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264" r:id="rId2"/>
    <p:sldId id="267" r:id="rId3"/>
    <p:sldId id="292" r:id="rId4"/>
    <p:sldId id="268" r:id="rId5"/>
    <p:sldId id="295" r:id="rId6"/>
    <p:sldId id="296" r:id="rId7"/>
    <p:sldId id="297" r:id="rId8"/>
    <p:sldId id="298" r:id="rId9"/>
    <p:sldId id="302" r:id="rId10"/>
    <p:sldId id="301" r:id="rId11"/>
    <p:sldId id="300" r:id="rId12"/>
    <p:sldId id="303" r:id="rId13"/>
    <p:sldId id="304" r:id="rId14"/>
    <p:sldId id="307" r:id="rId15"/>
    <p:sldId id="305" r:id="rId16"/>
    <p:sldId id="306" r:id="rId17"/>
    <p:sldId id="308" r:id="rId18"/>
    <p:sldId id="309" r:id="rId19"/>
    <p:sldId id="310" r:id="rId20"/>
    <p:sldId id="311" r:id="rId21"/>
    <p:sldId id="329" r:id="rId22"/>
    <p:sldId id="320" r:id="rId23"/>
    <p:sldId id="312" r:id="rId24"/>
    <p:sldId id="316" r:id="rId25"/>
    <p:sldId id="315" r:id="rId26"/>
    <p:sldId id="317" r:id="rId27"/>
    <p:sldId id="313" r:id="rId28"/>
    <p:sldId id="314" r:id="rId29"/>
    <p:sldId id="318" r:id="rId30"/>
    <p:sldId id="286" r:id="rId31"/>
    <p:sldId id="319" r:id="rId32"/>
    <p:sldId id="321" r:id="rId33"/>
    <p:sldId id="322" r:id="rId34"/>
    <p:sldId id="323" r:id="rId35"/>
    <p:sldId id="326" r:id="rId36"/>
    <p:sldId id="325" r:id="rId37"/>
    <p:sldId id="327" r:id="rId38"/>
    <p:sldId id="330" r:id="rId39"/>
    <p:sldId id="328" r:id="rId40"/>
    <p:sldId id="331" r:id="rId41"/>
    <p:sldId id="280" r:id="rId42"/>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92"/>
            <p14:sldId id="268"/>
            <p14:sldId id="295"/>
            <p14:sldId id="296"/>
            <p14:sldId id="297"/>
            <p14:sldId id="298"/>
            <p14:sldId id="302"/>
            <p14:sldId id="301"/>
            <p14:sldId id="300"/>
            <p14:sldId id="303"/>
            <p14:sldId id="304"/>
            <p14:sldId id="307"/>
            <p14:sldId id="305"/>
            <p14:sldId id="306"/>
            <p14:sldId id="308"/>
            <p14:sldId id="309"/>
            <p14:sldId id="310"/>
            <p14:sldId id="311"/>
            <p14:sldId id="329"/>
            <p14:sldId id="320"/>
            <p14:sldId id="312"/>
            <p14:sldId id="316"/>
            <p14:sldId id="315"/>
            <p14:sldId id="317"/>
            <p14:sldId id="313"/>
            <p14:sldId id="314"/>
            <p14:sldId id="318"/>
            <p14:sldId id="286"/>
            <p14:sldId id="319"/>
            <p14:sldId id="321"/>
            <p14:sldId id="322"/>
            <p14:sldId id="323"/>
            <p14:sldId id="326"/>
            <p14:sldId id="325"/>
            <p14:sldId id="327"/>
            <p14:sldId id="330"/>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0" autoAdjust="0"/>
    <p:restoredTop sz="67965" autoAdjust="0"/>
  </p:normalViewPr>
  <p:slideViewPr>
    <p:cSldViewPr snapToGrid="0" snapToObjects="1">
      <p:cViewPr varScale="1">
        <p:scale>
          <a:sx n="58" d="100"/>
          <a:sy n="58" d="100"/>
        </p:scale>
        <p:origin x="2237" y="77"/>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19/02/2021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a:p>
            <a:pPr eaLnBrk="1" hangingPunct="1"/>
            <a:endParaRPr lang="en-GB" altLang="en-US" dirty="0"/>
          </a:p>
          <a:p>
            <a:pPr eaLnBrk="1" hangingPunct="1"/>
            <a:r>
              <a:rPr lang="en-GB" altLang="en-US" dirty="0"/>
              <a:t>Note that this course does not aim to give you any guidance on how to write your thesis but, instead, focuses on how to format your document in LaTeX.</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use the </a:t>
            </a:r>
            <a:r>
              <a:rPr lang="en-GB" dirty="0" err="1"/>
              <a:t>setspace</a:t>
            </a:r>
            <a:r>
              <a:rPr lang="en-GB" dirty="0"/>
              <a:t> package and set the line-spacing to double-spaced using the </a:t>
            </a:r>
            <a:r>
              <a:rPr lang="en-GB" dirty="0" err="1"/>
              <a:t>linespread</a:t>
            </a:r>
            <a:r>
              <a:rPr lang="en-GB" dirty="0"/>
              <a:t> command. In the main section of the document, the first </a:t>
            </a:r>
            <a:r>
              <a:rPr lang="en-GB" dirty="0" err="1"/>
              <a:t>blindtext</a:t>
            </a:r>
            <a:r>
              <a:rPr lang="en-GB" dirty="0"/>
              <a:t> command produces double-spaced text. The second </a:t>
            </a:r>
            <a:r>
              <a:rPr lang="en-GB" dirty="0" err="1"/>
              <a:t>blindtext</a:t>
            </a:r>
            <a:r>
              <a:rPr lang="en-GB" dirty="0"/>
              <a:t> command is within a footnote and so is single-spaced at the bottom of the page. The third </a:t>
            </a:r>
            <a:r>
              <a:rPr lang="en-GB" dirty="0" err="1"/>
              <a:t>blindtext</a:t>
            </a:r>
            <a:r>
              <a:rPr lang="en-GB" dirty="0"/>
              <a:t> command is within the </a:t>
            </a:r>
            <a:r>
              <a:rPr lang="en-GB" dirty="0" err="1"/>
              <a:t>singlespace</a:t>
            </a:r>
            <a:r>
              <a:rPr lang="en-GB" dirty="0"/>
              <a:t> environment and so is single-spaced.</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Due to branding reasons, use of the Imperial crest is not allowed outside a limited range of uses and is not allowed on your thesis cover. However, you are allowed to use the Imperial College logo if you wish.</a:t>
            </a:r>
          </a:p>
          <a:p>
            <a:endParaRPr lang="en-GB" dirty="0"/>
          </a:p>
          <a:p>
            <a:r>
              <a:rPr lang="en-GB" dirty="0"/>
              <a:t>Your thesis cover must contain the officially approved title of your thesis, your full name, the name “Imperial College” and the name of your department and the name of the degree you are submitting your thesis for. Your title page must also contain a page number. This causes a problem if you would normally use the “titlepage” construct in LaTeX as this specifically removes the page number from the page. There are a couple of ways around this. On the next slide, you will see the one of the simplest ones.</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This is on a normal page which is ended with the “\</a:t>
            </a:r>
            <a:r>
              <a:rPr lang="en-GB" dirty="0" err="1"/>
              <a:t>clearpage</a:t>
            </a:r>
            <a:r>
              <a:rPr lang="en-GB" dirty="0"/>
              <a:t>” command.</a:t>
            </a:r>
          </a:p>
          <a:p>
            <a:endParaRPr lang="en-GB" dirty="0"/>
          </a:p>
          <a:p>
            <a:r>
              <a:rPr lang="en-GB" dirty="0"/>
              <a:t>The include graphics command allows us to include the Imperial College logo. Remember you will need to upload this to Overleaf or, if you’re using a compiler on your machine, place a corresponding image file in the same directory as your </a:t>
            </a:r>
            <a:r>
              <a:rPr lang="en-GB" dirty="0" err="1"/>
              <a:t>tex</a:t>
            </a:r>
            <a:r>
              <a:rPr lang="en-GB" dirty="0"/>
              <a:t> file.</a:t>
            </a:r>
          </a:p>
          <a:p>
            <a:endParaRPr lang="en-GB" dirty="0"/>
          </a:p>
          <a:p>
            <a:r>
              <a:rPr lang="en-GB" dirty="0"/>
              <a:t>The “\</a:t>
            </a:r>
            <a:r>
              <a:rPr lang="en-GB" dirty="0" err="1"/>
              <a:t>vfill</a:t>
            </a:r>
            <a:r>
              <a:rPr lang="en-GB" dirty="0"/>
              <a:t>” commands at the beginning and end of the page equally split any remaining vertical space after the rest of the page has been typeset.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things are required to be “at the beginning of your thesis” in the checklist. I’ve laid them out here in what I think is a sensible order.</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Abstract, Statement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groups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the table of contents contains sections numbered to three levels deep (i.e. 1.2.3), but we can change this value using the </a:t>
            </a:r>
            <a:r>
              <a:rPr lang="en-GB" dirty="0" err="1"/>
              <a:t>setcounter</a:t>
            </a:r>
            <a:r>
              <a:rPr lang="en-GB" dirty="0"/>
              <a:t> command. By following this with “</a:t>
            </a:r>
            <a:r>
              <a:rPr lang="en-GB" dirty="0" err="1"/>
              <a:t>tocdepth</a:t>
            </a:r>
            <a:r>
              <a:rPr lang="en-GB" dirty="0"/>
              <a:t>” in curly brackets, this change a value that LaTeX uses when working out how to set out the table of contents. By setting this value to 0, we cause LaTeX to only display chapters in the contents. Setting it to 1 causes chapters and sections to be displayed and so on. This can be used to increase or decrease the amount of information contained in the contents.</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of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 and colour of your citations using the “</a:t>
            </a:r>
            <a:r>
              <a:rPr lang="en-GB" dirty="0" err="1"/>
              <a:t>citecolor</a:t>
            </a:r>
            <a:r>
              <a:rPr lang="en-GB"/>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a:p>
            <a:endParaRPr lang="en-GB" dirty="0"/>
          </a:p>
          <a:p>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around half of the width of the text (there’s some variation due to the aspect ratio of each image). Within the curly brackets following the “\</a:t>
            </a:r>
            <a:r>
              <a:rPr lang="en-GB" dirty="0" err="1"/>
              <a:t>subfloat</a:t>
            </a:r>
            <a:r>
              <a:rPr lang="en-GB" dirty="0"/>
              <a:t>” command we also give each individual subfigure a label so we can reference it later.</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8 and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to review your thesis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in other programs or languages.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out the details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separating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a:p>
            <a:endParaRPr lang="en-GB" dirty="0"/>
          </a:p>
          <a:p>
            <a:r>
              <a:rPr lang="en-GB" dirty="0"/>
              <a:t>Finally, </a:t>
            </a:r>
            <a:r>
              <a:rPr lang="en-GB" dirty="0" err="1"/>
              <a:t>tex</a:t>
            </a:r>
            <a:r>
              <a:rPr lang="en-GB" dirty="0"/>
              <a:t> and bib files are stored in plain text, which is a very plain file format. As a result, they are less prone to corruption than files like Microsoft Word as they do not have their own formatting information that might not be compatible with a future release of a piece of software. This is particularly important when writing a long, important document over many years like a thesis. In addition, the use of plain text makes these files more amenable to “</a:t>
            </a:r>
            <a:r>
              <a:rPr lang="en-GB" dirty="0" err="1"/>
              <a:t>diff”ing</a:t>
            </a:r>
            <a:r>
              <a:rPr lang="en-GB" dirty="0"/>
              <a:t> if you’re using version control. If you don’t know what that means, don’t worry as it’s not the most important benefit.</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will probably want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a:t>
            </a:r>
            <a:r>
              <a:rPr lang="en-GB"/>
              <a:t>looks.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19/02/2021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19/02/2021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19/02/2021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hyperlink" Target="https://www.codecogs.com/eqnedit.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39.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30.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hyperlink" Target="http://bit.ly/rcds2021" TargetMode="External"/><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Thesis-Submission-Checklist.pdf"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www.imperial.ac.uk/about/governance/academic-governance/regulations/2019-20-regulations-research/"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pPr lvl="1"/>
            <a:r>
              <a:rPr lang="en-GB" sz="2000" dirty="0"/>
              <a:t>Except indented quotations and footnotes</a:t>
            </a:r>
          </a:p>
          <a:p>
            <a:r>
              <a:rPr lang="en-GB" sz="2400" dirty="0"/>
              <a:t>May be achieved using the </a:t>
            </a:r>
            <a:r>
              <a:rPr lang="en-GB" sz="2400" dirty="0" err="1">
                <a:solidFill>
                  <a:schemeClr val="tx2">
                    <a:lumMod val="50000"/>
                    <a:lumOff val="50000"/>
                  </a:schemeClr>
                </a:solidFill>
              </a:rPr>
              <a:t>setpsace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424427"/>
            <a:ext cx="3967655" cy="445375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\footnote</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0146D5D8-1C09-4182-9DA8-8079115A7619}"/>
              </a:ext>
            </a:extLst>
          </p:cNvPr>
          <p:cNvPicPr>
            <a:picLocks noChangeAspect="1"/>
          </p:cNvPicPr>
          <p:nvPr/>
        </p:nvPicPr>
        <p:blipFill>
          <a:blip r:embed="rId3"/>
          <a:stretch>
            <a:fillRect/>
          </a:stretch>
        </p:blipFill>
        <p:spPr>
          <a:xfrm>
            <a:off x="5100675" y="1417638"/>
            <a:ext cx="3659697" cy="5026165"/>
          </a:xfrm>
          <a:prstGeom prst="rect">
            <a:avLst/>
          </a:prstGeom>
        </p:spPr>
      </p:pic>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5572539" cy="4887072"/>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4.5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a:p>
            <a:r>
              <a:rPr lang="en-GB" sz="2400" dirty="0"/>
              <a:t>Must also have a page number [Section 4.4 of checklist]</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622" y="4052078"/>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5904965" y="1265634"/>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an abstract </a:t>
            </a:r>
          </a:p>
          <a:p>
            <a:r>
              <a:rPr lang="en-GB" sz="2400" dirty="0"/>
              <a:t>Should be after the title page (section 7 of checklist)</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Statement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statement of originality in your own words [Section 5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6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\chapter</a:t>
            </a:r>
            <a:r>
              <a:rPr lang="en-GB" sz="2400" dirty="0"/>
              <a:t>*{Statement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 (Section 8 of Checklist):</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399"/>
            <a:ext cx="3967655" cy="4369621"/>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{appendix}</a:t>
            </a:r>
          </a:p>
          <a:p>
            <a:pPr marL="0" indent="0">
              <a:buNone/>
            </a:pPr>
            <a:r>
              <a:rPr lang="en-GB" sz="2000" dirty="0">
                <a:solidFill>
                  <a:schemeClr val="tx2">
                    <a:lumMod val="50000"/>
                    <a:lumOff val="50000"/>
                  </a:schemeClr>
                </a:solidFill>
              </a:rPr>
              <a:t>\caption</a:t>
            </a:r>
            <a:r>
              <a:rPr lang="en-GB" sz="2000" dirty="0"/>
              <a:t>{The other kind of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7A63903F-C06D-4DA9-A6A8-D715D3B2162F}"/>
              </a:ext>
            </a:extLst>
          </p:cNvPr>
          <p:cNvPicPr>
            <a:picLocks noChangeAspect="1"/>
          </p:cNvPicPr>
          <p:nvPr/>
        </p:nvPicPr>
        <p:blipFill>
          <a:blip r:embed="rId3"/>
          <a:stretch>
            <a:fillRect/>
          </a:stretch>
        </p:blipFill>
        <p:spPr>
          <a:xfrm>
            <a:off x="4777624" y="2423319"/>
            <a:ext cx="4228360" cy="3429000"/>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1770590"/>
            <a:ext cx="4173278" cy="4369621"/>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 </a:t>
            </a:r>
            <a:r>
              <a:rPr lang="en-GB" sz="2000" dirty="0" err="1">
                <a:solidFill>
                  <a:schemeClr val="accent4">
                    <a:lumMod val="75000"/>
                  </a:schemeClr>
                </a:solidFill>
              </a:rPr>
              <a:t>citecolor</a:t>
            </a:r>
            <a:r>
              <a:rPr lang="en-GB" sz="2000" dirty="0">
                <a:solidFill>
                  <a:schemeClr val="accent4">
                    <a:lumMod val="75000"/>
                  </a:schemeClr>
                </a:solidFill>
              </a:rPr>
              <a:t>=red</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 and read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t>{</a:t>
            </a:r>
            <a:r>
              <a:rPr lang="en-GB" sz="2000" dirty="0">
                <a:solidFill>
                  <a:schemeClr val="accent2">
                    <a:lumMod val="75000"/>
                  </a:schemeClr>
                </a:solidFill>
              </a:rPr>
              <a:t>Thor_2011</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8FAF4D-4BF7-4B37-8E6A-A5836BF73F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22E21FE2-F7DA-4513-950B-35300CECA53F}"/>
              </a:ext>
            </a:extLst>
          </p:cNvPr>
          <p:cNvPicPr>
            <a:picLocks noChangeAspect="1"/>
          </p:cNvPicPr>
          <p:nvPr/>
        </p:nvPicPr>
        <p:blipFill>
          <a:blip r:embed="rId3"/>
          <a:stretch>
            <a:fillRect/>
          </a:stretch>
        </p:blipFill>
        <p:spPr>
          <a:xfrm>
            <a:off x="4842642" y="2581657"/>
            <a:ext cx="3977658" cy="2757240"/>
          </a:xfrm>
          <a:prstGeom prst="rect">
            <a:avLst/>
          </a:prstGeom>
        </p:spPr>
      </p:pic>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usepackage</a:t>
            </a:r>
            <a:r>
              <a:rPr lang="en-GB" sz="1500" dirty="0"/>
              <a:t>{</a:t>
            </a:r>
            <a:r>
              <a:rPr lang="en-GB" sz="1500" dirty="0" err="1">
                <a:solidFill>
                  <a:schemeClr val="tx2">
                    <a:lumMod val="50000"/>
                    <a:lumOff val="50000"/>
                  </a:schemeClr>
                </a:solidFill>
              </a:rPr>
              <a:t>subfig</a:t>
            </a:r>
            <a:r>
              <a:rPr lang="en-GB" sz="1500" dirty="0">
                <a:solidFill>
                  <a:schemeClr val="tx2">
                    <a:lumMod val="50000"/>
                    <a:lumOff val="50000"/>
                  </a:schemeClr>
                </a:solidFill>
              </a:rPr>
              <a:t>, </a:t>
            </a:r>
            <a:r>
              <a:rPr lang="en-GB" sz="1500" dirty="0" err="1">
                <a:solidFill>
                  <a:schemeClr val="tx2">
                    <a:lumMod val="50000"/>
                    <a:lumOff val="50000"/>
                  </a:schemeClr>
                </a:solidFill>
              </a:rPr>
              <a:t>graphicx</a:t>
            </a:r>
            <a:r>
              <a:rPr lang="en-GB" sz="1500" dirty="0"/>
              <a:t>}</a:t>
            </a:r>
            <a:br>
              <a:rPr lang="en-GB" sz="1500" dirty="0"/>
            </a:b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document</a:t>
            </a:r>
            <a:r>
              <a:rPr lang="en-GB" sz="1500" dirty="0"/>
              <a:t>}</a:t>
            </a:r>
          </a:p>
          <a:p>
            <a:pPr marL="0" indent="0">
              <a:buNone/>
            </a:pP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figure</a:t>
            </a:r>
            <a:r>
              <a:rPr lang="en-GB" sz="1500" dirty="0"/>
              <a:t>}</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centering</a:t>
            </a:r>
            <a:endParaRPr lang="en-GB" sz="1500" dirty="0">
              <a:solidFill>
                <a:schemeClr val="tx2">
                  <a:lumMod val="50000"/>
                  <a:lumOff val="50000"/>
                </a:schemeClr>
              </a:solidFill>
            </a:endParaRP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[Amazon]{</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amazon</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amazon_river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[Nile]{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nile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nile_river</a:t>
            </a:r>
            <a:r>
              <a:rPr lang="en-GB" sz="1500" dirty="0"/>
              <a:t>}} </a:t>
            </a:r>
            <a:r>
              <a:rPr lang="en-GB" sz="1500" dirty="0">
                <a:solidFill>
                  <a:schemeClr val="accent1">
                    <a:lumMod val="60000"/>
                    <a:lumOff val="40000"/>
                  </a:schemeClr>
                </a:solidFill>
              </a:rPr>
              <a:t>\\</a:t>
            </a:r>
            <a:r>
              <a:rPr lang="en-GB" sz="1500" dirty="0"/>
              <a:t> </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[Yangtze]{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yangtze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0.52</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yangtze_river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[Thames]{</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thames</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0.44</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thames_river</a:t>
            </a:r>
            <a:r>
              <a:rPr lang="en-GB" sz="1500" dirty="0"/>
              <a:t>}}</a:t>
            </a:r>
          </a:p>
          <a:p>
            <a:pPr marL="0" indent="0">
              <a:buNone/>
            </a:pPr>
            <a:r>
              <a:rPr lang="en-GB" sz="1500" dirty="0">
                <a:solidFill>
                  <a:schemeClr val="tx2">
                    <a:lumMod val="50000"/>
                    <a:lumOff val="50000"/>
                  </a:schemeClr>
                </a:solidFill>
              </a:rPr>
              <a:t>\caption</a:t>
            </a:r>
            <a:r>
              <a:rPr lang="en-GB" sz="1500" dirty="0"/>
              <a:t>{Rivers}</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rivers</a:t>
            </a:r>
            <a:r>
              <a:rPr lang="en-GB" sz="1500" dirty="0"/>
              <a:t>}</a:t>
            </a:r>
          </a:p>
          <a:p>
            <a:pPr marL="0" indent="0">
              <a:buNone/>
            </a:pPr>
            <a:r>
              <a:rPr lang="en-GB" sz="1500" dirty="0">
                <a:solidFill>
                  <a:schemeClr val="tx2">
                    <a:lumMod val="50000"/>
                    <a:lumOff val="50000"/>
                  </a:schemeClr>
                </a:solidFill>
              </a:rPr>
              <a:t>\end</a:t>
            </a:r>
            <a:r>
              <a:rPr lang="en-GB" sz="1500" dirty="0"/>
              <a:t>{</a:t>
            </a:r>
            <a:r>
              <a:rPr lang="en-GB" sz="1500" dirty="0">
                <a:solidFill>
                  <a:schemeClr val="accent4">
                    <a:lumMod val="75000"/>
                  </a:schemeClr>
                </a:solidFill>
              </a:rPr>
              <a:t>figure</a:t>
            </a:r>
            <a:r>
              <a:rPr lang="en-GB" sz="1500" dirty="0"/>
              <a:t>}</a:t>
            </a:r>
          </a:p>
          <a:p>
            <a:pPr marL="0" indent="0">
              <a:buNone/>
            </a:pPr>
            <a:endParaRPr lang="en-GB" sz="1500" dirty="0"/>
          </a:p>
          <a:p>
            <a:pPr marL="0" indent="0">
              <a:buNone/>
            </a:pPr>
            <a:r>
              <a:rPr lang="en-GB" sz="1500" dirty="0">
                <a:solidFill>
                  <a:schemeClr val="tx2">
                    <a:lumMod val="50000"/>
                    <a:lumOff val="50000"/>
                  </a:schemeClr>
                </a:solidFill>
              </a:rPr>
              <a:t>\ref</a:t>
            </a:r>
            <a:r>
              <a:rPr lang="en-GB" sz="1500" dirty="0"/>
              <a:t>{</a:t>
            </a:r>
            <a:r>
              <a:rPr lang="en-GB" sz="1500" dirty="0" err="1">
                <a:solidFill>
                  <a:schemeClr val="accent4">
                    <a:lumMod val="75000"/>
                  </a:schemeClr>
                </a:solidFill>
              </a:rPr>
              <a:t>nile</a:t>
            </a:r>
            <a:r>
              <a:rPr lang="en-GB" sz="1500" dirty="0"/>
              <a:t>} is part of </a:t>
            </a:r>
            <a:r>
              <a:rPr lang="en-GB" sz="1500" dirty="0">
                <a:solidFill>
                  <a:schemeClr val="tx2">
                    <a:lumMod val="50000"/>
                    <a:lumOff val="50000"/>
                  </a:schemeClr>
                </a:solidFill>
              </a:rPr>
              <a:t>\ref</a:t>
            </a:r>
            <a:r>
              <a:rPr lang="en-GB" sz="1500" dirty="0"/>
              <a:t>{</a:t>
            </a:r>
            <a:r>
              <a:rPr lang="en-GB" sz="1500" dirty="0">
                <a:solidFill>
                  <a:schemeClr val="accent4">
                    <a:lumMod val="75000"/>
                  </a:schemeClr>
                </a:solidFill>
              </a:rPr>
              <a:t>rivers</a:t>
            </a:r>
            <a:r>
              <a:rPr lang="en-GB" sz="1500" dirty="0"/>
              <a:t>}.</a:t>
            </a:r>
            <a:endParaRPr lang="en-GB" sz="15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625833"/>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437007"/>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564182"/>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5173278"/>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935145"/>
            <a:ext cx="3528366" cy="876376"/>
          </a:xfrm>
          <a:prstGeom prst="rect">
            <a:avLst/>
          </a:prstGeom>
          <a:ln w="28575">
            <a:solidFill>
              <a:schemeClr val="accent3"/>
            </a:solidFill>
          </a:ln>
        </p:spPr>
      </p:pic>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fontAlgn="base">
              <a:spcBef>
                <a:spcPts val="600"/>
              </a:spcBef>
              <a:spcAft>
                <a:spcPts val="600"/>
              </a:spcAft>
            </a:pPr>
            <a:r>
              <a:rPr lang="en-US" sz="2400" dirty="0"/>
              <a:t>Files stored in plain-text</a:t>
            </a:r>
          </a:p>
          <a:p>
            <a:pPr lvl="1" fontAlgn="base">
              <a:spcBef>
                <a:spcPts val="600"/>
              </a:spcBef>
              <a:spcAft>
                <a:spcPts val="600"/>
              </a:spcAft>
            </a:pPr>
            <a:r>
              <a:rPr lang="en-US" sz="2000" dirty="0"/>
              <a:t>Less prone to corruption</a:t>
            </a:r>
          </a:p>
          <a:p>
            <a:pPr lvl="1" fontAlgn="base">
              <a:spcBef>
                <a:spcPts val="600"/>
              </a:spcBef>
              <a:spcAft>
                <a:spcPts val="600"/>
              </a:spcAft>
            </a:pPr>
            <a:r>
              <a:rPr lang="en-US" sz="2000" dirty="0"/>
              <a:t>Easier to “diff” when using version control</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b="0" i="0" u="sng" dirty="0">
                <a:solidFill>
                  <a:srgbClr val="954F72"/>
                </a:solidFill>
                <a:effectLst/>
                <a:hlinkClick r:id="rId3"/>
              </a:rPr>
              <a:t>http://bit.ly/rcds2021</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Typically A4 paper</a:t>
            </a:r>
          </a:p>
          <a:p>
            <a:pPr fontAlgn="base">
              <a:spcBef>
                <a:spcPts val="600"/>
              </a:spcBef>
              <a:spcAft>
                <a:spcPts val="600"/>
              </a:spcAft>
            </a:pPr>
            <a:r>
              <a:rPr lang="en-GB" sz="2400" dirty="0"/>
              <a:t>You may want your pages to be double-sided</a:t>
            </a:r>
          </a:p>
          <a:p>
            <a:pPr fontAlgn="base">
              <a:spcBef>
                <a:spcPts val="600"/>
              </a:spcBef>
              <a:spcAft>
                <a:spcPts val="600"/>
              </a:spcAft>
            </a:pPr>
            <a:r>
              <a:rPr lang="en-GB" sz="2400" dirty="0"/>
              <a:t>All pages to be sequentially numbered in Arabic numerals including title page [Section 4.4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For binding services, margins must typically be at least 1cm</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35722</TotalTime>
  <Words>7553</Words>
  <Application>Microsoft Office PowerPoint</Application>
  <PresentationFormat>On-screen Show (4:3)</PresentationFormat>
  <Paragraphs>496</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Frutiger LT Std 65 Bold</vt:lpstr>
      <vt:lpstr>Times New Roman</vt:lpstr>
      <vt:lpstr>Office Theme</vt:lpstr>
      <vt:lpstr>Writing Theses in LaTeX</vt:lpstr>
      <vt:lpstr>Learning Outcomes</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Abstract</vt:lpstr>
      <vt:lpstr>Statement of Originality</vt:lpstr>
      <vt:lpstr>Copyright Declaration</vt:lpstr>
      <vt:lpstr>Thesis Preamble</vt:lpstr>
      <vt:lpstr>Contents</vt:lpstr>
      <vt:lpstr>Contents</vt:lpstr>
      <vt:lpstr>Lists of Tables and Figures</vt:lpstr>
      <vt:lpstr>Contents Depth</vt:lpstr>
      <vt:lpstr>Extra Contents Items</vt:lpstr>
      <vt:lpstr>Appendices</vt:lpstr>
      <vt:lpstr>Splitting Your Document</vt:lpstr>
      <vt:lpstr>Splitting Your Document</vt:lpstr>
      <vt:lpstr>Splitting Your Document</vt:lpstr>
      <vt:lpstr>Hyperlinks</vt:lpstr>
      <vt:lpstr>Subfigures</vt:lpstr>
      <vt:lpstr>Graphics Path</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Online Tools</vt:lpstr>
      <vt:lpstr>Feedback</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Chris Cooling</cp:lastModifiedBy>
  <cp:revision>425</cp:revision>
  <cp:lastPrinted>2017-04-21T16:42:54Z</cp:lastPrinted>
  <dcterms:created xsi:type="dcterms:W3CDTF">2014-10-29T16:03:49Z</dcterms:created>
  <dcterms:modified xsi:type="dcterms:W3CDTF">2021-02-19T14:46:08Z</dcterms:modified>
</cp:coreProperties>
</file>