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handoutMasterIdLst>
    <p:handoutMasterId r:id="rId41"/>
  </p:handoutMasterIdLst>
  <p:sldIdLst>
    <p:sldId id="264" r:id="rId2"/>
    <p:sldId id="267" r:id="rId3"/>
    <p:sldId id="292" r:id="rId4"/>
    <p:sldId id="268" r:id="rId5"/>
    <p:sldId id="295" r:id="rId6"/>
    <p:sldId id="296" r:id="rId7"/>
    <p:sldId id="297" r:id="rId8"/>
    <p:sldId id="298" r:id="rId9"/>
    <p:sldId id="302" r:id="rId10"/>
    <p:sldId id="301" r:id="rId11"/>
    <p:sldId id="300" r:id="rId12"/>
    <p:sldId id="303" r:id="rId13"/>
    <p:sldId id="304" r:id="rId14"/>
    <p:sldId id="307" r:id="rId15"/>
    <p:sldId id="308" r:id="rId16"/>
    <p:sldId id="309" r:id="rId17"/>
    <p:sldId id="310" r:id="rId18"/>
    <p:sldId id="311" r:id="rId19"/>
    <p:sldId id="332" r:id="rId20"/>
    <p:sldId id="329" r:id="rId21"/>
    <p:sldId id="312" r:id="rId22"/>
    <p:sldId id="316" r:id="rId23"/>
    <p:sldId id="315" r:id="rId24"/>
    <p:sldId id="317" r:id="rId25"/>
    <p:sldId id="313" r:id="rId26"/>
    <p:sldId id="314" r:id="rId27"/>
    <p:sldId id="318" r:id="rId28"/>
    <p:sldId id="286" r:id="rId29"/>
    <p:sldId id="319" r:id="rId30"/>
    <p:sldId id="321" r:id="rId31"/>
    <p:sldId id="322" r:id="rId32"/>
    <p:sldId id="323" r:id="rId33"/>
    <p:sldId id="326" r:id="rId34"/>
    <p:sldId id="325" r:id="rId35"/>
    <p:sldId id="327" r:id="rId36"/>
    <p:sldId id="330" r:id="rId37"/>
    <p:sldId id="328" r:id="rId38"/>
    <p:sldId id="280" r:id="rId39"/>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267"/>
            <p14:sldId id="292"/>
            <p14:sldId id="268"/>
            <p14:sldId id="295"/>
            <p14:sldId id="296"/>
            <p14:sldId id="297"/>
            <p14:sldId id="298"/>
            <p14:sldId id="302"/>
            <p14:sldId id="301"/>
            <p14:sldId id="300"/>
            <p14:sldId id="303"/>
            <p14:sldId id="304"/>
            <p14:sldId id="307"/>
            <p14:sldId id="308"/>
            <p14:sldId id="309"/>
            <p14:sldId id="310"/>
            <p14:sldId id="311"/>
            <p14:sldId id="332"/>
            <p14:sldId id="329"/>
            <p14:sldId id="312"/>
            <p14:sldId id="316"/>
            <p14:sldId id="315"/>
            <p14:sldId id="317"/>
            <p14:sldId id="313"/>
            <p14:sldId id="314"/>
            <p14:sldId id="318"/>
            <p14:sldId id="286"/>
            <p14:sldId id="319"/>
            <p14:sldId id="321"/>
            <p14:sldId id="322"/>
            <p14:sldId id="323"/>
            <p14:sldId id="326"/>
            <p14:sldId id="325"/>
            <p14:sldId id="327"/>
            <p14:sldId id="330"/>
            <p14:sldId id="328"/>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180" autoAdjust="0"/>
    <p:restoredTop sz="67965" autoAdjust="0"/>
  </p:normalViewPr>
  <p:slideViewPr>
    <p:cSldViewPr snapToGrid="0" snapToObjects="1">
      <p:cViewPr varScale="1">
        <p:scale>
          <a:sx n="58" d="100"/>
          <a:sy n="58" d="100"/>
        </p:scale>
        <p:origin x="2227" y="72"/>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2760" y="31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16/04/2021</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a:p>
            <a:pPr eaLnBrk="1" hangingPunct="1"/>
            <a:endParaRPr lang="en-GB" altLang="en-US" dirty="0"/>
          </a:p>
          <a:p>
            <a:pPr eaLnBrk="1" hangingPunct="1"/>
            <a:r>
              <a:rPr lang="en-GB" altLang="en-US" dirty="0"/>
              <a:t>Note that this course does not aim to give you any guidance on how to write your thesis but, instead, focuses on how to format your document in LaTeX.</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want to use a larger line spacing for your thesis. This makes it easier for an examiner to annotate a printed copy of your thesis – and making life easier for them is not a bad thing.</a:t>
            </a:r>
          </a:p>
          <a:p>
            <a:endParaRPr lang="en-GB" dirty="0"/>
          </a:p>
          <a:p>
            <a:r>
              <a:rPr lang="en-GB" dirty="0"/>
              <a:t>This can be achieved using the </a:t>
            </a:r>
            <a:r>
              <a:rPr lang="en-GB" dirty="0" err="1"/>
              <a:t>setspace</a:t>
            </a:r>
            <a:r>
              <a:rPr lang="en-GB" dirty="0"/>
              <a:t> package and the “\</a:t>
            </a:r>
            <a:r>
              <a:rPr lang="en-GB" dirty="0" err="1"/>
              <a:t>linespread</a:t>
            </a:r>
            <a:r>
              <a:rPr lang="en-GB" dirty="0"/>
              <a:t> command where the argument in curly brackets gives the amount the normal spacing is to be multiplied by (so try using 1.5 or 2). This takes everywhere except the footnotes.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extended quotations that the examiner shouldn’t need to annotate.</a:t>
            </a:r>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use the </a:t>
            </a:r>
            <a:r>
              <a:rPr lang="en-GB" dirty="0" err="1"/>
              <a:t>setspace</a:t>
            </a:r>
            <a:r>
              <a:rPr lang="en-GB" dirty="0"/>
              <a:t> package and set the line-spacing to double-spaced using the </a:t>
            </a:r>
            <a:r>
              <a:rPr lang="en-GB" dirty="0" err="1"/>
              <a:t>linespread</a:t>
            </a:r>
            <a:r>
              <a:rPr lang="en-GB" dirty="0"/>
              <a:t> command. In the main section of the document, the first </a:t>
            </a:r>
            <a:r>
              <a:rPr lang="en-GB" dirty="0" err="1"/>
              <a:t>blindtext</a:t>
            </a:r>
            <a:r>
              <a:rPr lang="en-GB" dirty="0"/>
              <a:t> command produces double-spaced text. The second </a:t>
            </a:r>
            <a:r>
              <a:rPr lang="en-GB" dirty="0" err="1"/>
              <a:t>blindtext</a:t>
            </a:r>
            <a:r>
              <a:rPr lang="en-GB" dirty="0"/>
              <a:t> command is within a footnote and so is single-spaced at the bottom of the page. The third </a:t>
            </a:r>
            <a:r>
              <a:rPr lang="en-GB" dirty="0" err="1"/>
              <a:t>blindtext</a:t>
            </a:r>
            <a:r>
              <a:rPr lang="en-GB" dirty="0"/>
              <a:t> command is within the </a:t>
            </a:r>
            <a:r>
              <a:rPr lang="en-GB" dirty="0" err="1"/>
              <a:t>singlespace</a:t>
            </a:r>
            <a:r>
              <a:rPr lang="en-GB" dirty="0"/>
              <a:t> environment and so is single-spaced.</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ICR doesn’t have strict requirements (that I’m aware of) of what is on your title page. But there are a few things you might like to include.</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This is on a normal page which is ended with the “\</a:t>
            </a:r>
            <a:r>
              <a:rPr lang="en-GB" dirty="0" err="1"/>
              <a:t>clearpage</a:t>
            </a:r>
            <a:r>
              <a:rPr lang="en-GB" dirty="0"/>
              <a:t>” command.</a:t>
            </a:r>
          </a:p>
          <a:p>
            <a:endParaRPr lang="en-GB" dirty="0"/>
          </a:p>
          <a:p>
            <a:r>
              <a:rPr lang="en-GB" dirty="0"/>
              <a:t>The include graphics command allows us to include the ICR logo. Remember you will need to upload this to Overleaf or, if you’re using a compiler on your machine, place a corresponding image file in the same directory as your </a:t>
            </a:r>
            <a:r>
              <a:rPr lang="en-GB" dirty="0" err="1"/>
              <a:t>tex</a:t>
            </a:r>
            <a:r>
              <a:rPr lang="en-GB" dirty="0"/>
              <a:t> file.</a:t>
            </a:r>
          </a:p>
          <a:p>
            <a:endParaRPr lang="en-GB" dirty="0"/>
          </a:p>
          <a:p>
            <a:r>
              <a:rPr lang="en-GB" dirty="0"/>
              <a:t>The “\</a:t>
            </a:r>
            <a:r>
              <a:rPr lang="en-GB" dirty="0" err="1"/>
              <a:t>vfill</a:t>
            </a:r>
            <a:r>
              <a:rPr lang="en-GB" dirty="0"/>
              <a:t>” commands at the beginning and end of the page equally split any remaining vertical space after the rest of the page has been typeset.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titlepage environment here as this environment excludes does not allow page numbers to appear.</a:t>
            </a:r>
            <a:br>
              <a:rPr lang="en-GB" dirty="0"/>
            </a:br>
            <a:br>
              <a:rPr lang="en-GB" dirty="0"/>
            </a:br>
            <a:r>
              <a:rPr lang="en-GB" dirty="0"/>
              <a:t>Overleaf example: https://www.overleaf.com/read/bfhqcfhxxbzt</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several short sections you might want to include at the start of your thesis.</a:t>
            </a:r>
          </a:p>
          <a:p>
            <a:endParaRPr lang="en-GB" dirty="0"/>
          </a:p>
          <a:p>
            <a:r>
              <a:rPr lang="en-GB" dirty="0"/>
              <a:t>An abstract tells the story of your thesis in a few hundred words.</a:t>
            </a:r>
          </a:p>
          <a:p>
            <a:endParaRPr lang="en-GB" dirty="0"/>
          </a:p>
          <a:p>
            <a:r>
              <a:rPr lang="en-GB" dirty="0"/>
              <a:t>A statement of originality may be required to assert the work is your own (or otherwise properly referenced).</a:t>
            </a:r>
          </a:p>
          <a:p>
            <a:endParaRPr lang="en-GB" dirty="0"/>
          </a:p>
          <a:p>
            <a:r>
              <a:rPr lang="en-GB" dirty="0"/>
              <a:t>A copyright declaration might be useful if others will see your thesis. It tells them what they might do with it. Perhaps select a Creative Commons licence: https://creativecommons.org/share-your-work/</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Abstract, Statement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want to include a table of contents, list of figures or list of tables in your document.</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groups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list of figures or list of tables will, by default, use the full caption in the list. However, this can lead to very long entries in the list. You can specify a shorter version of the caption in square brackets before the full caption in curly brackets.</a:t>
            </a:r>
          </a:p>
          <a:p>
            <a:endParaRPr lang="en-GB" dirty="0"/>
          </a:p>
          <a:p>
            <a:r>
              <a:rPr lang="en-GB" dirty="0"/>
              <a:t>Overleaf Example: https://www.overleaf.com/read/kzkyphqqqppx</a:t>
            </a:r>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397460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the table of contents contains sections numbered to three levels deep (i.e. 1.2.3), but we can change this value using the </a:t>
            </a:r>
            <a:r>
              <a:rPr lang="en-GB" dirty="0" err="1"/>
              <a:t>setcounter</a:t>
            </a:r>
            <a:r>
              <a:rPr lang="en-GB" dirty="0"/>
              <a:t> command. By following this with “</a:t>
            </a:r>
            <a:r>
              <a:rPr lang="en-GB" dirty="0" err="1"/>
              <a:t>tocdepth</a:t>
            </a:r>
            <a:r>
              <a:rPr lang="en-GB" dirty="0"/>
              <a:t>” in curly brackets, this change a value that LaTeX uses when working out how to set out the table of contents. By setting this value to 0, we cause LaTeX to only display chapters in the contents. Setting it to 1 causes chapters and sections to be displayed and so on. This can be used to increase or decrease the amount of information contained in the contents.</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of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 and colour of your citations using the “</a:t>
            </a:r>
            <a:r>
              <a:rPr lang="en-GB" dirty="0" err="1"/>
              <a:t>citecolor</a:t>
            </a:r>
            <a:r>
              <a:rPr lang="en-GB"/>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a:p>
            <a:endParaRPr lang="en-GB" dirty="0"/>
          </a:p>
          <a:p>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around half of the width of the text (there’s some variation due to the aspect ratio of each image). Within the curly brackets following the “\</a:t>
            </a:r>
            <a:r>
              <a:rPr lang="en-GB" dirty="0" err="1"/>
              <a:t>subfloat</a:t>
            </a:r>
            <a:r>
              <a:rPr lang="en-GB" dirty="0"/>
              <a:t>” command we also give each individual subfigure a label so we can reference it later.</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8 and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in other programs or languages.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out the details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to review your thesis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3</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separating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38</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a:p>
            <a:endParaRPr lang="en-GB" dirty="0"/>
          </a:p>
          <a:p>
            <a:r>
              <a:rPr lang="en-GB" dirty="0"/>
              <a:t>Finally, </a:t>
            </a:r>
            <a:r>
              <a:rPr lang="en-GB" dirty="0" err="1"/>
              <a:t>tex</a:t>
            </a:r>
            <a:r>
              <a:rPr lang="en-GB" dirty="0"/>
              <a:t> and bib files are stored in plain text, which is a very plain file format. As a result, they are less prone to corruption than files like Microsoft Word as they do not have their own formatting information that might not be compatible with a future release of a piece of software. This is particularly important when writing a long, important document over many years like a thesis. In addition, the use of plain text makes these files more amenable to “</a:t>
            </a:r>
            <a:r>
              <a:rPr lang="en-GB" dirty="0" err="1"/>
              <a:t>diff”ing</a:t>
            </a:r>
            <a:r>
              <a:rPr lang="en-GB" dirty="0"/>
              <a:t> if you’re using version control. If you don’t know what that means, don’t worry as it’s not the most important benefit.</a:t>
            </a:r>
          </a:p>
        </p:txBody>
      </p:sp>
      <p:sp>
        <p:nvSpPr>
          <p:cNvPr id="4" name="Slide Number Placeholder 3"/>
          <p:cNvSpPr>
            <a:spLocks noGrp="1"/>
          </p:cNvSpPr>
          <p:nvPr>
            <p:ph type="sldNum" sz="quarter" idx="10"/>
          </p:nvPr>
        </p:nvSpPr>
        <p:spPr/>
        <p:txBody>
          <a:bodyPr/>
          <a:lstStyle/>
          <a:p>
            <a:fld id="{6A641EC8-C9F8-4A58-A1A7-F7D817526EEC}" type="slidenum">
              <a:rPr lang="en-GB" smtClean="0"/>
              <a:t>4</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One set of requirements is the guidance from Library Theses Office, which is included in this repository. This contains a couple of requirements and a little guidance, but few strict requirements. </a:t>
            </a:r>
          </a:p>
          <a:p>
            <a:endParaRPr lang="en-GB" dirty="0"/>
          </a:p>
          <a:p>
            <a:r>
              <a:rPr lang="en-GB" dirty="0"/>
              <a:t>The only hard and fast rule is that it must be under 100,000 words, excluding your bibliography and appendices. Taking a word count in a LaTeX document isn’t always straightforward. Luckily, Overleaf provides this functionality in the “menu” tab.</a:t>
            </a:r>
          </a:p>
          <a:p>
            <a:endParaRPr lang="en-GB" dirty="0"/>
          </a:p>
          <a:p>
            <a:r>
              <a:rPr lang="en-GB" dirty="0"/>
              <a:t>If you want some extra information on ICR’s view on what a “good thesis” looks like, try following the link to the “Good Viva” video.</a:t>
            </a:r>
          </a:p>
          <a:p>
            <a:endParaRPr lang="en-GB" dirty="0"/>
          </a:p>
          <a:p>
            <a:r>
              <a:rPr lang="en-GB" dirty="0"/>
              <a:t>Instead of focusing on the requirements of your course, I’m going to give you guidance based on what I consider to be good practice. This is loosely based on Imperial’s thesis guidance. The remainder of the guide focuses on things that I think are useful for developing a thesis which looks good and how to set up an effective and efficient workflow.</a:t>
            </a:r>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will probably want to use A4 paper in your thesis and I would recommend you use double-sided. The differences between single-sided and double sided documents mainly affects certain types of headers and footers, such as whether page numbers are always on the top right or appear on the “outside” corner of a page, etc.</a:t>
            </a:r>
          </a:p>
          <a:p>
            <a:endParaRPr lang="en-GB" dirty="0"/>
          </a:p>
          <a:p>
            <a:r>
              <a:rPr lang="en-GB" dirty="0"/>
              <a:t>The LTO document suggests using the Arial font. However, this isn’t actually supported in LaTeX as it’s a </a:t>
            </a:r>
            <a:r>
              <a:rPr lang="en-GB" dirty="0" err="1"/>
              <a:t>propietary</a:t>
            </a:r>
            <a:r>
              <a:rPr lang="en-GB" dirty="0"/>
              <a:t> font. One option is to change the default font of your document using the </a:t>
            </a:r>
            <a:r>
              <a:rPr lang="en-GB" dirty="0" err="1"/>
              <a:t>helvet</a:t>
            </a:r>
            <a:r>
              <a:rPr lang="en-GB" dirty="0"/>
              <a:t> package and changing the default font family.</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Typically, binding services require margins of at least 1cm.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looks.</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and top, and 3cm on the bottom.</a:t>
            </a:r>
          </a:p>
          <a:p>
            <a:endParaRPr lang="en-GB" dirty="0"/>
          </a:p>
          <a:p>
            <a:r>
              <a:rPr lang="en-GB" dirty="0"/>
              <a:t>Overleaf example: https://www.overleaf.com/read/wnxddkjdvvqs</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They’re useful context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16/04/2021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16/04/2021</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16/04/2021</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10.xml"/><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5.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8" Type="http://schemas.openxmlformats.org/officeDocument/2006/relationships/hyperlink" Target="https://www.codecogs.com/eqnedit.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37.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26.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38.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hyperlink" Target="https://nexus.icr.ac.uk/notices/Pages/Learning-Development-Resources-of-the-Month-%E2%80%93-Webinars.aspx"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Using a larger line spacing (1.5 times or double-spaced) can make your thesis easier for examiners to annotate</a:t>
            </a:r>
          </a:p>
          <a:p>
            <a:r>
              <a:rPr lang="en-GB" sz="2400" dirty="0"/>
              <a:t>May be achieved using the </a:t>
            </a:r>
            <a:r>
              <a:rPr lang="en-GB" sz="2400" dirty="0" err="1">
                <a:solidFill>
                  <a:schemeClr val="tx2">
                    <a:lumMod val="50000"/>
                    <a:lumOff val="50000"/>
                  </a:schemeClr>
                </a:solidFill>
              </a:rPr>
              <a:t>setspace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pPr lvl="1"/>
            <a:r>
              <a:rPr lang="en-GB" sz="2000" dirty="0"/>
              <a:t>Footnotes are excepted from this</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a:p>
            <a:pPr lvl="1"/>
            <a:r>
              <a:rPr lang="en-GB" sz="2000" dirty="0"/>
              <a:t>Could be useful for indented block quotations</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424427"/>
            <a:ext cx="4114798"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\footnote</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0146D5D8-1C09-4182-9DA8-8079115A7619}"/>
              </a:ext>
            </a:extLst>
          </p:cNvPr>
          <p:cNvPicPr>
            <a:picLocks noChangeAspect="1"/>
          </p:cNvPicPr>
          <p:nvPr/>
        </p:nvPicPr>
        <p:blipFill>
          <a:blip r:embed="rId3"/>
          <a:stretch>
            <a:fillRect/>
          </a:stretch>
        </p:blipFill>
        <p:spPr>
          <a:xfrm>
            <a:off x="5100675" y="1417638"/>
            <a:ext cx="3659697" cy="5026165"/>
          </a:xfrm>
          <a:prstGeom prst="rect">
            <a:avLst/>
          </a:prstGeom>
        </p:spPr>
      </p:pic>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Logo&#10;&#10;Description automatically generated with low confidence">
            <a:extLst>
              <a:ext uri="{FF2B5EF4-FFF2-40B4-BE49-F238E27FC236}">
                <a16:creationId xmlns:a16="http://schemas.microsoft.com/office/drawing/2014/main" id="{3D6C5C9E-F92D-4576-BB9F-8369F895B1B9}"/>
              </a:ext>
            </a:extLst>
          </p:cNvPr>
          <p:cNvPicPr>
            <a:picLocks noChangeAspect="1"/>
          </p:cNvPicPr>
          <p:nvPr/>
        </p:nvPicPr>
        <p:blipFill>
          <a:blip r:embed="rId3"/>
          <a:stretch>
            <a:fillRect/>
          </a:stretch>
        </p:blipFill>
        <p:spPr>
          <a:xfrm>
            <a:off x="1716933" y="3429001"/>
            <a:ext cx="5710133" cy="2997820"/>
          </a:xfrm>
          <a:prstGeom prst="rect">
            <a:avLst/>
          </a:prstGeom>
        </p:spPr>
      </p:pic>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342243" cy="4887072"/>
          </a:xfrm>
        </p:spPr>
        <p:txBody>
          <a:bodyPr/>
          <a:lstStyle/>
          <a:p>
            <a:r>
              <a:rPr lang="en-GB" sz="2400" dirty="0"/>
              <a:t>Thins you might want to include:</a:t>
            </a:r>
          </a:p>
          <a:p>
            <a:pPr lvl="1"/>
            <a:r>
              <a:rPr lang="en-GB" sz="2000" dirty="0"/>
              <a:t>Title of thesis</a:t>
            </a:r>
          </a:p>
          <a:p>
            <a:pPr lvl="1"/>
            <a:r>
              <a:rPr lang="en-GB" sz="2000" dirty="0"/>
              <a:t>Your name</a:t>
            </a:r>
          </a:p>
          <a:p>
            <a:pPr lvl="1"/>
            <a:r>
              <a:rPr lang="en-GB" sz="2000" dirty="0"/>
              <a:t>“Institute of Cancer Research” and your department/group</a:t>
            </a:r>
          </a:p>
          <a:p>
            <a:pPr lvl="1"/>
            <a:r>
              <a:rPr lang="en-GB" sz="2000" dirty="0"/>
              <a:t>The name of the degree for which your thesis is submitted</a:t>
            </a:r>
          </a:p>
          <a:p>
            <a:pPr lvl="1"/>
            <a:r>
              <a:rPr lang="en-GB" sz="2000" dirty="0"/>
              <a:t>ICR logo</a:t>
            </a:r>
          </a:p>
        </p:txBody>
      </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1A4747E-505D-4E3D-B52D-B51055B307DE}"/>
              </a:ext>
            </a:extLst>
          </p:cNvPr>
          <p:cNvPicPr>
            <a:picLocks noChangeAspect="1"/>
          </p:cNvPicPr>
          <p:nvPr/>
        </p:nvPicPr>
        <p:blipFill>
          <a:blip r:embed="rId3"/>
          <a:stretch>
            <a:fillRect/>
          </a:stretch>
        </p:blipFill>
        <p:spPr>
          <a:xfrm>
            <a:off x="4824198" y="1175795"/>
            <a:ext cx="4009747" cy="5564069"/>
          </a:xfrm>
          <a:prstGeom prst="rect">
            <a:avLst/>
          </a:prstGeom>
        </p:spPr>
      </p:pic>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icr_logo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There are several things you might want to include at the start of your thesis</a:t>
            </a:r>
          </a:p>
          <a:p>
            <a:r>
              <a:rPr lang="en-GB" sz="2400" dirty="0"/>
              <a:t>Abstract</a:t>
            </a:r>
          </a:p>
          <a:p>
            <a:r>
              <a:rPr lang="en-GB" sz="2400" dirty="0"/>
              <a:t>Statement of Originality</a:t>
            </a:r>
          </a:p>
          <a:p>
            <a:r>
              <a:rPr lang="en-GB" sz="2400" dirty="0"/>
              <a:t>Copyright Declaration</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\chapter</a:t>
            </a:r>
            <a:r>
              <a:rPr lang="en-GB" sz="2400" dirty="0"/>
              <a:t>*{Statement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 (Section 8 of Checklist):</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Short Captions</a:t>
            </a:r>
          </a:p>
        </p:txBody>
      </p:sp>
      <p:sp>
        <p:nvSpPr>
          <p:cNvPr id="3" name="Content Placeholder 2"/>
          <p:cNvSpPr>
            <a:spLocks noGrp="1"/>
          </p:cNvSpPr>
          <p:nvPr>
            <p:ph idx="1"/>
          </p:nvPr>
        </p:nvSpPr>
        <p:spPr>
          <a:xfrm>
            <a:off x="457200" y="1722784"/>
            <a:ext cx="3967655" cy="4373216"/>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listoffigures</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\begin</a:t>
            </a:r>
            <a:r>
              <a:rPr lang="en-GB" sz="2400" dirty="0"/>
              <a:t>{</a:t>
            </a:r>
            <a:r>
              <a:rPr lang="en-GB" sz="2400" dirty="0">
                <a:solidFill>
                  <a:schemeClr val="accent4"/>
                </a:solidFill>
              </a:rPr>
              <a:t>figure</a:t>
            </a:r>
            <a:r>
              <a:rPr lang="en-GB" sz="2400" dirty="0"/>
              <a:t>}</a:t>
            </a:r>
          </a:p>
          <a:p>
            <a:pPr marL="0" indent="0">
              <a:buNone/>
            </a:pPr>
            <a:r>
              <a:rPr lang="en-GB" sz="2400" dirty="0">
                <a:solidFill>
                  <a:schemeClr val="tx2">
                    <a:lumMod val="50000"/>
                    <a:lumOff val="50000"/>
                  </a:schemeClr>
                </a:solidFill>
              </a:rPr>
              <a:t>   \</a:t>
            </a:r>
            <a:r>
              <a:rPr lang="en-GB" sz="2400" dirty="0" err="1">
                <a:solidFill>
                  <a:schemeClr val="tx2">
                    <a:lumMod val="50000"/>
                    <a:lumOff val="50000"/>
                  </a:schemeClr>
                </a:solidFill>
              </a:rPr>
              <a:t>centering</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   \</a:t>
            </a:r>
            <a:r>
              <a:rPr lang="en-GB" sz="2400" dirty="0" err="1">
                <a:solidFill>
                  <a:schemeClr val="tx2">
                    <a:lumMod val="50000"/>
                    <a:lumOff val="50000"/>
                  </a:schemeClr>
                </a:solidFill>
              </a:rPr>
              <a:t>includegraphics</a:t>
            </a:r>
            <a:r>
              <a:rPr lang="en-GB" sz="2400" dirty="0"/>
              <a:t>[width = 9cm]{melanoma} </a:t>
            </a:r>
          </a:p>
          <a:p>
            <a:pPr marL="0" indent="0">
              <a:buNone/>
            </a:pPr>
            <a:r>
              <a:rPr lang="en-GB" sz="2400" dirty="0">
                <a:solidFill>
                  <a:schemeClr val="tx2">
                    <a:lumMod val="50000"/>
                    <a:lumOff val="50000"/>
                  </a:schemeClr>
                </a:solidFill>
              </a:rPr>
              <a:t>   \caption</a:t>
            </a:r>
            <a:r>
              <a:rPr lang="en-GB" sz="2400" dirty="0"/>
              <a:t>[Melanoma]{A melanoma of approximately 2.5 cm by 1.5 cm}</a:t>
            </a:r>
          </a:p>
          <a:p>
            <a:pPr marL="0" indent="0">
              <a:buNone/>
            </a:pPr>
            <a:r>
              <a:rPr lang="en-GB" sz="2400" dirty="0">
                <a:solidFill>
                  <a:schemeClr val="tx2">
                    <a:lumMod val="50000"/>
                    <a:lumOff val="50000"/>
                  </a:schemeClr>
                </a:solidFill>
              </a:rPr>
              <a:t>\end</a:t>
            </a:r>
            <a:r>
              <a:rPr lang="en-GB" sz="2400" dirty="0"/>
              <a:t>{</a:t>
            </a:r>
            <a:r>
              <a:rPr lang="en-GB" sz="2400" dirty="0">
                <a:solidFill>
                  <a:schemeClr val="accent4"/>
                </a:solidFill>
              </a:rPr>
              <a:t>figure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74CBC0ED-6B63-4F77-ACA7-A7E30301604E}"/>
              </a:ext>
            </a:extLst>
          </p:cNvPr>
          <p:cNvPicPr>
            <a:picLocks noChangeAspect="1"/>
          </p:cNvPicPr>
          <p:nvPr/>
        </p:nvPicPr>
        <p:blipFill>
          <a:blip r:embed="rId3"/>
          <a:stretch>
            <a:fillRect/>
          </a:stretch>
        </p:blipFill>
        <p:spPr>
          <a:xfrm>
            <a:off x="5826593" y="1271864"/>
            <a:ext cx="1843276" cy="5165724"/>
          </a:xfrm>
          <a:prstGeom prst="rect">
            <a:avLst/>
          </a:prstGeom>
        </p:spPr>
      </p:pic>
    </p:spTree>
    <p:extLst>
      <p:ext uri="{BB962C8B-B14F-4D97-AF65-F5344CB8AC3E}">
        <p14:creationId xmlns:p14="http://schemas.microsoft.com/office/powerpoint/2010/main" val="3995581583"/>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399"/>
            <a:ext cx="3967655" cy="4369621"/>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{appendix}</a:t>
            </a:r>
          </a:p>
          <a:p>
            <a:pPr marL="0" indent="0">
              <a:buNone/>
            </a:pPr>
            <a:r>
              <a:rPr lang="en-GB" sz="2000" dirty="0">
                <a:solidFill>
                  <a:schemeClr val="tx2">
                    <a:lumMod val="50000"/>
                    <a:lumOff val="50000"/>
                  </a:schemeClr>
                </a:solidFill>
              </a:rPr>
              <a:t>\caption</a:t>
            </a:r>
            <a:r>
              <a:rPr lang="en-GB" sz="2000" dirty="0"/>
              <a:t>{The other kind of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7A63903F-C06D-4DA9-A6A8-D715D3B2162F}"/>
              </a:ext>
            </a:extLst>
          </p:cNvPr>
          <p:cNvPicPr>
            <a:picLocks noChangeAspect="1"/>
          </p:cNvPicPr>
          <p:nvPr/>
        </p:nvPicPr>
        <p:blipFill>
          <a:blip r:embed="rId3"/>
          <a:stretch>
            <a:fillRect/>
          </a:stretch>
        </p:blipFill>
        <p:spPr>
          <a:xfrm>
            <a:off x="4777624" y="2423319"/>
            <a:ext cx="4228360" cy="3429000"/>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1770590"/>
            <a:ext cx="4173278" cy="4369621"/>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 </a:t>
            </a:r>
            <a:r>
              <a:rPr lang="en-GB" sz="2000" dirty="0" err="1">
                <a:solidFill>
                  <a:schemeClr val="accent4">
                    <a:lumMod val="75000"/>
                  </a:schemeClr>
                </a:solidFill>
              </a:rPr>
              <a:t>citecolor</a:t>
            </a:r>
            <a:r>
              <a:rPr lang="en-GB" sz="2000" dirty="0">
                <a:solidFill>
                  <a:schemeClr val="accent4">
                    <a:lumMod val="75000"/>
                  </a:schemeClr>
                </a:solidFill>
              </a:rPr>
              <a:t>=red</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 and read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t>{</a:t>
            </a:r>
            <a:r>
              <a:rPr lang="en-GB" sz="2000" dirty="0">
                <a:solidFill>
                  <a:schemeClr val="accent2">
                    <a:lumMod val="75000"/>
                  </a:schemeClr>
                </a:solidFill>
              </a:rPr>
              <a:t>Thor_2011</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8FAF4D-4BF7-4B37-8E6A-A5836BF73F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22E21FE2-F7DA-4513-950B-35300CECA53F}"/>
              </a:ext>
            </a:extLst>
          </p:cNvPr>
          <p:cNvPicPr>
            <a:picLocks noChangeAspect="1"/>
          </p:cNvPicPr>
          <p:nvPr/>
        </p:nvPicPr>
        <p:blipFill>
          <a:blip r:embed="rId3"/>
          <a:stretch>
            <a:fillRect/>
          </a:stretch>
        </p:blipFill>
        <p:spPr>
          <a:xfrm>
            <a:off x="4842642" y="2581657"/>
            <a:ext cx="3977658" cy="2757240"/>
          </a:xfrm>
          <a:prstGeom prst="rect">
            <a:avLst/>
          </a:prstGeom>
        </p:spPr>
      </p:pic>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usepackage</a:t>
            </a:r>
            <a:r>
              <a:rPr lang="en-GB" sz="1500" dirty="0"/>
              <a:t>{</a:t>
            </a:r>
            <a:r>
              <a:rPr lang="en-GB" sz="1500" dirty="0" err="1">
                <a:solidFill>
                  <a:schemeClr val="tx2">
                    <a:lumMod val="50000"/>
                    <a:lumOff val="50000"/>
                  </a:schemeClr>
                </a:solidFill>
              </a:rPr>
              <a:t>subfig</a:t>
            </a:r>
            <a:r>
              <a:rPr lang="en-GB" sz="1500" dirty="0">
                <a:solidFill>
                  <a:schemeClr val="tx2">
                    <a:lumMod val="50000"/>
                    <a:lumOff val="50000"/>
                  </a:schemeClr>
                </a:solidFill>
              </a:rPr>
              <a:t>, </a:t>
            </a:r>
            <a:r>
              <a:rPr lang="en-GB" sz="1500" dirty="0" err="1">
                <a:solidFill>
                  <a:schemeClr val="tx2">
                    <a:lumMod val="50000"/>
                    <a:lumOff val="50000"/>
                  </a:schemeClr>
                </a:solidFill>
              </a:rPr>
              <a:t>graphicx</a:t>
            </a:r>
            <a:r>
              <a:rPr lang="en-GB" sz="1500" dirty="0"/>
              <a:t>}</a:t>
            </a:r>
            <a:br>
              <a:rPr lang="en-GB" sz="1500" dirty="0"/>
            </a:b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document</a:t>
            </a:r>
            <a:r>
              <a:rPr lang="en-GB" sz="1500" dirty="0"/>
              <a:t>}</a:t>
            </a:r>
          </a:p>
          <a:p>
            <a:pPr marL="0" indent="0">
              <a:buNone/>
            </a:pP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figure</a:t>
            </a:r>
            <a:r>
              <a:rPr lang="en-GB" sz="1500" dirty="0"/>
              <a:t>}</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centering</a:t>
            </a:r>
            <a:endParaRPr lang="en-GB" sz="1500" dirty="0">
              <a:solidFill>
                <a:schemeClr val="tx2">
                  <a:lumMod val="50000"/>
                  <a:lumOff val="50000"/>
                </a:schemeClr>
              </a:solidFill>
            </a:endParaRP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[Amazon]{</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amazon</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amazon_river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[Nile]{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nile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nile_river</a:t>
            </a:r>
            <a:r>
              <a:rPr lang="en-GB" sz="1500" dirty="0"/>
              <a:t>}} </a:t>
            </a:r>
            <a:r>
              <a:rPr lang="en-GB" sz="1500" dirty="0">
                <a:solidFill>
                  <a:schemeClr val="accent1">
                    <a:lumMod val="60000"/>
                    <a:lumOff val="40000"/>
                  </a:schemeClr>
                </a:solidFill>
              </a:rPr>
              <a:t>\\</a:t>
            </a:r>
            <a:r>
              <a:rPr lang="en-GB" sz="1500" dirty="0"/>
              <a:t> </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[Yangtze]{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yangtze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0.52</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yangtze_river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[Thames]{</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thames</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0.44</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thames_river</a:t>
            </a:r>
            <a:r>
              <a:rPr lang="en-GB" sz="1500" dirty="0"/>
              <a:t>}}</a:t>
            </a:r>
          </a:p>
          <a:p>
            <a:pPr marL="0" indent="0">
              <a:buNone/>
            </a:pPr>
            <a:r>
              <a:rPr lang="en-GB" sz="1500" dirty="0">
                <a:solidFill>
                  <a:schemeClr val="tx2">
                    <a:lumMod val="50000"/>
                    <a:lumOff val="50000"/>
                  </a:schemeClr>
                </a:solidFill>
              </a:rPr>
              <a:t>\caption</a:t>
            </a:r>
            <a:r>
              <a:rPr lang="en-GB" sz="1500" dirty="0"/>
              <a:t>{Rivers}</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rivers</a:t>
            </a:r>
            <a:r>
              <a:rPr lang="en-GB" sz="1500" dirty="0"/>
              <a:t>}</a:t>
            </a:r>
          </a:p>
          <a:p>
            <a:pPr marL="0" indent="0">
              <a:buNone/>
            </a:pPr>
            <a:r>
              <a:rPr lang="en-GB" sz="1500" dirty="0">
                <a:solidFill>
                  <a:schemeClr val="tx2">
                    <a:lumMod val="50000"/>
                    <a:lumOff val="50000"/>
                  </a:schemeClr>
                </a:solidFill>
              </a:rPr>
              <a:t>\end</a:t>
            </a:r>
            <a:r>
              <a:rPr lang="en-GB" sz="1500" dirty="0"/>
              <a:t>{</a:t>
            </a:r>
            <a:r>
              <a:rPr lang="en-GB" sz="1500" dirty="0">
                <a:solidFill>
                  <a:schemeClr val="accent4">
                    <a:lumMod val="75000"/>
                  </a:schemeClr>
                </a:solidFill>
              </a:rPr>
              <a:t>figure</a:t>
            </a:r>
            <a:r>
              <a:rPr lang="en-GB" sz="1500" dirty="0"/>
              <a:t>}</a:t>
            </a:r>
          </a:p>
          <a:p>
            <a:pPr marL="0" indent="0">
              <a:buNone/>
            </a:pPr>
            <a:endParaRPr lang="en-GB" sz="1500" dirty="0"/>
          </a:p>
          <a:p>
            <a:pPr marL="0" indent="0">
              <a:buNone/>
            </a:pPr>
            <a:r>
              <a:rPr lang="en-GB" sz="1500" dirty="0">
                <a:solidFill>
                  <a:schemeClr val="tx2">
                    <a:lumMod val="50000"/>
                    <a:lumOff val="50000"/>
                  </a:schemeClr>
                </a:solidFill>
              </a:rPr>
              <a:t>\ref</a:t>
            </a:r>
            <a:r>
              <a:rPr lang="en-GB" sz="1500" dirty="0"/>
              <a:t>{</a:t>
            </a:r>
            <a:r>
              <a:rPr lang="en-GB" sz="1500" dirty="0" err="1">
                <a:solidFill>
                  <a:schemeClr val="accent4">
                    <a:lumMod val="75000"/>
                  </a:schemeClr>
                </a:solidFill>
              </a:rPr>
              <a:t>nile</a:t>
            </a:r>
            <a:r>
              <a:rPr lang="en-GB" sz="1500" dirty="0"/>
              <a:t>} is part of </a:t>
            </a:r>
            <a:r>
              <a:rPr lang="en-GB" sz="1500" dirty="0">
                <a:solidFill>
                  <a:schemeClr val="tx2">
                    <a:lumMod val="50000"/>
                    <a:lumOff val="50000"/>
                  </a:schemeClr>
                </a:solidFill>
              </a:rPr>
              <a:t>\ref</a:t>
            </a:r>
            <a:r>
              <a:rPr lang="en-GB" sz="1500" dirty="0"/>
              <a:t>{</a:t>
            </a:r>
            <a:r>
              <a:rPr lang="en-GB" sz="1500" dirty="0">
                <a:solidFill>
                  <a:schemeClr val="accent4">
                    <a:lumMod val="75000"/>
                  </a:schemeClr>
                </a:solidFill>
              </a:rPr>
              <a:t>rivers</a:t>
            </a:r>
            <a:r>
              <a:rPr lang="en-GB" sz="1500" dirty="0"/>
              <a:t>}.</a:t>
            </a:r>
            <a:endParaRPr lang="en-GB" sz="15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sp>
        <p:nvSpPr>
          <p:cNvPr id="6" name="TextBox 5">
            <a:extLst>
              <a:ext uri="{FF2B5EF4-FFF2-40B4-BE49-F238E27FC236}">
                <a16:creationId xmlns:a16="http://schemas.microsoft.com/office/drawing/2014/main" id="{21668616-D758-4993-9269-462401CCC31D}"/>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625833"/>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 – patient records</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437007"/>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564182"/>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5173278"/>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935145"/>
            <a:ext cx="3528366" cy="876376"/>
          </a:xfrm>
          <a:prstGeom prst="rect">
            <a:avLst/>
          </a:prstGeom>
          <a:ln w="28575">
            <a:solidFill>
              <a:schemeClr val="accent3"/>
            </a:solidFill>
          </a:ln>
        </p:spPr>
      </p:pic>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fontAlgn="base">
              <a:spcBef>
                <a:spcPts val="600"/>
              </a:spcBef>
              <a:spcAft>
                <a:spcPts val="600"/>
              </a:spcAft>
            </a:pPr>
            <a:r>
              <a:rPr lang="en-US" sz="2400" dirty="0"/>
              <a:t>Files stored in plain-text</a:t>
            </a:r>
          </a:p>
          <a:p>
            <a:pPr lvl="1" fontAlgn="base">
              <a:spcBef>
                <a:spcPts val="600"/>
              </a:spcBef>
              <a:spcAft>
                <a:spcPts val="600"/>
              </a:spcAft>
            </a:pPr>
            <a:r>
              <a:rPr lang="en-US" sz="2000" dirty="0"/>
              <a:t>Less prone to corruption</a:t>
            </a:r>
          </a:p>
          <a:p>
            <a:pPr lvl="1" fontAlgn="base">
              <a:spcBef>
                <a:spcPts val="600"/>
              </a:spcBef>
              <a:spcAft>
                <a:spcPts val="600"/>
              </a:spcAft>
            </a:pPr>
            <a:r>
              <a:rPr lang="en-US" sz="2000" dirty="0"/>
              <a:t>Easier to “diff” when using version control</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t>Library Theses Office guidance included in repository</a:t>
            </a:r>
          </a:p>
          <a:p>
            <a:pPr fontAlgn="base">
              <a:spcBef>
                <a:spcPts val="600"/>
              </a:spcBef>
              <a:spcAft>
                <a:spcPts val="600"/>
              </a:spcAft>
            </a:pPr>
            <a:r>
              <a:rPr lang="en-GB" sz="2400" dirty="0"/>
              <a:t>Few restrictive requirements</a:t>
            </a:r>
          </a:p>
          <a:p>
            <a:pPr fontAlgn="base">
              <a:spcBef>
                <a:spcPts val="600"/>
              </a:spcBef>
              <a:spcAft>
                <a:spcPts val="600"/>
              </a:spcAft>
            </a:pPr>
            <a:r>
              <a:rPr lang="en-GB" sz="2400" dirty="0"/>
              <a:t>Not longer than 100,000 words (excluding bibliography and appendices)</a:t>
            </a:r>
          </a:p>
          <a:p>
            <a:pPr lvl="1" fontAlgn="base">
              <a:spcBef>
                <a:spcPts val="600"/>
              </a:spcBef>
              <a:spcAft>
                <a:spcPts val="600"/>
              </a:spcAft>
            </a:pPr>
            <a:r>
              <a:rPr lang="en-GB" sz="2000" dirty="0"/>
              <a:t>Can check in “Menu” of Overleaf</a:t>
            </a:r>
          </a:p>
          <a:p>
            <a:pPr fontAlgn="base">
              <a:spcBef>
                <a:spcPts val="600"/>
              </a:spcBef>
              <a:spcAft>
                <a:spcPts val="600"/>
              </a:spcAft>
            </a:pPr>
            <a:r>
              <a:rPr lang="en-GB" sz="2400" dirty="0">
                <a:hlinkClick r:id="rId3"/>
              </a:rPr>
              <a:t>Good Viva </a:t>
            </a:r>
            <a:r>
              <a:rPr lang="en-GB" sz="2400" dirty="0"/>
              <a:t>video provided by ICR</a:t>
            </a:r>
          </a:p>
          <a:p>
            <a:pPr fontAlgn="base">
              <a:spcBef>
                <a:spcPts val="600"/>
              </a:spcBef>
              <a:spcAft>
                <a:spcPts val="600"/>
              </a:spcAft>
            </a:pPr>
            <a:r>
              <a:rPr lang="en-GB" sz="2400" dirty="0"/>
              <a:t>This course largely aims to give you guidance based on good practice</a:t>
            </a:r>
          </a:p>
          <a:p>
            <a:pPr lvl="1" fontAlgn="base">
              <a:spcBef>
                <a:spcPts val="600"/>
              </a:spcBef>
              <a:spcAft>
                <a:spcPts val="600"/>
              </a:spcAft>
            </a:pPr>
            <a:r>
              <a:rPr lang="en-GB" sz="2000" dirty="0"/>
              <a:t>Loosely based on Imperial’s thesis requirements</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199"/>
            <a:ext cx="8435280" cy="4588565"/>
          </a:xfrm>
        </p:spPr>
        <p:txBody>
          <a:bodyPr>
            <a:normAutofit lnSpcReduction="10000"/>
          </a:bodyPr>
          <a:lstStyle/>
          <a:p>
            <a:pPr fontAlgn="base">
              <a:spcBef>
                <a:spcPts val="600"/>
              </a:spcBef>
              <a:spcAft>
                <a:spcPts val="600"/>
              </a:spcAft>
            </a:pPr>
            <a:r>
              <a:rPr lang="en-GB" sz="2400" dirty="0"/>
              <a:t>Typically A4 paper</a:t>
            </a:r>
          </a:p>
          <a:p>
            <a:pPr fontAlgn="base">
              <a:spcBef>
                <a:spcPts val="600"/>
              </a:spcBef>
              <a:spcAft>
                <a:spcPts val="600"/>
              </a:spcAft>
            </a:pPr>
            <a:r>
              <a:rPr lang="en-GB" sz="2400" dirty="0"/>
              <a:t>You may want your pages to be double-sided</a:t>
            </a:r>
          </a:p>
          <a:p>
            <a:pPr fontAlgn="base">
              <a:spcBef>
                <a:spcPts val="600"/>
              </a:spcBef>
              <a:spcAft>
                <a:spcPts val="600"/>
              </a:spcAft>
            </a:pPr>
            <a:r>
              <a:rPr lang="en-GB" sz="2400" dirty="0"/>
              <a:t>LTO suggests using Arial size 12 font</a:t>
            </a:r>
          </a:p>
          <a:p>
            <a:pPr lvl="1" fontAlgn="base">
              <a:spcBef>
                <a:spcPts val="600"/>
              </a:spcBef>
              <a:spcAft>
                <a:spcPts val="600"/>
              </a:spcAft>
            </a:pPr>
            <a:r>
              <a:rPr lang="en-GB" sz="2000" dirty="0"/>
              <a:t>Arial not supported in LaTeX, but Helvetica provides a very similar font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a:t>
            </a:r>
            <a:r>
              <a:rPr lang="en-GB" sz="2400" dirty="0"/>
              <a:t>]{</a:t>
            </a:r>
            <a:r>
              <a:rPr lang="en-GB" sz="2400" dirty="0">
                <a:solidFill>
                  <a:schemeClr val="tx2">
                    <a:lumMod val="50000"/>
                    <a:lumOff val="50000"/>
                  </a:schemeClr>
                </a:solidFill>
              </a:rPr>
              <a:t>report</a:t>
            </a:r>
            <a:r>
              <a:rPr lang="en-GB" sz="2400" dirty="0"/>
              <a:t>} </a:t>
            </a:r>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helvet</a:t>
            </a:r>
            <a:r>
              <a:rPr lang="en-GB" sz="2400" dirty="0"/>
              <a:t>}</a:t>
            </a:r>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renewcommand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familydefault</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sfdefault</a:t>
            </a:r>
            <a:r>
              <a:rPr lang="en-GB" sz="2400" dirty="0"/>
              <a:t>}</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For binding services, margins must typically be at least 1cm (but check with whichever binding service you use)</a:t>
            </a:r>
          </a:p>
          <a:p>
            <a:pPr fontAlgn="base">
              <a:spcBef>
                <a:spcPts val="600"/>
              </a:spcBef>
              <a:spcAft>
                <a:spcPts val="600"/>
              </a:spcAft>
            </a:pPr>
            <a:r>
              <a:rPr lang="en-GB" sz="2400" dirty="0"/>
              <a:t>Often pages look nicer with a larger bottom margin</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EA1B5FB-280E-44CE-A03E-74EB3C8ABE9D}"/>
              </a:ext>
            </a:extLst>
          </p:cNvPr>
          <p:cNvPicPr>
            <a:picLocks noChangeAspect="1"/>
          </p:cNvPicPr>
          <p:nvPr/>
        </p:nvPicPr>
        <p:blipFill>
          <a:blip r:embed="rId3"/>
          <a:stretch>
            <a:fillRect/>
          </a:stretch>
        </p:blipFill>
        <p:spPr>
          <a:xfrm>
            <a:off x="4986417" y="1205947"/>
            <a:ext cx="4068246" cy="5661405"/>
          </a:xfrm>
          <a:prstGeom prst="rect">
            <a:avLst/>
          </a:prstGeom>
        </p:spPr>
      </p:pic>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top=2cm, left= 2cm, right = 2cm, bottom=3cm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40340</TotalTime>
  <Words>7121</Words>
  <Application>Microsoft Office PowerPoint</Application>
  <PresentationFormat>On-screen Show (4:3)</PresentationFormat>
  <Paragraphs>491</Paragraphs>
  <Slides>38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38</vt:i4>
      </vt:variant>
    </vt:vector>
  </HeadingPairs>
  <TitlesOfParts>
    <vt:vector size="43" baseType="lpstr">
      <vt:lpstr>Arial</vt:lpstr>
      <vt:lpstr>Calibri</vt:lpstr>
      <vt:lpstr>Frutiger LT Std 65 Bold</vt:lpstr>
      <vt:lpstr>Times New Roman</vt:lpstr>
      <vt:lpstr>Office Theme</vt:lpstr>
      <vt:lpstr>Writing Theses in LaTeX</vt:lpstr>
      <vt:lpstr>Learning Outcomes</vt:lpstr>
      <vt:lpstr>Overleaf</vt:lpstr>
      <vt:lpstr>Writing Theses in LaTeX</vt:lpstr>
      <vt:lpstr>Thesis Requirements</vt:lpstr>
      <vt:lpstr>Paper Size and Pagination</vt:lpstr>
      <vt:lpstr>Margins</vt:lpstr>
      <vt:lpstr>Margins</vt:lpstr>
      <vt:lpstr>Footnotes</vt:lpstr>
      <vt:lpstr>Line Spacing</vt:lpstr>
      <vt:lpstr>Line Spacing</vt:lpstr>
      <vt:lpstr>Title Page</vt:lpstr>
      <vt:lpstr>Title Page</vt:lpstr>
      <vt:lpstr>Thesis Preamble</vt:lpstr>
      <vt:lpstr>Thesis Preamble</vt:lpstr>
      <vt:lpstr>Contents</vt:lpstr>
      <vt:lpstr>Contents</vt:lpstr>
      <vt:lpstr>Lists of Tables and Figures</vt:lpstr>
      <vt:lpstr>Short Captions</vt:lpstr>
      <vt:lpstr>Contents Depth</vt:lpstr>
      <vt:lpstr>Appendices</vt:lpstr>
      <vt:lpstr>Splitting Your Document</vt:lpstr>
      <vt:lpstr>Splitting Your Document</vt:lpstr>
      <vt:lpstr>Splitting Your Document</vt:lpstr>
      <vt:lpstr>Hyperlinks</vt:lpstr>
      <vt:lpstr>Subfigures</vt:lpstr>
      <vt:lpstr>Graphics Path</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Online Tools</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463</cp:revision>
  <cp:lastPrinted>2017-04-21T16:42:54Z</cp:lastPrinted>
  <dcterms:created xsi:type="dcterms:W3CDTF">2014-10-29T16:03:49Z</dcterms:created>
  <dcterms:modified xsi:type="dcterms:W3CDTF">2021-04-19T13:58:47Z</dcterms:modified>
</cp:coreProperties>
</file>