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896-2BCC-4990-F3EA-CAF287103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CBEB-9629-1135-531C-2468EA4F0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1DB1-F379-ECF4-D496-D2ABE357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C265-072E-7576-0881-5C60C15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E541-24C9-7F03-7434-C51F4CC2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8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06C7-17AA-4C6D-9F2C-87F50582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22BD-D4A0-840D-9929-847745D6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5B88-6FB8-60F3-E34C-F031B23E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55DF-F1F9-4641-4ADB-5DF18D6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30AC-6470-5109-CD67-CE46E89D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BE824-2C6C-67DA-10A3-AFD2C8475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CDE5-923D-13C1-AEEB-84A779D0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8082-E722-F3EA-3EB7-4672B629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FEA1-B640-0EC6-77EF-53E0BC2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040C-8686-EA88-05CF-E0F9B9D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CA9C-C600-3C91-710C-39223FA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9E2D-BB23-9D90-D19C-022E639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3262-D466-8147-2419-FBB9359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9281-80E7-D0FA-8F69-7A640ED9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A97B-CDDC-902C-56B0-B6E6699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D7F1-E3CD-D810-EF2C-F5EAA115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679A-9C02-EE12-07F5-44CE5C7A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C59D-9C2B-C5F6-ADBD-BFED9260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C1E0-8DD2-1527-B971-120508AF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E358-C7CE-96BF-815D-7B025667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4451-FF8C-18F6-B6F9-EDB30F2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2B9B-2991-7D64-6D9F-19A85D7B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CF11-373D-D972-E3C0-1D303145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8589-AB23-D93A-E890-D9417657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345E-4F28-D80E-972C-D8F8D35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3DE0-A2FF-4357-7F0E-41A98AF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2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7245-DF5F-E1D2-896B-3A601B14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AC4C-14FF-5AB2-CC0E-B16C3032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6AAD9-D6F1-160A-D0DD-52ABE2FD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D4C94-4E6D-7386-03A6-3709EDA9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C2DFA-24E8-C2EC-4000-60A2F0C6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A5EF2-0570-7342-1E24-C1AC2179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0739-FD7A-784A-DFE4-C8E86151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361E-5E28-78A5-C9E6-F875DF2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7E2F-D895-B501-77D6-5EB29176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E7AAB-60B3-14E9-FE88-63C9DC3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14F1-B824-C90C-9C9F-41C3C49B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AE8C5-30AF-DC14-6CF9-B8D02EEE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7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F08F1-70AB-49A5-7F2E-84F47A2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26ECF-5532-488E-D86D-9FF0A7E2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268CA-474E-F4AB-6577-386F2C7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8731-9CD0-B818-FF83-606BC43E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2431-5889-4B77-A851-47C6EE19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D938-D3C4-2671-BC28-F5AF847C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0D-40E3-D48C-AA88-D6B5CFBC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B38A-5B42-93B1-B915-EAE1D95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9C502-0D75-6081-26F9-32910F22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0E4-E5B4-B9E6-4A6F-D4834380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7014A-3300-6D1F-C2C0-B65832D5A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0656-DDE6-F886-E073-0D605062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CFC0-DA65-7916-5FE9-463E6C3A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D3EC-C3CF-ACCE-FCF4-24B3F859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B30D-B9F6-DC2C-11F5-7E51265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D6D1A-E563-DA5C-D294-6E215339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8AFB-0456-CE6F-8656-3A15EBC3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CEBD-6437-6FB5-4E5E-D3A22AA31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76A5-D71B-4AD8-8488-7D0A4309DB5A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7ACC-75A7-0AD3-85EC-80BF80281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B32F-282A-6C61-2E0F-4C8D1C0A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4C78-6E92-4747-B731-81BE859BC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27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370.png"/><Relationship Id="rId4" Type="http://schemas.openxmlformats.org/officeDocument/2006/relationships/image" Target="../media/image2.svg"/><Relationship Id="rId9" Type="http://schemas.openxmlformats.org/officeDocument/2006/relationships/image" Target="../media/image27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39" Type="http://schemas.openxmlformats.org/officeDocument/2006/relationships/image" Target="../media/image50.png"/><Relationship Id="rId21" Type="http://schemas.openxmlformats.org/officeDocument/2006/relationships/image" Target="../media/image25.sv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410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32" Type="http://schemas.openxmlformats.org/officeDocument/2006/relationships/image" Target="../media/image38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42.png"/><Relationship Id="rId36" Type="http://schemas.openxmlformats.org/officeDocument/2006/relationships/image" Target="../media/image47.pn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31" Type="http://schemas.openxmlformats.org/officeDocument/2006/relationships/image" Target="../media/image43.png"/><Relationship Id="rId44" Type="http://schemas.openxmlformats.org/officeDocument/2006/relationships/image" Target="../media/image5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8.png"/><Relationship Id="rId22" Type="http://schemas.openxmlformats.org/officeDocument/2006/relationships/image" Target="../media/image41.png"/><Relationship Id="rId30" Type="http://schemas.openxmlformats.org/officeDocument/2006/relationships/image" Target="../media/image420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5.pn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132078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01ACE2-BB02-E75E-611E-B4BFB3823B51}"/>
              </a:ext>
            </a:extLst>
          </p:cNvPr>
          <p:cNvSpPr txBox="1"/>
          <p:nvPr/>
        </p:nvSpPr>
        <p:spPr>
          <a:xfrm>
            <a:off x="270791" y="172156"/>
            <a:ext cx="27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Define the research question</a:t>
            </a:r>
          </a:p>
        </p:txBody>
      </p: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9" y="5625308"/>
            <a:ext cx="980973" cy="980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AD04E0-634E-2F7B-2B7C-4D22A0A03FF5}"/>
              </a:ext>
            </a:extLst>
          </p:cNvPr>
          <p:cNvSpPr txBox="1"/>
          <p:nvPr/>
        </p:nvSpPr>
        <p:spPr>
          <a:xfrm>
            <a:off x="6268843" y="172156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data are we fitting the model to?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D9EF-BBD2-5B6E-39A6-5B8558CCDE79}"/>
              </a:ext>
            </a:extLst>
          </p:cNvPr>
          <p:cNvSpPr txBox="1"/>
          <p:nvPr/>
        </p:nvSpPr>
        <p:spPr>
          <a:xfrm>
            <a:off x="9437683" y="109097"/>
            <a:ext cx="248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compartments do we </a:t>
            </a:r>
            <a:r>
              <a:rPr lang="en-GB" u="sng" dirty="0"/>
              <a:t>minimally </a:t>
            </a:r>
            <a:r>
              <a:rPr lang="en-GB" dirty="0"/>
              <a:t>need to represent the disease transmission process?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3FFFB-33AF-D8EC-DA44-2AFC500E8DF6}"/>
              </a:ext>
            </a:extLst>
          </p:cNvPr>
          <p:cNvSpPr txBox="1"/>
          <p:nvPr/>
        </p:nvSpPr>
        <p:spPr>
          <a:xfrm>
            <a:off x="3380030" y="4726536"/>
            <a:ext cx="258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we have any domain knowledge to inform the estimate parameter priors?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C00C6-136D-80BA-2A6B-37908F68A627}"/>
              </a:ext>
            </a:extLst>
          </p:cNvPr>
          <p:cNvSpPr txBox="1"/>
          <p:nvPr/>
        </p:nvSpPr>
        <p:spPr>
          <a:xfrm>
            <a:off x="6272975" y="2481555"/>
            <a:ext cx="27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equations that govern the model?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96D8D-8A2A-A3F9-DB3A-F836A1930B87}"/>
              </a:ext>
            </a:extLst>
          </p:cNvPr>
          <p:cNvSpPr txBox="1"/>
          <p:nvPr/>
        </p:nvSpPr>
        <p:spPr>
          <a:xfrm>
            <a:off x="9373659" y="2468594"/>
            <a:ext cx="273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Which parameters can we fix based on the literature?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F3C5AB-BC0A-272A-FCF7-01B078D9950E}"/>
              </a:ext>
            </a:extLst>
          </p:cNvPr>
          <p:cNvSpPr txBox="1"/>
          <p:nvPr/>
        </p:nvSpPr>
        <p:spPr>
          <a:xfrm>
            <a:off x="184898" y="4827118"/>
            <a:ext cx="27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Which parameters do we need to estimate?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094B6E-A7FD-E5E8-262B-F7D72A93AEF3}"/>
              </a:ext>
            </a:extLst>
          </p:cNvPr>
          <p:cNvSpPr txBox="1"/>
          <p:nvPr/>
        </p:nvSpPr>
        <p:spPr>
          <a:xfrm>
            <a:off x="6270738" y="4773869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model likelihood?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8461E-1490-E832-984A-579568E2D18C}"/>
              </a:ext>
            </a:extLst>
          </p:cNvPr>
          <p:cNvSpPr txBox="1"/>
          <p:nvPr/>
        </p:nvSpPr>
        <p:spPr>
          <a:xfrm>
            <a:off x="3486648" y="178244"/>
            <a:ext cx="23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population and time period?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B842-4771-912B-8F1C-AE9E69432E58}"/>
              </a:ext>
            </a:extLst>
          </p:cNvPr>
          <p:cNvSpPr txBox="1"/>
          <p:nvPr/>
        </p:nvSpPr>
        <p:spPr>
          <a:xfrm>
            <a:off x="9369200" y="4734785"/>
            <a:ext cx="270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assumptions have we made?</a:t>
            </a:r>
          </a:p>
        </p:txBody>
      </p:sp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4069" y="983091"/>
            <a:ext cx="914400" cy="914400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2766" y="1019468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721049" y="1623950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437871" y="1626544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1154694" y="1623952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10209320" y="1808616"/>
            <a:ext cx="22855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10926142" y="1808618"/>
            <a:ext cx="22855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FDD0B7-E0FF-A75D-FAB6-1E23ACC93B37}"/>
              </a:ext>
            </a:extLst>
          </p:cNvPr>
          <p:cNvSpPr txBox="1"/>
          <p:nvPr/>
        </p:nvSpPr>
        <p:spPr>
          <a:xfrm>
            <a:off x="3279278" y="2452778"/>
            <a:ext cx="277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rate parameters which describe movement  between the compartments?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748815-536D-4F58-4F10-977EBEB19494}"/>
              </a:ext>
            </a:extLst>
          </p:cNvPr>
          <p:cNvSpPr txBox="1"/>
          <p:nvPr/>
        </p:nvSpPr>
        <p:spPr>
          <a:xfrm>
            <a:off x="3632972" y="4016304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E55166-0E8B-636C-6493-9B3EE333AE2A}"/>
              </a:ext>
            </a:extLst>
          </p:cNvPr>
          <p:cNvSpPr txBox="1"/>
          <p:nvPr/>
        </p:nvSpPr>
        <p:spPr>
          <a:xfrm>
            <a:off x="4349794" y="4018898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B443C-048F-92D5-FC68-097AE0E56ECD}"/>
              </a:ext>
            </a:extLst>
          </p:cNvPr>
          <p:cNvSpPr txBox="1"/>
          <p:nvPr/>
        </p:nvSpPr>
        <p:spPr>
          <a:xfrm>
            <a:off x="5066617" y="4016306"/>
            <a:ext cx="48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8BB133-F562-97A0-2744-6EB8B9B852D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4121243" y="4200970"/>
            <a:ext cx="22855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3B3241-B2DA-76FB-80E2-80631FEFC83B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4838065" y="4200972"/>
            <a:ext cx="22855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A6C15-CFCD-5EF4-E1F2-F2ACD0177148}"/>
                  </a:ext>
                </a:extLst>
              </p:cNvPr>
              <p:cNvSpPr txBox="1"/>
              <p:nvPr/>
            </p:nvSpPr>
            <p:spPr>
              <a:xfrm>
                <a:off x="4927156" y="370178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A6C15-CFCD-5EF4-E1F2-F2ACD0177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56" y="3701787"/>
                <a:ext cx="139461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D96B9F-A0D7-A3D8-0E0E-422BB33BB475}"/>
                  </a:ext>
                </a:extLst>
              </p:cNvPr>
              <p:cNvSpPr txBox="1"/>
              <p:nvPr/>
            </p:nvSpPr>
            <p:spPr>
              <a:xfrm>
                <a:off x="4020633" y="3569765"/>
                <a:ext cx="526233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D96B9F-A0D7-A3D8-0E0E-422BB33B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33" y="3569765"/>
                <a:ext cx="526233" cy="484043"/>
              </a:xfrm>
              <a:prstGeom prst="rect">
                <a:avLst/>
              </a:prstGeom>
              <a:blipFill>
                <a:blip r:embed="rId9"/>
                <a:stretch>
                  <a:fillRect l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309486" y="3048359"/>
                <a:ext cx="2627207" cy="1352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86" y="3048359"/>
                <a:ext cx="2627207" cy="1352678"/>
              </a:xfrm>
              <a:prstGeom prst="rect">
                <a:avLst/>
              </a:prstGeom>
              <a:blipFill>
                <a:blip r:embed="rId10"/>
                <a:stretch>
                  <a:fillRect b="-3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0185" y="333985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EE8889-7DDD-61BF-0B87-E7515F73ED06}"/>
                  </a:ext>
                </a:extLst>
              </p:cNvPr>
              <p:cNvSpPr txBox="1"/>
              <p:nvPr/>
            </p:nvSpPr>
            <p:spPr>
              <a:xfrm>
                <a:off x="11299366" y="3658799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EE8889-7DDD-61BF-0B87-E7515F73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366" y="3658799"/>
                <a:ext cx="239103" cy="369332"/>
              </a:xfrm>
              <a:prstGeom prst="rect">
                <a:avLst/>
              </a:prstGeom>
              <a:blipFill>
                <a:blip r:embed="rId13"/>
                <a:stretch>
                  <a:fillRect l="-30769" r="-25641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Right 61">
            <a:extLst>
              <a:ext uri="{FF2B5EF4-FFF2-40B4-BE49-F238E27FC236}">
                <a16:creationId xmlns:a16="http://schemas.microsoft.com/office/drawing/2014/main" id="{75EB4097-6F55-EEC0-1C0A-1EF00F164C36}"/>
              </a:ext>
            </a:extLst>
          </p:cNvPr>
          <p:cNvSpPr/>
          <p:nvPr/>
        </p:nvSpPr>
        <p:spPr>
          <a:xfrm>
            <a:off x="10738381" y="3753017"/>
            <a:ext cx="391801" cy="164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B5376-BD62-1620-1C3E-3E8E2880A76E}"/>
                  </a:ext>
                </a:extLst>
              </p:cNvPr>
              <p:cNvSpPr txBox="1"/>
              <p:nvPr/>
            </p:nvSpPr>
            <p:spPr>
              <a:xfrm>
                <a:off x="1910772" y="5897236"/>
                <a:ext cx="6826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B5376-BD62-1620-1C3E-3E8E2880A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72" y="5897236"/>
                <a:ext cx="682643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2310" y="974451"/>
            <a:ext cx="914400" cy="914400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AAB61B73-69CA-1D61-3496-E22B143089F4}"/>
              </a:ext>
            </a:extLst>
          </p:cNvPr>
          <p:cNvSpPr/>
          <p:nvPr/>
        </p:nvSpPr>
        <p:spPr>
          <a:xfrm>
            <a:off x="1568716" y="6074312"/>
            <a:ext cx="391801" cy="164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41587" y="6015769"/>
            <a:ext cx="545513" cy="443029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806859" y="6015769"/>
            <a:ext cx="545513" cy="443029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41587" y="6162020"/>
            <a:ext cx="5455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806860" y="6088568"/>
            <a:ext cx="543432" cy="379343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50012" y="6473948"/>
            <a:ext cx="944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578638" y="6447794"/>
            <a:ext cx="1507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3EE335-C1B0-FEBD-1F9E-0F116111C7C2}"/>
              </a:ext>
            </a:extLst>
          </p:cNvPr>
          <p:cNvSpPr txBox="1"/>
          <p:nvPr/>
        </p:nvSpPr>
        <p:spPr>
          <a:xfrm>
            <a:off x="7774406" y="6126820"/>
            <a:ext cx="1153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Count data?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A26C3CD-238B-395D-E8BF-DBEF6E1B1100}"/>
              </a:ext>
            </a:extLst>
          </p:cNvPr>
          <p:cNvGrpSpPr/>
          <p:nvPr/>
        </p:nvGrpSpPr>
        <p:grpSpPr>
          <a:xfrm>
            <a:off x="6852571" y="5548912"/>
            <a:ext cx="1599527" cy="1302720"/>
            <a:chOff x="6819702" y="5329105"/>
            <a:chExt cx="1599527" cy="130272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C49FA4-7AA9-6657-6856-5601F3DBAD6B}"/>
                </a:ext>
              </a:extLst>
            </p:cNvPr>
            <p:cNvSpPr txBox="1"/>
            <p:nvPr/>
          </p:nvSpPr>
          <p:spPr>
            <a:xfrm>
              <a:off x="7273240" y="5329105"/>
              <a:ext cx="93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Continuous?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FC1E50E-C393-D6FB-B950-557FDE2B9943}"/>
                </a:ext>
              </a:extLst>
            </p:cNvPr>
            <p:cNvSpPr txBox="1"/>
            <p:nvPr/>
          </p:nvSpPr>
          <p:spPr>
            <a:xfrm>
              <a:off x="6819702" y="5895988"/>
              <a:ext cx="1153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Multivariate?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47E95FD-B0FE-131B-8362-B7D00F59E2B4}"/>
                </a:ext>
              </a:extLst>
            </p:cNvPr>
            <p:cNvSpPr txBox="1"/>
            <p:nvPr/>
          </p:nvSpPr>
          <p:spPr>
            <a:xfrm rot="10800000">
              <a:off x="7441959" y="5418934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FBC9F6-1FED-0250-F164-688BDB5CDA15}"/>
                </a:ext>
              </a:extLst>
            </p:cNvPr>
            <p:cNvSpPr txBox="1"/>
            <p:nvPr/>
          </p:nvSpPr>
          <p:spPr>
            <a:xfrm rot="10800000">
              <a:off x="6953124" y="5923939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86386F-C17B-493D-55A1-4AFA774E6E74}"/>
                </a:ext>
              </a:extLst>
            </p:cNvPr>
            <p:cNvSpPr txBox="1"/>
            <p:nvPr/>
          </p:nvSpPr>
          <p:spPr>
            <a:xfrm rot="10800000">
              <a:off x="7915875" y="5923939"/>
              <a:ext cx="50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V</a:t>
              </a:r>
            </a:p>
          </p:txBody>
        </p:sp>
      </p:grpSp>
      <p:pic>
        <p:nvPicPr>
          <p:cNvPr id="136" name="Graphic 135" descr="Clipboard with solid fill">
            <a:extLst>
              <a:ext uri="{FF2B5EF4-FFF2-40B4-BE49-F238E27FC236}">
                <a16:creationId xmlns:a16="http://schemas.microsoft.com/office/drawing/2014/main" id="{C3EBBE5D-633E-B294-5F70-BEAE97B0A9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36193" y="5252905"/>
            <a:ext cx="1965213" cy="14834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9F642C0B-63AA-03B7-A9E5-4A62126B5D86}"/>
              </a:ext>
            </a:extLst>
          </p:cNvPr>
          <p:cNvSpPr txBox="1"/>
          <p:nvPr/>
        </p:nvSpPr>
        <p:spPr>
          <a:xfrm>
            <a:off x="10208049" y="5726707"/>
            <a:ext cx="11303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1) No underreporting</a:t>
            </a:r>
          </a:p>
          <a:p>
            <a:r>
              <a:rPr lang="en-GB" sz="900" dirty="0"/>
              <a:t>2) No incubation period</a:t>
            </a:r>
          </a:p>
          <a:p>
            <a:r>
              <a:rPr lang="en-GB" sz="900" dirty="0"/>
              <a:t>3) waning immunity  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9499" y="967955"/>
            <a:ext cx="914400" cy="914400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6599A07-85C9-4F50-02CB-EB6E04EB9132}"/>
              </a:ext>
            </a:extLst>
          </p:cNvPr>
          <p:cNvGrpSpPr/>
          <p:nvPr/>
        </p:nvGrpSpPr>
        <p:grpSpPr>
          <a:xfrm>
            <a:off x="-321555" y="2461662"/>
            <a:ext cx="3365413" cy="1907001"/>
            <a:chOff x="2672142" y="4735046"/>
            <a:chExt cx="3365413" cy="1907001"/>
          </a:xfrm>
        </p:grpSpPr>
        <p:pic>
          <p:nvPicPr>
            <p:cNvPr id="34" name="Graphic 33" descr="Group of people with solid fill">
              <a:extLst>
                <a:ext uri="{FF2B5EF4-FFF2-40B4-BE49-F238E27FC236}">
                  <a16:creationId xmlns:a16="http://schemas.microsoft.com/office/drawing/2014/main" id="{D9827A79-2A42-D366-6E0C-4617856F8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33480"/>
            <a:stretch/>
          </p:blipFill>
          <p:spPr>
            <a:xfrm>
              <a:off x="3270799" y="5812510"/>
              <a:ext cx="649064" cy="43176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3AC77A1-7A45-6093-AD56-8DD146856F96}"/>
                </a:ext>
              </a:extLst>
            </p:cNvPr>
            <p:cNvSpPr txBox="1"/>
            <p:nvPr/>
          </p:nvSpPr>
          <p:spPr>
            <a:xfrm>
              <a:off x="3224451" y="4735046"/>
              <a:ext cx="2813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are the initial conditions? Which do we fix? Which do we estimate?</a:t>
              </a:r>
            </a:p>
          </p:txBody>
        </p:sp>
        <p:pic>
          <p:nvPicPr>
            <p:cNvPr id="141" name="Graphic 140" descr="Group success with solid fill">
              <a:extLst>
                <a:ext uri="{FF2B5EF4-FFF2-40B4-BE49-F238E27FC236}">
                  <a16:creationId xmlns:a16="http://schemas.microsoft.com/office/drawing/2014/main" id="{E4D54416-C133-8BC5-1900-958B4E5A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56556" y="5783545"/>
              <a:ext cx="428022" cy="428022"/>
            </a:xfrm>
            <a:prstGeom prst="rect">
              <a:avLst/>
            </a:prstGeom>
          </p:spPr>
        </p:pic>
        <p:pic>
          <p:nvPicPr>
            <p:cNvPr id="143" name="Graphic 142" descr="Germ with solid fill">
              <a:extLst>
                <a:ext uri="{FF2B5EF4-FFF2-40B4-BE49-F238E27FC236}">
                  <a16:creationId xmlns:a16="http://schemas.microsoft.com/office/drawing/2014/main" id="{57EB241F-7750-139A-9AB1-532C9AE40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228734" y="5686892"/>
              <a:ext cx="152189" cy="152189"/>
            </a:xfrm>
            <a:prstGeom prst="rect">
              <a:avLst/>
            </a:prstGeom>
          </p:spPr>
        </p:pic>
        <p:pic>
          <p:nvPicPr>
            <p:cNvPr id="145" name="Graphic 144" descr="Woman with solid fill">
              <a:extLst>
                <a:ext uri="{FF2B5EF4-FFF2-40B4-BE49-F238E27FC236}">
                  <a16:creationId xmlns:a16="http://schemas.microsoft.com/office/drawing/2014/main" id="{F57F724A-2226-34B1-39A9-31016E05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905010" y="5802336"/>
              <a:ext cx="428021" cy="428021"/>
            </a:xfrm>
            <a:prstGeom prst="rect">
              <a:avLst/>
            </a:prstGeom>
          </p:spPr>
        </p:pic>
        <p:pic>
          <p:nvPicPr>
            <p:cNvPr id="148" name="Graphic 147" descr="Group of people with solid fill">
              <a:extLst>
                <a:ext uri="{FF2B5EF4-FFF2-40B4-BE49-F238E27FC236}">
                  <a16:creationId xmlns:a16="http://schemas.microsoft.com/office/drawing/2014/main" id="{44689512-46C9-458C-3DB9-E669DAC2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07119" y="5746797"/>
              <a:ext cx="554471" cy="55447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5BD5E0-6A47-B0DE-0239-CD749A72F668}"/>
                </a:ext>
              </a:extLst>
            </p:cNvPr>
            <p:cNvSpPr txBox="1"/>
            <p:nvPr/>
          </p:nvSpPr>
          <p:spPr>
            <a:xfrm>
              <a:off x="2672142" y="6272715"/>
              <a:ext cx="32234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    +    I    +   R   =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CA26C3C-7764-18B6-0144-06DA309B2005}"/>
                </a:ext>
              </a:extLst>
            </p:cNvPr>
            <p:cNvSpPr txBox="1"/>
            <p:nvPr/>
          </p:nvSpPr>
          <p:spPr>
            <a:xfrm>
              <a:off x="5340017" y="6264158"/>
              <a:ext cx="5916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7C695-C47C-9B6F-B113-BD0E2C338151}"/>
              </a:ext>
            </a:extLst>
          </p:cNvPr>
          <p:cNvSpPr txBox="1"/>
          <p:nvPr/>
        </p:nvSpPr>
        <p:spPr>
          <a:xfrm>
            <a:off x="159535" y="7098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0BB1CB-AFB5-3DF6-3749-CC9C165A2B97}"/>
              </a:ext>
            </a:extLst>
          </p:cNvPr>
          <p:cNvSpPr txBox="1"/>
          <p:nvPr/>
        </p:nvSpPr>
        <p:spPr>
          <a:xfrm>
            <a:off x="3214117" y="48071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BBAB9D-37EE-A824-23CC-48149819C012}"/>
              </a:ext>
            </a:extLst>
          </p:cNvPr>
          <p:cNvSpPr txBox="1"/>
          <p:nvPr/>
        </p:nvSpPr>
        <p:spPr>
          <a:xfrm>
            <a:off x="6244794" y="5778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430156-0F83-9278-B7E0-7B9A91FB261F}"/>
              </a:ext>
            </a:extLst>
          </p:cNvPr>
          <p:cNvSpPr txBox="1"/>
          <p:nvPr/>
        </p:nvSpPr>
        <p:spPr>
          <a:xfrm>
            <a:off x="9304133" y="5778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39747F-346F-9591-9A52-CB4027CB1962}"/>
              </a:ext>
            </a:extLst>
          </p:cNvPr>
          <p:cNvSpPr txBox="1"/>
          <p:nvPr/>
        </p:nvSpPr>
        <p:spPr>
          <a:xfrm>
            <a:off x="169380" y="237752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6713E0-CEA2-65C4-E969-ADB7F51B78DF}"/>
              </a:ext>
            </a:extLst>
          </p:cNvPr>
          <p:cNvSpPr txBox="1"/>
          <p:nvPr/>
        </p:nvSpPr>
        <p:spPr>
          <a:xfrm>
            <a:off x="3211667" y="2362306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A48FCF-E125-F542-5639-D317714CC7BD}"/>
              </a:ext>
            </a:extLst>
          </p:cNvPr>
          <p:cNvSpPr txBox="1"/>
          <p:nvPr/>
        </p:nvSpPr>
        <p:spPr>
          <a:xfrm>
            <a:off x="6240502" y="236055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B04DD5-9EC2-29A6-ABBD-E6D4A13EAE65}"/>
              </a:ext>
            </a:extLst>
          </p:cNvPr>
          <p:cNvSpPr txBox="1"/>
          <p:nvPr/>
        </p:nvSpPr>
        <p:spPr>
          <a:xfrm>
            <a:off x="9296728" y="237752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776B6B-EEF5-CA62-F321-45B35BCA0811}"/>
              </a:ext>
            </a:extLst>
          </p:cNvPr>
          <p:cNvSpPr txBox="1"/>
          <p:nvPr/>
        </p:nvSpPr>
        <p:spPr>
          <a:xfrm>
            <a:off x="158861" y="4648433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D88C36-854C-4668-BB9B-19F0492EDEA6}"/>
              </a:ext>
            </a:extLst>
          </p:cNvPr>
          <p:cNvSpPr txBox="1"/>
          <p:nvPr/>
        </p:nvSpPr>
        <p:spPr>
          <a:xfrm>
            <a:off x="3188884" y="4649592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913616-4A75-EF40-051B-6E7453DF872F}"/>
              </a:ext>
            </a:extLst>
          </p:cNvPr>
          <p:cNvSpPr txBox="1"/>
          <p:nvPr/>
        </p:nvSpPr>
        <p:spPr>
          <a:xfrm>
            <a:off x="6231804" y="4650971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D86CFB-66E5-34BE-1B0C-CB85645AAF24}"/>
              </a:ext>
            </a:extLst>
          </p:cNvPr>
          <p:cNvSpPr txBox="1"/>
          <p:nvPr/>
        </p:nvSpPr>
        <p:spPr>
          <a:xfrm>
            <a:off x="9257061" y="4648095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93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59" y="4639169"/>
            <a:ext cx="883891" cy="645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6" y="479306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blipFill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4613" y="2479010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013" y="320308"/>
            <a:ext cx="388013" cy="3880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99802" y="4720132"/>
            <a:ext cx="479223" cy="299427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500473" y="4711174"/>
            <a:ext cx="421600" cy="314024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99802" y="4866383"/>
            <a:ext cx="4698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503168" y="4775234"/>
            <a:ext cx="403089" cy="261902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76544" y="5034946"/>
            <a:ext cx="96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346664" y="5033858"/>
            <a:ext cx="1451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136489" y="2956680"/>
            <a:ext cx="29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  S</a:t>
            </a:r>
            <a:r>
              <a:rPr lang="en-GB" sz="1600" baseline="-25000" dirty="0"/>
              <a:t>t0</a:t>
            </a:r>
            <a:r>
              <a:rPr lang="en-GB" sz="1600" dirty="0"/>
              <a:t>  +  E</a:t>
            </a:r>
            <a:r>
              <a:rPr lang="en-GB" sz="1600" baseline="-25000" dirty="0"/>
              <a:t>t0</a:t>
            </a:r>
            <a:r>
              <a:rPr lang="en-GB" sz="1600" dirty="0"/>
              <a:t> +  I</a:t>
            </a:r>
            <a:r>
              <a:rPr lang="en-GB" sz="1600" baseline="-25000" dirty="0"/>
              <a:t>t0</a:t>
            </a:r>
            <a:r>
              <a:rPr lang="en-GB" sz="1600" dirty="0"/>
              <a:t> + Q</a:t>
            </a:r>
            <a:r>
              <a:rPr lang="en-GB" sz="1600" baseline="-25000" dirty="0"/>
              <a:t>t0</a:t>
            </a:r>
            <a:r>
              <a:rPr lang="en-GB" sz="1600" dirty="0"/>
              <a:t> +  R</a:t>
            </a:r>
            <a:r>
              <a:rPr lang="en-GB" sz="1600" baseline="-25000" dirty="0"/>
              <a:t>t0</a:t>
            </a:r>
            <a:r>
              <a:rPr lang="en-GB" sz="1600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70235" y="2656355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47071" y="14607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288528" y="1388124"/>
            <a:ext cx="290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COVID-19 has an incubation period (E).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Fit to reported data, so account for detection and isolation (Q).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592199"/>
            <a:ext cx="2634828" cy="1803729"/>
            <a:chOff x="195063" y="2601445"/>
            <a:chExt cx="2634828" cy="18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1100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0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blipFill>
                  <a:blip r:embed="rId23"/>
                  <a:stretch>
                    <a:fillRect l="-12698" r="-12698" b="-173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316183" y="2965926"/>
              <a:ext cx="303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76444" y="296107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74824" y="260144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56425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68892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29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09916" y="3094348"/>
              <a:ext cx="290486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96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1200" dirty="0"/>
                    <a:t> 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2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200" dirty="0"/>
                    <a:t> = latent rate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/>
                    <a:t>= recovery rate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blipFill>
                  <a:blip r:embed="rId27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Assume = 1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/>
                        <m:t>= </m:t>
                      </m:r>
                      <m:r>
                        <m:rPr>
                          <m:nor/>
                        </m:rPr>
                        <a:rPr lang="en-GB" sz="1200" dirty="0"/>
                        <m:t>N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I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R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blipFill>
                <a:blip r:embed="rId2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3.03 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4.17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29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4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400" dirty="0"/>
                  <a:t> true incidence is unknown, so underreporting is unknown. Dependent on level of testing so spatiotemporally heterogeneous.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881" r="-114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99885" y="5221760"/>
                <a:ext cx="18422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𝑁𝐷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(2.2,1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(2,8)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85" y="5221760"/>
                <a:ext cx="1842236" cy="120032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428099" y="5349274"/>
            <a:ext cx="145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Supports a range of plausible R</a:t>
            </a:r>
            <a:r>
              <a:rPr lang="en-GB" sz="1200" baseline="-25000" dirty="0"/>
              <a:t>0  </a:t>
            </a:r>
            <a:r>
              <a:rPr lang="en-GB" sz="1200" dirty="0"/>
              <a:t>values.</a:t>
            </a:r>
            <a:endParaRPr lang="en-GB" sz="1200" baseline="-250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433172" y="5885262"/>
            <a:ext cx="15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 expect the reporting probability to be &lt;50%.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7699" t="30086" r="16216"/>
          <a:stretch/>
        </p:blipFill>
        <p:spPr>
          <a:xfrm>
            <a:off x="10354613" y="4770983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reported incidence is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vaccination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E18C8-B79F-F94A-0681-3DB09B98B4CA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6A9C3F-8375-FB20-8538-E19EC787DD3B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B7996-6093-E5BB-CF25-CD263EA15A29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51E17F-9438-0254-44CD-3C5C3A8983A1}"/>
              </a:ext>
            </a:extLst>
          </p:cNvPr>
          <p:cNvSpPr txBox="1"/>
          <p:nvPr/>
        </p:nvSpPr>
        <p:spPr>
          <a:xfrm>
            <a:off x="9304133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D9F98-A2FE-8FB4-0559-8687A9ABEA83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370FB-02A5-5D17-AEFF-3A03218732FD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4A1A1-68E6-CD6C-012E-B1577C124E67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782E8-3F29-CFB3-9831-6A4AC9F0D5C2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62A117-0859-74A0-151A-3242EECAB70C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F5856-4BF0-E3DC-D1DC-E26EC65F6345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EE55CD-8734-4062-584D-AF9F6E4AC092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F7643-E614-79DD-D566-30053691C870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/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blipFill>
                <a:blip r:embed="rId33"/>
                <a:stretch>
                  <a:fillRect r="-6650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46AAC95-6398-84FF-0BD9-B9E2BB2B67C0}"/>
              </a:ext>
            </a:extLst>
          </p:cNvPr>
          <p:cNvSpPr txBox="1"/>
          <p:nvPr/>
        </p:nvSpPr>
        <p:spPr>
          <a:xfrm>
            <a:off x="6325080" y="5251063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CE79C7-13C5-A264-6F57-C6AFE268BE1C}"/>
              </a:ext>
            </a:extLst>
          </p:cNvPr>
          <p:cNvSpPr txBox="1"/>
          <p:nvPr/>
        </p:nvSpPr>
        <p:spPr>
          <a:xfrm>
            <a:off x="10488557" y="490194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59" y="4639169"/>
            <a:ext cx="883891" cy="645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20955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6" y="479306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0329" y="257622"/>
            <a:ext cx="554216" cy="55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9200" y="54101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2" y="202962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884423" y="725679"/>
            <a:ext cx="207911" cy="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387628"/>
            <a:ext cx="201280" cy="3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/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sz="1600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600" baseline="-25000" dirty="0"/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5BEAD5-6291-0D34-1272-452E879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28" y="2538812"/>
                <a:ext cx="2283921" cy="1845120"/>
              </a:xfrm>
              <a:prstGeom prst="rect">
                <a:avLst/>
              </a:prstGeom>
              <a:blipFill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4613" y="2479010"/>
            <a:ext cx="706194" cy="706194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013" y="320308"/>
            <a:ext cx="388013" cy="3880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F9E8F-75B8-0126-2EDC-FAA18E320ACA}"/>
              </a:ext>
            </a:extLst>
          </p:cNvPr>
          <p:cNvGrpSpPr/>
          <p:nvPr/>
        </p:nvGrpSpPr>
        <p:grpSpPr>
          <a:xfrm>
            <a:off x="3799802" y="4720132"/>
            <a:ext cx="479223" cy="299427"/>
            <a:chOff x="681790" y="5725160"/>
            <a:chExt cx="545513" cy="4430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CE0B72-CC28-51A3-3183-AF4C6350174D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A6D70D-7220-A6E5-39B9-1F6887B49F0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9564E6-5212-FFB8-607F-23B31933829C}"/>
              </a:ext>
            </a:extLst>
          </p:cNvPr>
          <p:cNvGrpSpPr/>
          <p:nvPr/>
        </p:nvGrpSpPr>
        <p:grpSpPr>
          <a:xfrm>
            <a:off x="4500473" y="4711174"/>
            <a:ext cx="421600" cy="314024"/>
            <a:chOff x="681790" y="5725160"/>
            <a:chExt cx="545513" cy="44302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72F5C3-1F4D-96AF-F367-BD0FB340A64A}"/>
                </a:ext>
              </a:extLst>
            </p:cNvPr>
            <p:cNvCxnSpPr/>
            <p:nvPr/>
          </p:nvCxnSpPr>
          <p:spPr>
            <a:xfrm>
              <a:off x="689811" y="5725160"/>
              <a:ext cx="0" cy="4430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B5BB42-1289-5C7B-B7B6-EF86B9A9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0" y="6168189"/>
              <a:ext cx="5455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5E0632-B62F-688E-FA75-FA5A17B60D20}"/>
              </a:ext>
            </a:extLst>
          </p:cNvPr>
          <p:cNvCxnSpPr>
            <a:cxnSpLocks/>
          </p:cNvCxnSpPr>
          <p:nvPr/>
        </p:nvCxnSpPr>
        <p:spPr>
          <a:xfrm>
            <a:off x="3799802" y="4866383"/>
            <a:ext cx="4698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1277877-DEB4-0ED4-3A14-0A08C01FD774}"/>
              </a:ext>
            </a:extLst>
          </p:cNvPr>
          <p:cNvSpPr/>
          <p:nvPr/>
        </p:nvSpPr>
        <p:spPr>
          <a:xfrm>
            <a:off x="4503168" y="4775234"/>
            <a:ext cx="403089" cy="261902"/>
          </a:xfrm>
          <a:custGeom>
            <a:avLst/>
            <a:gdLst>
              <a:gd name="connsiteX0" fmla="*/ 1035 w 494813"/>
              <a:gd name="connsiteY0" fmla="*/ 161683 h 379343"/>
              <a:gd name="connsiteX1" fmla="*/ 25098 w 494813"/>
              <a:gd name="connsiteY1" fmla="*/ 89494 h 379343"/>
              <a:gd name="connsiteX2" fmla="*/ 169477 w 494813"/>
              <a:gd name="connsiteY2" fmla="*/ 9283 h 379343"/>
              <a:gd name="connsiteX3" fmla="*/ 466256 w 494813"/>
              <a:gd name="connsiteY3" fmla="*/ 322104 h 379343"/>
              <a:gd name="connsiteX4" fmla="*/ 466256 w 494813"/>
              <a:gd name="connsiteY4" fmla="*/ 378252 h 3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13" h="379343">
                <a:moveTo>
                  <a:pt x="1035" y="161683"/>
                </a:moveTo>
                <a:cubicBezTo>
                  <a:pt x="-971" y="138288"/>
                  <a:pt x="-2976" y="114894"/>
                  <a:pt x="25098" y="89494"/>
                </a:cubicBezTo>
                <a:cubicBezTo>
                  <a:pt x="53172" y="64094"/>
                  <a:pt x="95951" y="-29485"/>
                  <a:pt x="169477" y="9283"/>
                </a:cubicBezTo>
                <a:cubicBezTo>
                  <a:pt x="243003" y="48051"/>
                  <a:pt x="416793" y="260609"/>
                  <a:pt x="466256" y="322104"/>
                </a:cubicBezTo>
                <a:cubicBezTo>
                  <a:pt x="515719" y="383599"/>
                  <a:pt x="490987" y="380925"/>
                  <a:pt x="466256" y="378252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3C123A-559A-B013-83A9-8A044596B2A3}"/>
              </a:ext>
            </a:extLst>
          </p:cNvPr>
          <p:cNvSpPr txBox="1"/>
          <p:nvPr/>
        </p:nvSpPr>
        <p:spPr>
          <a:xfrm>
            <a:off x="3576544" y="5034946"/>
            <a:ext cx="96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Uninformative?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2AFBFA-8A5F-C4EF-2AC7-F03C4BDE75E2}"/>
              </a:ext>
            </a:extLst>
          </p:cNvPr>
          <p:cNvSpPr txBox="1"/>
          <p:nvPr/>
        </p:nvSpPr>
        <p:spPr>
          <a:xfrm>
            <a:off x="4346664" y="5033858"/>
            <a:ext cx="1451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Weekly informative?</a:t>
            </a:r>
          </a:p>
        </p:txBody>
      </p:sp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136489" y="2956680"/>
            <a:ext cx="29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  S</a:t>
            </a:r>
            <a:r>
              <a:rPr lang="en-GB" sz="1600" baseline="-25000" dirty="0"/>
              <a:t>t0</a:t>
            </a:r>
            <a:r>
              <a:rPr lang="en-GB" sz="1600" dirty="0"/>
              <a:t>  +  E</a:t>
            </a:r>
            <a:r>
              <a:rPr lang="en-GB" sz="1600" baseline="-25000" dirty="0"/>
              <a:t>t0</a:t>
            </a:r>
            <a:r>
              <a:rPr lang="en-GB" sz="1600" dirty="0"/>
              <a:t> +  I</a:t>
            </a:r>
            <a:r>
              <a:rPr lang="en-GB" sz="1600" baseline="-25000" dirty="0"/>
              <a:t>t0</a:t>
            </a:r>
            <a:r>
              <a:rPr lang="en-GB" sz="1600" dirty="0"/>
              <a:t> + Q</a:t>
            </a:r>
            <a:r>
              <a:rPr lang="en-GB" sz="1600" baseline="-25000" dirty="0"/>
              <a:t>t0</a:t>
            </a:r>
            <a:r>
              <a:rPr lang="en-GB" sz="1600" dirty="0"/>
              <a:t> +  R</a:t>
            </a:r>
            <a:r>
              <a:rPr lang="en-GB" sz="1600" baseline="-25000" dirty="0"/>
              <a:t>t0</a:t>
            </a:r>
            <a:r>
              <a:rPr lang="en-GB" sz="1600" dirty="0"/>
              <a:t>  =  N</a:t>
            </a:r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70235" y="2656355"/>
            <a:ext cx="502817" cy="334476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46820" y="2652150"/>
            <a:ext cx="299679" cy="299679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2767" y="2653040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2808" y="2672677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6138" y="2581862"/>
            <a:ext cx="410185" cy="410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78818" y="345589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Gauteng, South Africa</a:t>
            </a:r>
          </a:p>
          <a:p>
            <a:pPr algn="ctr"/>
            <a:r>
              <a:rPr lang="en-GB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16254" y="1182522"/>
            <a:ext cx="230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Sep 2021- Feb 2022 (Fourth wave, driven by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Reported incidence data for Gauteng, South Africa. </a:t>
                </a:r>
              </a:p>
              <a:p>
                <a:pPr algn="ctr"/>
                <a:r>
                  <a:rPr lang="en-GB" dirty="0"/>
                  <a:t>We need to reconstruct the reported incidence from the model.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64" y="299484"/>
                <a:ext cx="2398318" cy="1754326"/>
              </a:xfrm>
              <a:prstGeom prst="rect">
                <a:avLst/>
              </a:prstGeom>
              <a:blipFill>
                <a:blip r:embed="rId22"/>
                <a:stretch>
                  <a:fillRect l="-2030" t="-1736" r="-2030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40844" y="510796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86693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31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stCxn id="41" idx="3"/>
            <a:endCxn id="97" idx="1"/>
          </p:cNvCxnSpPr>
          <p:nvPr/>
        </p:nvCxnSpPr>
        <p:spPr>
          <a:xfrm>
            <a:off x="11342945" y="387628"/>
            <a:ext cx="197899" cy="3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stCxn id="101" idx="3"/>
            <a:endCxn id="97" idx="1"/>
          </p:cNvCxnSpPr>
          <p:nvPr/>
        </p:nvCxnSpPr>
        <p:spPr>
          <a:xfrm flipV="1">
            <a:off x="11349576" y="695462"/>
            <a:ext cx="191268" cy="3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C71815-C899-292C-F8B6-4891A3F23A42}"/>
              </a:ext>
            </a:extLst>
          </p:cNvPr>
          <p:cNvSpPr txBox="1"/>
          <p:nvPr/>
        </p:nvSpPr>
        <p:spPr>
          <a:xfrm>
            <a:off x="9288528" y="1388124"/>
            <a:ext cx="290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COVID-19 has an incubation period (E).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Fit to reported data, so account for detection and isolation (Q).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871CDE-1559-DEF1-ECDE-83FFC51A0854}"/>
              </a:ext>
            </a:extLst>
          </p:cNvPr>
          <p:cNvGrpSpPr/>
          <p:nvPr/>
        </p:nvGrpSpPr>
        <p:grpSpPr>
          <a:xfrm>
            <a:off x="3303506" y="2592199"/>
            <a:ext cx="2634828" cy="1803729"/>
            <a:chOff x="195063" y="2601445"/>
            <a:chExt cx="2634828" cy="18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/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1100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GB" sz="1100" baseline="-25000" dirty="0"/>
                              <m:t>0</m:t>
                            </m:r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7D96B9F-A0D7-A3D8-0E0E-422BB33BB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4" y="2732997"/>
                  <a:ext cx="384208" cy="317138"/>
                </a:xfrm>
                <a:prstGeom prst="rect">
                  <a:avLst/>
                </a:prstGeom>
                <a:blipFill>
                  <a:blip r:embed="rId23"/>
                  <a:stretch>
                    <a:fillRect l="-12698" r="-12698" b="-173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956CF00-6204-63F0-595E-D997DF0E16DB}"/>
                </a:ext>
              </a:extLst>
            </p:cNvPr>
            <p:cNvSpPr txBox="1"/>
            <p:nvPr/>
          </p:nvSpPr>
          <p:spPr>
            <a:xfrm>
              <a:off x="316183" y="2965926"/>
              <a:ext cx="303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F5C8B09-6D4D-F950-188B-63BE6A47E9BD}"/>
                </a:ext>
              </a:extLst>
            </p:cNvPr>
            <p:cNvSpPr txBox="1"/>
            <p:nvPr/>
          </p:nvSpPr>
          <p:spPr>
            <a:xfrm>
              <a:off x="976444" y="296107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3DCA52-4B33-5D12-F82B-150C2DA595B7}"/>
                </a:ext>
              </a:extLst>
            </p:cNvPr>
            <p:cNvSpPr txBox="1"/>
            <p:nvPr/>
          </p:nvSpPr>
          <p:spPr>
            <a:xfrm>
              <a:off x="1874824" y="2601445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3443D5-5919-0C0E-40C9-7D3D8CBD78C6}"/>
                </a:ext>
              </a:extLst>
            </p:cNvPr>
            <p:cNvCxnSpPr>
              <a:cxnSpLocks/>
              <a:stCxn id="126" idx="3"/>
              <a:endCxn id="127" idx="1"/>
            </p:cNvCxnSpPr>
            <p:nvPr/>
          </p:nvCxnSpPr>
          <p:spPr>
            <a:xfrm flipV="1">
              <a:off x="620019" y="3145741"/>
              <a:ext cx="356425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DFE3B9-8468-2288-7CE0-EB98886A1256}"/>
                </a:ext>
              </a:extLst>
            </p:cNvPr>
            <p:cNvCxnSpPr>
              <a:cxnSpLocks/>
              <a:stCxn id="127" idx="3"/>
              <a:endCxn id="129" idx="1"/>
            </p:cNvCxnSpPr>
            <p:nvPr/>
          </p:nvCxnSpPr>
          <p:spPr>
            <a:xfrm flipV="1">
              <a:off x="1305932" y="2786111"/>
              <a:ext cx="568892" cy="3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6AF297-85D4-8C7F-2399-3ADA0B6D8DED}"/>
                </a:ext>
              </a:extLst>
            </p:cNvPr>
            <p:cNvSpPr txBox="1"/>
            <p:nvPr/>
          </p:nvSpPr>
          <p:spPr>
            <a:xfrm>
              <a:off x="2500402" y="2909682"/>
              <a:ext cx="329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88129B-4A0D-E833-C551-D341F19A937E}"/>
                </a:ext>
              </a:extLst>
            </p:cNvPr>
            <p:cNvSpPr txBox="1"/>
            <p:nvPr/>
          </p:nvSpPr>
          <p:spPr>
            <a:xfrm>
              <a:off x="1880428" y="3272228"/>
              <a:ext cx="329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FF1102C-A320-2664-FEB0-E136AC4C9599}"/>
                </a:ext>
              </a:extLst>
            </p:cNvPr>
            <p:cNvCxnSpPr>
              <a:cxnSpLocks/>
              <a:stCxn id="127" idx="3"/>
              <a:endCxn id="142" idx="1"/>
            </p:cNvCxnSpPr>
            <p:nvPr/>
          </p:nvCxnSpPr>
          <p:spPr>
            <a:xfrm>
              <a:off x="1305932" y="3145741"/>
              <a:ext cx="574496" cy="3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7E1F063-CE16-729B-69FD-2031AE4C5EA0}"/>
                </a:ext>
              </a:extLst>
            </p:cNvPr>
            <p:cNvCxnSpPr>
              <a:cxnSpLocks/>
              <a:stCxn id="129" idx="3"/>
              <a:endCxn id="140" idx="1"/>
            </p:cNvCxnSpPr>
            <p:nvPr/>
          </p:nvCxnSpPr>
          <p:spPr>
            <a:xfrm>
              <a:off x="2204312" y="2786111"/>
              <a:ext cx="296090" cy="3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24914B4-04DB-98D1-AF09-4C0B2ED2A937}"/>
                </a:ext>
              </a:extLst>
            </p:cNvPr>
            <p:cNvCxnSpPr>
              <a:cxnSpLocks/>
              <a:stCxn id="142" idx="3"/>
              <a:endCxn id="140" idx="1"/>
            </p:cNvCxnSpPr>
            <p:nvPr/>
          </p:nvCxnSpPr>
          <p:spPr>
            <a:xfrm flipV="1">
              <a:off x="2209916" y="3094348"/>
              <a:ext cx="290486" cy="3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/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3FA6BD5-F11C-7D58-3797-60E51ABC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6" y="3348165"/>
                  <a:ext cx="197426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18750" b="-296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/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4CDF8CA-DE09-313F-938F-D2ED7C1F1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21" y="2604963"/>
                  <a:ext cx="5648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8602" r="-2151" b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/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721089-02C2-2D04-C10B-7E8BA686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66" y="2703919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/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C46CB5-8B90-F604-E96F-284B1205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85" y="3324200"/>
                  <a:ext cx="10958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7778" r="-27778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/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1200" dirty="0"/>
                    <a:t> = transmission rate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GB" sz="1200" dirty="0"/>
                    <a:t> = probability of reporting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GB" sz="1200" dirty="0"/>
                    <a:t> = latent rate  </a:t>
                  </a:r>
                </a:p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/>
                    <a:t>= recovery rate</a:t>
                  </a: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BA912CA-B527-2E72-DC21-F6EE0FA4D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3" y="3574177"/>
                  <a:ext cx="1934698" cy="830997"/>
                </a:xfrm>
                <a:prstGeom prst="rect">
                  <a:avLst/>
                </a:prstGeom>
                <a:blipFill>
                  <a:blip r:embed="rId27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822332" y="2624694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651179" y="2629703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319171" y="33526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71657" y="3690307"/>
            <a:ext cx="101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1032457" y="3710314"/>
            <a:ext cx="8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Unknown so estimate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197573" y="3336542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412104" y="3360661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/>
                        <m:t>= </m:t>
                      </m:r>
                      <m:r>
                        <m:rPr>
                          <m:nor/>
                        </m:rPr>
                        <a:rPr lang="en-GB" sz="1200" dirty="0"/>
                        <m:t>N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I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200" dirty="0" smtClean="0"/>
                        <m:t>R</m:t>
                      </m:r>
                      <m:r>
                        <m:rPr>
                          <m:nor/>
                        </m:rPr>
                        <a:rPr lang="en-GB" sz="1200" baseline="-25000" dirty="0"/>
                        <m:t>t</m:t>
                      </m:r>
                      <m:r>
                        <m:rPr>
                          <m:nor/>
                        </m:rPr>
                        <a:rPr lang="en-GB" sz="1200" baseline="-25000" dirty="0"/>
                        <m:t>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9" y="3788192"/>
                <a:ext cx="832049" cy="184666"/>
              </a:xfrm>
              <a:prstGeom prst="rect">
                <a:avLst/>
              </a:prstGeom>
              <a:blipFill>
                <a:blip r:embed="rId2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/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2.1 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2CDCB5E-38DF-ACC7-95F4-6400A80C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52" y="3296612"/>
                <a:ext cx="3046916" cy="850041"/>
              </a:xfrm>
              <a:prstGeom prst="rect">
                <a:avLst/>
              </a:prstGeom>
              <a:blipFill>
                <a:blip r:embed="rId29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400" dirty="0"/>
                  <a:t> variant specific, this is what we want to find out!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400" dirty="0"/>
                  <a:t> true incidence is unknown, so underreporting is unknown. Dependent on level of testing so spatiotemporally heterogeneous.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264690"/>
                <a:ext cx="2658844" cy="1384995"/>
              </a:xfrm>
              <a:prstGeom prst="rect">
                <a:avLst/>
              </a:prstGeom>
              <a:blipFill>
                <a:blip r:embed="rId30"/>
                <a:stretch>
                  <a:fillRect t="-881" r="-114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05117" y="5183222"/>
                <a:ext cx="184223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2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𝑙𝑜𝑔𝑁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0.8,0.5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17" y="5183222"/>
                <a:ext cx="1842236" cy="14773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ADA66CF2-77A9-BE57-326D-D1E53159C4CA}"/>
              </a:ext>
            </a:extLst>
          </p:cNvPr>
          <p:cNvSpPr txBox="1"/>
          <p:nvPr/>
        </p:nvSpPr>
        <p:spPr>
          <a:xfrm>
            <a:off x="4294129" y="5274728"/>
            <a:ext cx="177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Weekly informative , few cases seed the outbreak.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414374" y="5726356"/>
            <a:ext cx="16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Vague, 80% distribution lies between 1-16.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386664" y="6166333"/>
            <a:ext cx="168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Uniform 0-1, the bounds of probability. 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7699" t="30086" r="16216"/>
          <a:stretch/>
        </p:blipFill>
        <p:spPr>
          <a:xfrm>
            <a:off x="10354613" y="4770983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reported incidence is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vaccination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E18C8-B79F-F94A-0681-3DB09B98B4CA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6A9C3F-8375-FB20-8538-E19EC787DD3B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B7996-6093-E5BB-CF25-CD263EA15A29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51E17F-9438-0254-44CD-3C5C3A8983A1}"/>
              </a:ext>
            </a:extLst>
          </p:cNvPr>
          <p:cNvSpPr txBox="1"/>
          <p:nvPr/>
        </p:nvSpPr>
        <p:spPr>
          <a:xfrm>
            <a:off x="9304133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D9F98-A2FE-8FB4-0559-8687A9ABEA83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370FB-02A5-5D17-AEFF-3A03218732FD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4A1A1-68E6-CD6C-012E-B1577C124E67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782E8-3F29-CFB3-9831-6A4AC9F0D5C2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62A117-0859-74A0-151A-3242EECAB70C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F5856-4BF0-E3DC-D1DC-E26EC65F6345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EE55CD-8734-4062-584D-AF9F6E4AC092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F7643-E614-79DD-D566-30053691C870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/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931169-9B72-7942-BD29-DC2266A6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52" y="6290820"/>
                <a:ext cx="1287933" cy="369332"/>
              </a:xfrm>
              <a:prstGeom prst="rect">
                <a:avLst/>
              </a:prstGeom>
              <a:blipFill>
                <a:blip r:embed="rId33"/>
                <a:stretch>
                  <a:fillRect r="-6650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46AAC95-6398-84FF-0BD9-B9E2BB2B67C0}"/>
              </a:ext>
            </a:extLst>
          </p:cNvPr>
          <p:cNvSpPr txBox="1"/>
          <p:nvPr/>
        </p:nvSpPr>
        <p:spPr>
          <a:xfrm>
            <a:off x="6325080" y="5226746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CE79C7-13C5-A264-6F57-C6AFE268BE1C}"/>
              </a:ext>
            </a:extLst>
          </p:cNvPr>
          <p:cNvSpPr txBox="1"/>
          <p:nvPr/>
        </p:nvSpPr>
        <p:spPr>
          <a:xfrm>
            <a:off x="10488557" y="4901946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>
            <a:extLst>
              <a:ext uri="{FF2B5EF4-FFF2-40B4-BE49-F238E27FC236}">
                <a16:creationId xmlns:a16="http://schemas.microsoft.com/office/drawing/2014/main" id="{3DC16583-808B-04B7-C1D0-272137B2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37" y="2478775"/>
            <a:ext cx="2666317" cy="1803256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8339CF73-07BB-2468-F9CE-93F1BA83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649" y="4725119"/>
            <a:ext cx="591526" cy="4316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C6C10-66D8-2B31-4632-4689FD46C820}"/>
              </a:ext>
            </a:extLst>
          </p:cNvPr>
          <p:cNvGrpSpPr/>
          <p:nvPr/>
        </p:nvGrpSpPr>
        <p:grpSpPr>
          <a:xfrm>
            <a:off x="201160" y="92002"/>
            <a:ext cx="11884685" cy="6593842"/>
            <a:chOff x="220955" y="132078"/>
            <a:chExt cx="11884685" cy="6593842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1764F-60B2-2F55-2E7F-29AB538087DB}"/>
                </a:ext>
              </a:extLst>
            </p:cNvPr>
            <p:cNvSpPr/>
            <p:nvPr/>
          </p:nvSpPr>
          <p:spPr>
            <a:xfrm>
              <a:off x="220955" y="132078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BBC26-29A4-26F2-C162-72F36A271EC5}"/>
                </a:ext>
              </a:extLst>
            </p:cNvPr>
            <p:cNvSpPr/>
            <p:nvPr/>
          </p:nvSpPr>
          <p:spPr>
            <a:xfrm>
              <a:off x="326387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D43A0-AD0D-D209-712D-6B184AD36B0E}"/>
                </a:ext>
              </a:extLst>
            </p:cNvPr>
            <p:cNvSpPr/>
            <p:nvPr/>
          </p:nvSpPr>
          <p:spPr>
            <a:xfrm>
              <a:off x="6306795" y="13207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0D3281-1780-19BB-508B-FC88B7D4FB93}"/>
                </a:ext>
              </a:extLst>
            </p:cNvPr>
            <p:cNvSpPr/>
            <p:nvPr/>
          </p:nvSpPr>
          <p:spPr>
            <a:xfrm>
              <a:off x="9331960" y="13208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F1C02-DD48-6EA5-6403-6A1690FA39E4}"/>
                </a:ext>
              </a:extLst>
            </p:cNvPr>
            <p:cNvSpPr/>
            <p:nvPr/>
          </p:nvSpPr>
          <p:spPr>
            <a:xfrm>
              <a:off x="22095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3F42C-8B20-3A45-6036-B7D654B9C0FA}"/>
                </a:ext>
              </a:extLst>
            </p:cNvPr>
            <p:cNvSpPr/>
            <p:nvPr/>
          </p:nvSpPr>
          <p:spPr>
            <a:xfrm>
              <a:off x="326387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635FC-CFAA-E059-1AEA-D92DED639C4D}"/>
                </a:ext>
              </a:extLst>
            </p:cNvPr>
            <p:cNvSpPr/>
            <p:nvPr/>
          </p:nvSpPr>
          <p:spPr>
            <a:xfrm>
              <a:off x="6306795" y="2428239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CAA06-D6D0-613B-DAE0-F4C7A4C86CEA}"/>
                </a:ext>
              </a:extLst>
            </p:cNvPr>
            <p:cNvSpPr/>
            <p:nvPr/>
          </p:nvSpPr>
          <p:spPr>
            <a:xfrm>
              <a:off x="9331960" y="242824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304DD-E64D-2535-D2CA-95C154D8E8C8}"/>
                </a:ext>
              </a:extLst>
            </p:cNvPr>
            <p:cNvSpPr/>
            <p:nvPr/>
          </p:nvSpPr>
          <p:spPr>
            <a:xfrm>
              <a:off x="22095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1DD26C-A43A-6E18-E193-EC5ABE2D3815}"/>
                </a:ext>
              </a:extLst>
            </p:cNvPr>
            <p:cNvSpPr/>
            <p:nvPr/>
          </p:nvSpPr>
          <p:spPr>
            <a:xfrm>
              <a:off x="326387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306E0-D053-7FDA-E969-662B2D1050B0}"/>
                </a:ext>
              </a:extLst>
            </p:cNvPr>
            <p:cNvSpPr/>
            <p:nvPr/>
          </p:nvSpPr>
          <p:spPr>
            <a:xfrm>
              <a:off x="6306795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2E379-79BE-C306-FDF8-432B550DF07F}"/>
                </a:ext>
              </a:extLst>
            </p:cNvPr>
            <p:cNvSpPr/>
            <p:nvPr/>
          </p:nvSpPr>
          <p:spPr>
            <a:xfrm>
              <a:off x="9331960" y="4724400"/>
              <a:ext cx="2773680" cy="2001520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62B93332-BB96-889D-A131-F601AE0F1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7033" y="4724583"/>
            <a:ext cx="496105" cy="496105"/>
          </a:xfrm>
          <a:prstGeom prst="rect">
            <a:avLst/>
          </a:prstGeom>
        </p:spPr>
      </p:pic>
      <p:pic>
        <p:nvPicPr>
          <p:cNvPr id="36" name="Graphic 35" descr="Alarm clock with solid fill">
            <a:extLst>
              <a:ext uri="{FF2B5EF4-FFF2-40B4-BE49-F238E27FC236}">
                <a16:creationId xmlns:a16="http://schemas.microsoft.com/office/drawing/2014/main" id="{8BBE663E-09D5-6B12-A294-2C29ABDDB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9477" y="1305369"/>
            <a:ext cx="542069" cy="542069"/>
          </a:xfrm>
          <a:prstGeom prst="rect">
            <a:avLst/>
          </a:prstGeom>
        </p:spPr>
      </p:pic>
      <p:pic>
        <p:nvPicPr>
          <p:cNvPr id="38" name="Graphic 37" descr="Statistics with solid fill">
            <a:extLst>
              <a:ext uri="{FF2B5EF4-FFF2-40B4-BE49-F238E27FC236}">
                <a16:creationId xmlns:a16="http://schemas.microsoft.com/office/drawing/2014/main" id="{CB89C64C-0D49-07F6-2DC9-816348C44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7282" y="67843"/>
            <a:ext cx="479298" cy="4792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858D43-3F14-ADE4-FA0D-CE8E442456BF}"/>
              </a:ext>
            </a:extLst>
          </p:cNvPr>
          <p:cNvSpPr txBox="1"/>
          <p:nvPr/>
        </p:nvSpPr>
        <p:spPr>
          <a:xfrm>
            <a:off x="9362633" y="732499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E6C354-09FC-775B-BB61-D025DB5B8A21}"/>
              </a:ext>
            </a:extLst>
          </p:cNvPr>
          <p:cNvSpPr txBox="1"/>
          <p:nvPr/>
        </p:nvSpPr>
        <p:spPr>
          <a:xfrm>
            <a:off x="10092334" y="553337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0E656-55D7-D54C-B0FC-E9FF04C9C253}"/>
              </a:ext>
            </a:extLst>
          </p:cNvPr>
          <p:cNvSpPr txBox="1"/>
          <p:nvPr/>
        </p:nvSpPr>
        <p:spPr>
          <a:xfrm>
            <a:off x="10827721" y="227863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D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D0BAB-E96F-D57C-3789-CB56BD6823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877856" y="738003"/>
            <a:ext cx="214478" cy="17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429F6-4D7B-0A9B-9F7F-6FD386C4024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0626442" y="412529"/>
            <a:ext cx="201279" cy="32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phic 59" descr="Storytelling with solid fill">
            <a:extLst>
              <a:ext uri="{FF2B5EF4-FFF2-40B4-BE49-F238E27FC236}">
                <a16:creationId xmlns:a16="http://schemas.microsoft.com/office/drawing/2014/main" id="{8663A290-94C6-15CF-D24D-95D8E9FDD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03523" y="2459085"/>
            <a:ext cx="453748" cy="453748"/>
          </a:xfrm>
          <a:prstGeom prst="rect">
            <a:avLst/>
          </a:prstGeom>
        </p:spPr>
      </p:pic>
      <p:pic>
        <p:nvPicPr>
          <p:cNvPr id="67" name="Graphic 66" descr="Idea with solid fill">
            <a:extLst>
              <a:ext uri="{FF2B5EF4-FFF2-40B4-BE49-F238E27FC236}">
                <a16:creationId xmlns:a16="http://schemas.microsoft.com/office/drawing/2014/main" id="{8CE53B71-4561-C47C-9416-CCEC6C5CB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5116" y="153000"/>
            <a:ext cx="388013" cy="388013"/>
          </a:xfrm>
          <a:prstGeom prst="rect">
            <a:avLst/>
          </a:prstGeom>
        </p:spPr>
      </p:pic>
      <p:pic>
        <p:nvPicPr>
          <p:cNvPr id="139" name="Graphic 138" descr="Group of people with solid fill">
            <a:extLst>
              <a:ext uri="{FF2B5EF4-FFF2-40B4-BE49-F238E27FC236}">
                <a16:creationId xmlns:a16="http://schemas.microsoft.com/office/drawing/2014/main" id="{95B64CEB-4312-8053-031A-F75843898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8471" y="334172"/>
            <a:ext cx="562458" cy="562458"/>
          </a:xfrm>
          <a:prstGeom prst="rect">
            <a:avLst/>
          </a:prstGeom>
        </p:spPr>
      </p:pic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AFDDE6F5-8358-2BEE-DBD6-68DC0633D519}"/>
              </a:ext>
            </a:extLst>
          </p:cNvPr>
          <p:cNvSpPr/>
          <p:nvPr/>
        </p:nvSpPr>
        <p:spPr>
          <a:xfrm>
            <a:off x="2994636" y="1019468"/>
            <a:ext cx="247570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20423EE-8BEB-5426-D2E7-627E7F9868DF}"/>
              </a:ext>
            </a:extLst>
          </p:cNvPr>
          <p:cNvSpPr/>
          <p:nvPr/>
        </p:nvSpPr>
        <p:spPr>
          <a:xfrm>
            <a:off x="6058003" y="1026456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31A0C2BF-C901-1269-75C0-DD493D4C867A}"/>
              </a:ext>
            </a:extLst>
          </p:cNvPr>
          <p:cNvSpPr/>
          <p:nvPr/>
        </p:nvSpPr>
        <p:spPr>
          <a:xfrm>
            <a:off x="9102144" y="1002753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8370263-511E-406B-4640-23B5500A5A3F}"/>
              </a:ext>
            </a:extLst>
          </p:cNvPr>
          <p:cNvCxnSpPr>
            <a:cxnSpLocks/>
          </p:cNvCxnSpPr>
          <p:nvPr/>
        </p:nvCxnSpPr>
        <p:spPr>
          <a:xfrm rot="5400000">
            <a:off x="6013277" y="-2287923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48BA831-C50A-356B-34E9-948A1D03408C}"/>
              </a:ext>
            </a:extLst>
          </p:cNvPr>
          <p:cNvSpPr/>
          <p:nvPr/>
        </p:nvSpPr>
        <p:spPr>
          <a:xfrm>
            <a:off x="2994633" y="3345649"/>
            <a:ext cx="262977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C62EE10-EA0B-0D6F-E278-F848BF907A29}"/>
              </a:ext>
            </a:extLst>
          </p:cNvPr>
          <p:cNvSpPr/>
          <p:nvPr/>
        </p:nvSpPr>
        <p:spPr>
          <a:xfrm>
            <a:off x="6058002" y="3352637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90B6A42-05DE-B534-1D6A-ECEA8D02C574}"/>
              </a:ext>
            </a:extLst>
          </p:cNvPr>
          <p:cNvSpPr/>
          <p:nvPr/>
        </p:nvSpPr>
        <p:spPr>
          <a:xfrm>
            <a:off x="9102143" y="3328934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5BD5E0-6A47-B0DE-0239-CD749A72F668}"/>
              </a:ext>
            </a:extLst>
          </p:cNvPr>
          <p:cNvSpPr txBox="1"/>
          <p:nvPr/>
        </p:nvSpPr>
        <p:spPr>
          <a:xfrm>
            <a:off x="226027" y="3027586"/>
            <a:ext cx="280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t0 </a:t>
            </a:r>
            <a:r>
              <a:rPr lang="en-GB" sz="1600" dirty="0"/>
              <a:t>+ E</a:t>
            </a:r>
            <a:r>
              <a:rPr lang="en-GB" sz="1600" baseline="-25000" dirty="0"/>
              <a:t>Vt0</a:t>
            </a:r>
            <a:r>
              <a:rPr lang="en-GB" sz="1600" dirty="0"/>
              <a:t>+ I</a:t>
            </a:r>
            <a:r>
              <a:rPr lang="en-GB" sz="1600" baseline="-25000" dirty="0"/>
              <a:t>Vt0</a:t>
            </a:r>
            <a:r>
              <a:rPr lang="en-GB" sz="1600" dirty="0"/>
              <a:t>+ Q</a:t>
            </a:r>
            <a:r>
              <a:rPr lang="en-GB" sz="1600" baseline="-25000" dirty="0"/>
              <a:t>t0</a:t>
            </a:r>
            <a:r>
              <a:rPr lang="en-GB" sz="1600" dirty="0"/>
              <a:t>+ S</a:t>
            </a:r>
            <a:r>
              <a:rPr lang="en-GB" sz="1600" baseline="-25000" dirty="0"/>
              <a:t>Ot0</a:t>
            </a:r>
            <a:r>
              <a:rPr lang="en-GB" sz="1600" dirty="0"/>
              <a:t>+ R</a:t>
            </a:r>
            <a:r>
              <a:rPr lang="en-GB" sz="1600" baseline="-25000" dirty="0"/>
              <a:t>t0</a:t>
            </a:r>
            <a:r>
              <a:rPr lang="en-GB" sz="1600" dirty="0"/>
              <a:t> = N</a:t>
            </a:r>
            <a:endParaRPr lang="en-GB" dirty="0"/>
          </a:p>
        </p:txBody>
      </p:sp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D9827A79-2A42-D366-6E0C-4617856F8B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3480"/>
          <a:stretch/>
        </p:blipFill>
        <p:spPr>
          <a:xfrm>
            <a:off x="294809" y="2735008"/>
            <a:ext cx="275457" cy="269623"/>
          </a:xfrm>
          <a:prstGeom prst="rect">
            <a:avLst/>
          </a:prstGeom>
        </p:spPr>
      </p:pic>
      <p:pic>
        <p:nvPicPr>
          <p:cNvPr id="141" name="Graphic 140" descr="Group success with solid fill">
            <a:extLst>
              <a:ext uri="{FF2B5EF4-FFF2-40B4-BE49-F238E27FC236}">
                <a16:creationId xmlns:a16="http://schemas.microsoft.com/office/drawing/2014/main" id="{E4D54416-C133-8BC5-1900-958B4E5A1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5281" y="2796607"/>
            <a:ext cx="193944" cy="182808"/>
          </a:xfrm>
          <a:prstGeom prst="rect">
            <a:avLst/>
          </a:prstGeom>
        </p:spPr>
      </p:pic>
      <p:pic>
        <p:nvPicPr>
          <p:cNvPr id="143" name="Graphic 142" descr="Germ with solid fill">
            <a:extLst>
              <a:ext uri="{FF2B5EF4-FFF2-40B4-BE49-F238E27FC236}">
                <a16:creationId xmlns:a16="http://schemas.microsoft.com/office/drawing/2014/main" id="{57EB241F-7750-139A-9AB1-532C9AE40F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06814" y="2654591"/>
            <a:ext cx="93128" cy="93128"/>
          </a:xfrm>
          <a:prstGeom prst="rect">
            <a:avLst/>
          </a:prstGeom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F57F724A-2226-34B1-39A9-31016E0594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1870" y="2755582"/>
            <a:ext cx="261916" cy="261916"/>
          </a:xfrm>
          <a:prstGeom prst="rect">
            <a:avLst/>
          </a:prstGeom>
        </p:spPr>
      </p:pic>
      <p:pic>
        <p:nvPicPr>
          <p:cNvPr id="148" name="Graphic 147" descr="Group of people with solid fill">
            <a:extLst>
              <a:ext uri="{FF2B5EF4-FFF2-40B4-BE49-F238E27FC236}">
                <a16:creationId xmlns:a16="http://schemas.microsoft.com/office/drawing/2014/main" id="{44689512-46C9-458C-3DB9-E669DAC2F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523" y="2723447"/>
            <a:ext cx="337673" cy="337673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EF7477C-FB63-9853-E080-D79C1F79A889}"/>
              </a:ext>
            </a:extLst>
          </p:cNvPr>
          <p:cNvSpPr/>
          <p:nvPr/>
        </p:nvSpPr>
        <p:spPr>
          <a:xfrm>
            <a:off x="2979230" y="5631323"/>
            <a:ext cx="278381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27F8EA0-E7A1-6FC2-0833-F49CD26F6CFE}"/>
              </a:ext>
            </a:extLst>
          </p:cNvPr>
          <p:cNvSpPr/>
          <p:nvPr/>
        </p:nvSpPr>
        <p:spPr>
          <a:xfrm>
            <a:off x="6042596" y="5638311"/>
            <a:ext cx="257935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61B982F-148B-0B37-DCB7-09D43E24031C}"/>
              </a:ext>
            </a:extLst>
          </p:cNvPr>
          <p:cNvSpPr/>
          <p:nvPr/>
        </p:nvSpPr>
        <p:spPr>
          <a:xfrm>
            <a:off x="9086738" y="5614608"/>
            <a:ext cx="229816" cy="232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65D48A-EBD3-5421-1BAF-F656244DF043}"/>
              </a:ext>
            </a:extLst>
          </p:cNvPr>
          <p:cNvCxnSpPr>
            <a:cxnSpLocks/>
          </p:cNvCxnSpPr>
          <p:nvPr/>
        </p:nvCxnSpPr>
        <p:spPr>
          <a:xfrm rot="5400000">
            <a:off x="6056660" y="14484"/>
            <a:ext cx="300043" cy="9111005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02C5-D5BB-2EDB-B8F5-5B6E8BF4E188}"/>
              </a:ext>
            </a:extLst>
          </p:cNvPr>
          <p:cNvSpPr txBox="1"/>
          <p:nvPr/>
        </p:nvSpPr>
        <p:spPr>
          <a:xfrm>
            <a:off x="388841" y="522956"/>
            <a:ext cx="2398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are the transmission dynamics of the Omicron variant of concern following its emergence?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E1718A-FB08-FD3A-FDE5-945A65BDC60F}"/>
              </a:ext>
            </a:extLst>
          </p:cNvPr>
          <p:cNvSpPr txBox="1"/>
          <p:nvPr/>
        </p:nvSpPr>
        <p:spPr>
          <a:xfrm>
            <a:off x="3728607" y="264953"/>
            <a:ext cx="23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Gauteng, South Africa</a:t>
            </a:r>
          </a:p>
          <a:p>
            <a:pPr algn="ctr"/>
            <a:r>
              <a:rPr lang="en-GB" sz="1600" dirty="0"/>
              <a:t>N = 15,810,388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5B474E-F4F1-2C3C-0221-5C0E9A956C61}"/>
              </a:ext>
            </a:extLst>
          </p:cNvPr>
          <p:cNvSpPr txBox="1"/>
          <p:nvPr/>
        </p:nvSpPr>
        <p:spPr>
          <a:xfrm>
            <a:off x="3773712" y="954804"/>
            <a:ext cx="2100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February 2021- Feb 2022 (3</a:t>
            </a:r>
            <a:r>
              <a:rPr lang="en-GB" sz="1600" baseline="30000" dirty="0"/>
              <a:t>rd</a:t>
            </a:r>
            <a:r>
              <a:rPr lang="en-GB" sz="1600" dirty="0"/>
              <a:t> and 4</a:t>
            </a:r>
            <a:r>
              <a:rPr lang="en-GB" sz="1600" baseline="30000" dirty="0"/>
              <a:t>th</a:t>
            </a:r>
            <a:r>
              <a:rPr lang="en-GB" sz="1600" dirty="0"/>
              <a:t>  waves, driven by delta &amp; omicron)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/>
              <p:nvPr/>
            </p:nvSpPr>
            <p:spPr>
              <a:xfrm>
                <a:off x="6257222" y="582017"/>
                <a:ext cx="26799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600" dirty="0"/>
                  <a:t>variant-specific (v = delta, omicron) reported incidence data.. 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167BFF-8393-4FC6-0297-32EDD215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22" y="582017"/>
                <a:ext cx="2679921" cy="830997"/>
              </a:xfrm>
              <a:prstGeom prst="rect">
                <a:avLst/>
              </a:prstGeom>
              <a:blipFill>
                <a:blip r:embed="rId22"/>
                <a:stretch>
                  <a:fillRect t="-2190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41C6F8AF-4F10-1F0A-BAFA-E0F6AE28ED0F}"/>
              </a:ext>
            </a:extLst>
          </p:cNvPr>
          <p:cNvSpPr txBox="1"/>
          <p:nvPr/>
        </p:nvSpPr>
        <p:spPr>
          <a:xfrm>
            <a:off x="11528491" y="728924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DE70A3-7C9D-9200-98AA-F98F727EC9B4}"/>
              </a:ext>
            </a:extLst>
          </p:cNvPr>
          <p:cNvSpPr txBox="1"/>
          <p:nvPr/>
        </p:nvSpPr>
        <p:spPr>
          <a:xfrm>
            <a:off x="10834353" y="732499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38E323-F561-4C1C-C68B-FBE14ABFEF61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10626442" y="738003"/>
            <a:ext cx="207911" cy="17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0F222A-A65F-7BEF-10DE-AEE3331E992C}"/>
              </a:ext>
            </a:extLst>
          </p:cNvPr>
          <p:cNvCxnSpPr>
            <a:cxnSpLocks/>
            <a:stCxn id="41" idx="3"/>
            <a:endCxn id="97" idx="1"/>
          </p:cNvCxnSpPr>
          <p:nvPr/>
        </p:nvCxnSpPr>
        <p:spPr>
          <a:xfrm>
            <a:off x="11342944" y="412529"/>
            <a:ext cx="185547" cy="50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3A0C2B-9C1D-FBC7-95DD-C9FFF727C59A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 flipV="1">
            <a:off x="11349576" y="913590"/>
            <a:ext cx="178915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E3753-315A-95FB-788C-2A37F8DC390C}"/>
              </a:ext>
            </a:extLst>
          </p:cNvPr>
          <p:cNvSpPr txBox="1"/>
          <p:nvPr/>
        </p:nvSpPr>
        <p:spPr>
          <a:xfrm>
            <a:off x="649348" y="2685636"/>
            <a:ext cx="4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C88748-F904-2A2F-7B0F-E5DA46B13E0A}"/>
              </a:ext>
            </a:extLst>
          </p:cNvPr>
          <p:cNvSpPr txBox="1"/>
          <p:nvPr/>
        </p:nvSpPr>
        <p:spPr>
          <a:xfrm>
            <a:off x="1492068" y="2707618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B687787-EFEC-35B9-804E-9663CE074B9B}"/>
              </a:ext>
            </a:extLst>
          </p:cNvPr>
          <p:cNvSpPr/>
          <p:nvPr/>
        </p:nvSpPr>
        <p:spPr>
          <a:xfrm>
            <a:off x="1142473" y="3423373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C25D33-AA16-EF63-5E5F-C91ECA63E1C5}"/>
              </a:ext>
            </a:extLst>
          </p:cNvPr>
          <p:cNvSpPr txBox="1"/>
          <p:nvPr/>
        </p:nvSpPr>
        <p:spPr>
          <a:xfrm>
            <a:off x="1896352" y="3766988"/>
            <a:ext cx="1148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Sero-prevelance study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C0DFD2-51EF-37AE-E5BB-FC3741E61C32}"/>
              </a:ext>
            </a:extLst>
          </p:cNvPr>
          <p:cNvSpPr txBox="1"/>
          <p:nvPr/>
        </p:nvSpPr>
        <p:spPr>
          <a:xfrm>
            <a:off x="850775" y="3812307"/>
            <a:ext cx="75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= 1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4916155B-CF76-27C1-24E1-8B538816E248}"/>
              </a:ext>
            </a:extLst>
          </p:cNvPr>
          <p:cNvSpPr/>
          <p:nvPr/>
        </p:nvSpPr>
        <p:spPr>
          <a:xfrm>
            <a:off x="2388320" y="3413838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8F77E36D-F2B7-EB89-EDC7-07DCF79FECA1}"/>
              </a:ext>
            </a:extLst>
          </p:cNvPr>
          <p:cNvSpPr/>
          <p:nvPr/>
        </p:nvSpPr>
        <p:spPr>
          <a:xfrm>
            <a:off x="334023" y="3438277"/>
            <a:ext cx="221810" cy="3576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/>
              <p:nvPr/>
            </p:nvSpPr>
            <p:spPr>
              <a:xfrm>
                <a:off x="67474" y="3862565"/>
                <a:ext cx="91698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100" dirty="0"/>
                        <m:t>= </m:t>
                      </m:r>
                      <m:r>
                        <m:rPr>
                          <m:nor/>
                        </m:rPr>
                        <a:rPr lang="en-GB" sz="1100" dirty="0"/>
                        <m:t>N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100" dirty="0" smtClean="0"/>
                        <m:t>I</m:t>
                      </m:r>
                      <m:r>
                        <m:rPr>
                          <m:nor/>
                        </m:rPr>
                        <a:rPr lang="en-GB" sz="1100" baseline="-25000" dirty="0" smtClean="0"/>
                        <m:t>0</m:t>
                      </m:r>
                      <m:r>
                        <m:rPr>
                          <m:nor/>
                        </m:rPr>
                        <a:rPr lang="en-GB" sz="1100" baseline="-25000" dirty="0" smtClean="0"/>
                        <m:t>V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1100" dirty="0" smtClean="0"/>
                        <m:t>R</m:t>
                      </m:r>
                      <m:r>
                        <m:rPr>
                          <m:nor/>
                        </m:rPr>
                        <a:rPr lang="en-GB" sz="1100" baseline="-25000" dirty="0" smtClean="0"/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30E8E2C-0D3D-CC47-27AA-BAE3A2A8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" y="3862565"/>
                <a:ext cx="916988" cy="169277"/>
              </a:xfrm>
              <a:prstGeom prst="rect">
                <a:avLst/>
              </a:prstGeom>
              <a:blipFill>
                <a:blip r:embed="rId2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/>
              <p:nvPr/>
            </p:nvSpPr>
            <p:spPr>
              <a:xfrm>
                <a:off x="239265" y="5336301"/>
                <a:ext cx="26588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/>
                  <a:t> variant specific.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200" dirty="0"/>
                  <a:t> true incidence is unknown, so underreporting is unknown. Dependent on level of testing so spatiotemporally heterogeneous.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200" dirty="0"/>
                  <a:t> unknown. 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7E61E0D-E865-22E0-010D-2254826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65" y="5336301"/>
                <a:ext cx="2658844" cy="1200329"/>
              </a:xfrm>
              <a:prstGeom prst="rect">
                <a:avLst/>
              </a:prstGeom>
              <a:blipFill>
                <a:blip r:embed="rId29"/>
                <a:stretch>
                  <a:fillRect r="-1147"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/>
              <p:nvPr/>
            </p:nvSpPr>
            <p:spPr>
              <a:xfrm>
                <a:off x="3228531" y="4806127"/>
                <a:ext cx="1123176" cy="1858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2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𝑙𝑜𝑔𝑁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1.5,1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BB22E17-B78B-97D6-2617-A1B6881C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1" y="4806127"/>
                <a:ext cx="1123176" cy="1858586"/>
              </a:xfrm>
              <a:prstGeom prst="rect">
                <a:avLst/>
              </a:prstGeom>
              <a:blipFill>
                <a:blip r:embed="rId30"/>
                <a:stretch>
                  <a:fillRect r="-2717" b="-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ADA66CF2-77A9-BE57-326D-D1E53159C4CA}"/>
              </a:ext>
            </a:extLst>
          </p:cNvPr>
          <p:cNvSpPr txBox="1"/>
          <p:nvPr/>
        </p:nvSpPr>
        <p:spPr>
          <a:xfrm>
            <a:off x="4339607" y="4963474"/>
            <a:ext cx="1779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Weekly informative , few cases seed the outbreak.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A59325C-EB86-C8FE-E61D-CC963E1511FA}"/>
              </a:ext>
            </a:extLst>
          </p:cNvPr>
          <p:cNvSpPr txBox="1"/>
          <p:nvPr/>
        </p:nvSpPr>
        <p:spPr>
          <a:xfrm>
            <a:off x="4336787" y="5407010"/>
            <a:ext cx="1681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Vague, 80% distribution lies between 1-16.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642166-1F16-BEDF-80E9-D27A071FB3DA}"/>
              </a:ext>
            </a:extLst>
          </p:cNvPr>
          <p:cNvSpPr txBox="1"/>
          <p:nvPr/>
        </p:nvSpPr>
        <p:spPr>
          <a:xfrm>
            <a:off x="4340244" y="5802931"/>
            <a:ext cx="168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Uniform 0-1, the bounds of probability. 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C2795E-ED8E-18D7-0AF7-0121EE724CF5}"/>
              </a:ext>
            </a:extLst>
          </p:cNvPr>
          <p:cNvSpPr txBox="1"/>
          <p:nvPr/>
        </p:nvSpPr>
        <p:spPr>
          <a:xfrm>
            <a:off x="6315938" y="5130769"/>
            <a:ext cx="2755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Reported incidence data is count data and expected to be over-dispersed, so we assume a Negative Binomial likelihood. Reported incidence from the model is the rate of entry into the Q compartment.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/>
              <p:nvPr/>
            </p:nvSpPr>
            <p:spPr>
              <a:xfrm>
                <a:off x="6545467" y="6231046"/>
                <a:ext cx="128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D407096-DB92-D282-ABCD-D6BC0791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67" y="6231046"/>
                <a:ext cx="1287933" cy="369332"/>
              </a:xfrm>
              <a:prstGeom prst="rect">
                <a:avLst/>
              </a:prstGeom>
              <a:blipFill>
                <a:blip r:embed="rId31"/>
                <a:stretch>
                  <a:fillRect r="-72038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Picture 209">
            <a:extLst>
              <a:ext uri="{FF2B5EF4-FFF2-40B4-BE49-F238E27FC236}">
                <a16:creationId xmlns:a16="http://schemas.microsoft.com/office/drawing/2014/main" id="{60BDBC8D-A9A4-6A44-AEDF-B559C88B5BDB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7699" t="30086" r="16216"/>
          <a:stretch/>
        </p:blipFill>
        <p:spPr>
          <a:xfrm>
            <a:off x="10290074" y="4802101"/>
            <a:ext cx="668373" cy="61669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9754EA4C-27DC-D803-DD8D-30FE99797360}"/>
              </a:ext>
            </a:extLst>
          </p:cNvPr>
          <p:cNvSpPr txBox="1"/>
          <p:nvPr/>
        </p:nvSpPr>
        <p:spPr>
          <a:xfrm>
            <a:off x="9331959" y="5473430"/>
            <a:ext cx="278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waning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pre-symptomatic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Variant-specific prevalence in GISAID is proportional to its reported incidence.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10040F-A988-ABD1-C53A-EFACB2B60C26}"/>
              </a:ext>
            </a:extLst>
          </p:cNvPr>
          <p:cNvCxnSpPr>
            <a:cxnSpLocks/>
            <a:stCxn id="39" idx="0"/>
            <a:endCxn id="97" idx="0"/>
          </p:cNvCxnSpPr>
          <p:nvPr/>
        </p:nvCxnSpPr>
        <p:spPr>
          <a:xfrm rot="5400000" flipH="1" flipV="1">
            <a:off x="10701387" y="-352217"/>
            <a:ext cx="3575" cy="2165858"/>
          </a:xfrm>
          <a:prstGeom prst="bentConnector3">
            <a:avLst>
              <a:gd name="adj1" fmla="val 1626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763B97D-208B-EC87-B938-9F5BC6F6D910}"/>
              </a:ext>
            </a:extLst>
          </p:cNvPr>
          <p:cNvSpPr txBox="1"/>
          <p:nvPr/>
        </p:nvSpPr>
        <p:spPr>
          <a:xfrm>
            <a:off x="4344109" y="6244651"/>
            <a:ext cx="168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Uniform 0-1, the bounds of possible reduction.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2DCBF3-118A-2B91-D1CF-9C2DF187DC0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649733" y="4749955"/>
            <a:ext cx="383956" cy="2460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ABADBD-9F73-741C-DE35-63507A7F5C8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37858" y="4736033"/>
            <a:ext cx="383956" cy="29127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D963813-5B33-DF77-6965-70D5842668CB}"/>
              </a:ext>
            </a:extLst>
          </p:cNvPr>
          <p:cNvSpPr txBox="1"/>
          <p:nvPr/>
        </p:nvSpPr>
        <p:spPr>
          <a:xfrm>
            <a:off x="10394900" y="4915197"/>
            <a:ext cx="4604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  <a:p>
            <a:r>
              <a:rPr lang="en-GB" sz="1000" dirty="0"/>
              <a:t>…</a:t>
            </a:r>
            <a:endParaRPr lang="en-GB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CE03A01-D3DD-8FD8-176B-1045C4F198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83492" y="600187"/>
            <a:ext cx="56244" cy="2261465"/>
          </a:xfrm>
          <a:prstGeom prst="bentConnector3">
            <a:avLst>
              <a:gd name="adj1" fmla="val -572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BF03E11-293E-F416-B213-A29F6B85BFE6}"/>
                  </a:ext>
                </a:extLst>
              </p:cNvPr>
              <p:cNvSpPr txBox="1"/>
              <p:nvPr/>
            </p:nvSpPr>
            <p:spPr>
              <a:xfrm>
                <a:off x="7537309" y="1873247"/>
                <a:ext cx="2904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BF03E11-293E-F416-B213-A29F6B85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309" y="1873247"/>
                <a:ext cx="2904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6ABEA9-5F83-7D0B-7739-EE591F83CA1B}"/>
                  </a:ext>
                </a:extLst>
              </p:cNvPr>
              <p:cNvSpPr txBox="1"/>
              <p:nvPr/>
            </p:nvSpPr>
            <p:spPr>
              <a:xfrm>
                <a:off x="6247916" y="2383053"/>
                <a:ext cx="2761933" cy="2004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𝑣𝑆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𝑑𝑄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𝑑𝑅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1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sz="1100" dirty="0"/>
                  <a:t> =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1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6ABEA9-5F83-7D0B-7739-EE591F83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916" y="2383053"/>
                <a:ext cx="2761933" cy="2004651"/>
              </a:xfrm>
              <a:prstGeom prst="rect">
                <a:avLst/>
              </a:prstGeom>
              <a:blipFill>
                <a:blip r:embed="rId36"/>
                <a:stretch>
                  <a:fillRect b="-3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8E98E68-86E6-A87E-A73E-D6B1EA6C5660}"/>
                  </a:ext>
                </a:extLst>
              </p:cNvPr>
              <p:cNvSpPr txBox="1"/>
              <p:nvPr/>
            </p:nvSpPr>
            <p:spPr>
              <a:xfrm>
                <a:off x="9145084" y="2936673"/>
                <a:ext cx="3046916" cy="1302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3.03 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𝑖𝑛𝑓𝑒𝑐𝑡𝑖𝑜𝑢𝑠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4.17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𝑑𝑎𝑖𝑙𝑦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𝑠𝑒𝑐𝑜𝑛𝑑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𝑑𝑜𝑠𝑒𝑠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𝑎𝑑𝑚𝑖𝑛𝑖𝑠𝑡𝑒𝑑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8E98E68-86E6-A87E-A73E-D6B1EA6C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084" y="2936673"/>
                <a:ext cx="3046916" cy="130240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672CE41C-7CA2-A85E-F4AD-3F9E557A4BD1}"/>
              </a:ext>
            </a:extLst>
          </p:cNvPr>
          <p:cNvSpPr txBox="1"/>
          <p:nvPr/>
        </p:nvSpPr>
        <p:spPr>
          <a:xfrm>
            <a:off x="159535" y="44348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069FE8-4DE8-BDD9-18DE-8DD630B05366}"/>
              </a:ext>
            </a:extLst>
          </p:cNvPr>
          <p:cNvSpPr txBox="1"/>
          <p:nvPr/>
        </p:nvSpPr>
        <p:spPr>
          <a:xfrm>
            <a:off x="3214117" y="21437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629D06-CFA0-F1F8-1039-16AD1F9C53B5}"/>
              </a:ext>
            </a:extLst>
          </p:cNvPr>
          <p:cNvSpPr txBox="1"/>
          <p:nvPr/>
        </p:nvSpPr>
        <p:spPr>
          <a:xfrm>
            <a:off x="6244794" y="3115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4D7426-A985-6ED1-B257-BF69871588DD}"/>
              </a:ext>
            </a:extLst>
          </p:cNvPr>
          <p:cNvSpPr txBox="1"/>
          <p:nvPr/>
        </p:nvSpPr>
        <p:spPr>
          <a:xfrm>
            <a:off x="9048118" y="42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C4C516-CEE9-D73C-C65A-EA1DF9628221}"/>
              </a:ext>
            </a:extLst>
          </p:cNvPr>
          <p:cNvSpPr txBox="1"/>
          <p:nvPr/>
        </p:nvSpPr>
        <p:spPr>
          <a:xfrm>
            <a:off x="169380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1640F0-7CE9-0F47-93B8-501F75267C36}"/>
              </a:ext>
            </a:extLst>
          </p:cNvPr>
          <p:cNvSpPr txBox="1"/>
          <p:nvPr/>
        </p:nvSpPr>
        <p:spPr>
          <a:xfrm>
            <a:off x="3211667" y="2335672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364DCC-2C79-6C14-14B8-005FBBC02103}"/>
              </a:ext>
            </a:extLst>
          </p:cNvPr>
          <p:cNvSpPr txBox="1"/>
          <p:nvPr/>
        </p:nvSpPr>
        <p:spPr>
          <a:xfrm>
            <a:off x="6240502" y="2333920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DC0D532-401F-EF90-6E5E-2F95B1165A66}"/>
              </a:ext>
            </a:extLst>
          </p:cNvPr>
          <p:cNvSpPr txBox="1"/>
          <p:nvPr/>
        </p:nvSpPr>
        <p:spPr>
          <a:xfrm>
            <a:off x="9296728" y="2350894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3633731-1173-671F-D353-F7C31BB0A75A}"/>
              </a:ext>
            </a:extLst>
          </p:cNvPr>
          <p:cNvSpPr txBox="1"/>
          <p:nvPr/>
        </p:nvSpPr>
        <p:spPr>
          <a:xfrm>
            <a:off x="158861" y="4621799"/>
            <a:ext cx="3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4CB553-E888-40A7-6AAF-E087FEA62ADB}"/>
              </a:ext>
            </a:extLst>
          </p:cNvPr>
          <p:cNvSpPr txBox="1"/>
          <p:nvPr/>
        </p:nvSpPr>
        <p:spPr>
          <a:xfrm>
            <a:off x="3193625" y="4603304"/>
            <a:ext cx="4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C8E580-36FD-2125-43DC-E4C59BAE9E44}"/>
              </a:ext>
            </a:extLst>
          </p:cNvPr>
          <p:cNvSpPr txBox="1"/>
          <p:nvPr/>
        </p:nvSpPr>
        <p:spPr>
          <a:xfrm>
            <a:off x="6231804" y="4624337"/>
            <a:ext cx="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7E9334-6E02-89C4-7B4B-C693B5973B06}"/>
              </a:ext>
            </a:extLst>
          </p:cNvPr>
          <p:cNvSpPr txBox="1"/>
          <p:nvPr/>
        </p:nvSpPr>
        <p:spPr>
          <a:xfrm>
            <a:off x="9257061" y="4621461"/>
            <a:ext cx="6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F9ED6B-E46C-1DC8-3880-47DC93C9A29B}"/>
              </a:ext>
            </a:extLst>
          </p:cNvPr>
          <p:cNvSpPr txBox="1"/>
          <p:nvPr/>
        </p:nvSpPr>
        <p:spPr>
          <a:xfrm>
            <a:off x="10092334" y="1575641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DF11CE-F353-2970-6689-F7B656B07CB2}"/>
              </a:ext>
            </a:extLst>
          </p:cNvPr>
          <p:cNvSpPr txBox="1"/>
          <p:nvPr/>
        </p:nvSpPr>
        <p:spPr>
          <a:xfrm>
            <a:off x="10092334" y="969933"/>
            <a:ext cx="53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3D61D9-9295-3892-8345-1873EC76F8EF}"/>
              </a:ext>
            </a:extLst>
          </p:cNvPr>
          <p:cNvSpPr txBox="1"/>
          <p:nvPr/>
        </p:nvSpPr>
        <p:spPr>
          <a:xfrm>
            <a:off x="10855385" y="1286457"/>
            <a:ext cx="515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O</a:t>
            </a:r>
            <a:endParaRPr lang="en-GB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A76E98E-9711-E8C3-4EF0-9B3B721EE804}"/>
              </a:ext>
            </a:extLst>
          </p:cNvPr>
          <p:cNvCxnSpPr>
            <a:cxnSpLocks/>
            <a:stCxn id="127" idx="3"/>
            <a:endCxn id="101" idx="1"/>
          </p:cNvCxnSpPr>
          <p:nvPr/>
        </p:nvCxnSpPr>
        <p:spPr>
          <a:xfrm flipV="1">
            <a:off x="10626442" y="917165"/>
            <a:ext cx="207911" cy="23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ABABE5-5787-31A5-6ACF-6F6D0BAA4D47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>
            <a:off x="10626442" y="1154599"/>
            <a:ext cx="228943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050150C-4E65-0FAE-2650-8955515CC704}"/>
              </a:ext>
            </a:extLst>
          </p:cNvPr>
          <p:cNvCxnSpPr>
            <a:cxnSpLocks/>
            <a:stCxn id="129" idx="3"/>
            <a:endCxn id="97" idx="1"/>
          </p:cNvCxnSpPr>
          <p:nvPr/>
        </p:nvCxnSpPr>
        <p:spPr>
          <a:xfrm flipV="1">
            <a:off x="11370608" y="913590"/>
            <a:ext cx="157883" cy="55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42778C-B47E-CF28-E136-90131D5B3977}"/>
              </a:ext>
            </a:extLst>
          </p:cNvPr>
          <p:cNvCxnSpPr>
            <a:stCxn id="126" idx="0"/>
            <a:endCxn id="127" idx="2"/>
          </p:cNvCxnSpPr>
          <p:nvPr/>
        </p:nvCxnSpPr>
        <p:spPr>
          <a:xfrm flipV="1">
            <a:off x="10359388" y="1339265"/>
            <a:ext cx="0" cy="236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D2D131DA-F80A-A22D-2DDA-4A686028D795}"/>
              </a:ext>
            </a:extLst>
          </p:cNvPr>
          <p:cNvCxnSpPr>
            <a:cxnSpLocks/>
            <a:stCxn id="97" idx="2"/>
            <a:endCxn id="126" idx="3"/>
          </p:cNvCxnSpPr>
          <p:nvPr/>
        </p:nvCxnSpPr>
        <p:spPr>
          <a:xfrm rot="5400000">
            <a:off x="10875248" y="849451"/>
            <a:ext cx="662051" cy="1159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B9BCF7B-4FDA-B740-5EBF-4C665FACB211}"/>
              </a:ext>
            </a:extLst>
          </p:cNvPr>
          <p:cNvSpPr txBox="1"/>
          <p:nvPr/>
        </p:nvSpPr>
        <p:spPr>
          <a:xfrm>
            <a:off x="1881093" y="2704880"/>
            <a:ext cx="25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20A60F8-F58F-D85E-3CAC-F322BD819D1F}"/>
              </a:ext>
            </a:extLst>
          </p:cNvPr>
          <p:cNvCxnSpPr>
            <a:cxnSpLocks/>
            <a:stCxn id="39" idx="3"/>
            <a:endCxn id="127" idx="1"/>
          </p:cNvCxnSpPr>
          <p:nvPr/>
        </p:nvCxnSpPr>
        <p:spPr>
          <a:xfrm>
            <a:off x="9877856" y="917165"/>
            <a:ext cx="214478" cy="23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F2C17E1-EAE0-AE12-E5E1-325B885FF2F6}"/>
                  </a:ext>
                </a:extLst>
              </p:cNvPr>
              <p:cNvSpPr txBox="1"/>
              <p:nvPr/>
            </p:nvSpPr>
            <p:spPr>
              <a:xfrm>
                <a:off x="4258300" y="2595915"/>
                <a:ext cx="63052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F2C17E1-EAE0-AE12-E5E1-325B885F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00" y="2595915"/>
                <a:ext cx="630523" cy="215444"/>
              </a:xfrm>
              <a:prstGeom prst="rect">
                <a:avLst/>
              </a:prstGeom>
              <a:blipFill>
                <a:blip r:embed="rId3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930F66F-7D48-A7D8-A9CB-D5188C92E3F0}"/>
                  </a:ext>
                </a:extLst>
              </p:cNvPr>
              <p:cNvSpPr txBox="1"/>
              <p:nvPr/>
            </p:nvSpPr>
            <p:spPr>
              <a:xfrm>
                <a:off x="4504455" y="3357286"/>
                <a:ext cx="63052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930F66F-7D48-A7D8-A9CB-D5188C92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55" y="3357286"/>
                <a:ext cx="630523" cy="215444"/>
              </a:xfrm>
              <a:prstGeom prst="rect">
                <a:avLst/>
              </a:prstGeom>
              <a:blipFill>
                <a:blip r:embed="rId3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E039EA-9B20-9E0F-788F-E02699713766}"/>
                  </a:ext>
                </a:extLst>
              </p:cNvPr>
              <p:cNvSpPr txBox="1"/>
              <p:nvPr/>
            </p:nvSpPr>
            <p:spPr>
              <a:xfrm>
                <a:off x="4618492" y="2966030"/>
                <a:ext cx="1419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E039EA-9B20-9E0F-788F-E0269971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2" y="2966030"/>
                <a:ext cx="141962" cy="123111"/>
              </a:xfrm>
              <a:prstGeom prst="rect">
                <a:avLst/>
              </a:prstGeom>
              <a:blipFill>
                <a:blip r:embed="rId39"/>
                <a:stretch>
                  <a:fillRect l="-21739" r="-21739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5D880C3-87F8-D101-8B2F-ABD7956B749E}"/>
                  </a:ext>
                </a:extLst>
              </p:cNvPr>
              <p:cNvSpPr txBox="1"/>
              <p:nvPr/>
            </p:nvSpPr>
            <p:spPr>
              <a:xfrm>
                <a:off x="5313296" y="3081787"/>
                <a:ext cx="797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5D880C3-87F8-D101-8B2F-ABD7956B7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96" y="3081787"/>
                <a:ext cx="79701" cy="123111"/>
              </a:xfrm>
              <a:prstGeom prst="rect">
                <a:avLst/>
              </a:prstGeom>
              <a:blipFill>
                <a:blip r:embed="rId40"/>
                <a:stretch>
                  <a:fillRect l="-30769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B97259C-8F53-8D1A-E3CC-D939C2ABA13A}"/>
                  </a:ext>
                </a:extLst>
              </p:cNvPr>
              <p:cNvSpPr txBox="1"/>
              <p:nvPr/>
            </p:nvSpPr>
            <p:spPr>
              <a:xfrm>
                <a:off x="5340854" y="3277407"/>
                <a:ext cx="797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B97259C-8F53-8D1A-E3CC-D939C2AB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54" y="3277407"/>
                <a:ext cx="79701" cy="123111"/>
              </a:xfrm>
              <a:prstGeom prst="rect">
                <a:avLst/>
              </a:prstGeom>
              <a:blipFill>
                <a:blip r:embed="rId40"/>
                <a:stretch>
                  <a:fillRect l="-30769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AB6D507-1816-35D5-38ED-84D8A66910F6}"/>
                  </a:ext>
                </a:extLst>
              </p:cNvPr>
              <p:cNvSpPr txBox="1"/>
              <p:nvPr/>
            </p:nvSpPr>
            <p:spPr>
              <a:xfrm>
                <a:off x="4209373" y="2351363"/>
                <a:ext cx="6794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AB6D507-1816-35D5-38ED-84D8A669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73" y="2351363"/>
                <a:ext cx="679450" cy="21544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B9C6103-4212-A33A-7381-EA778F54FAD9}"/>
                  </a:ext>
                </a:extLst>
              </p:cNvPr>
              <p:cNvSpPr txBox="1"/>
              <p:nvPr/>
            </p:nvSpPr>
            <p:spPr>
              <a:xfrm>
                <a:off x="3665864" y="3331937"/>
                <a:ext cx="5417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B9C6103-4212-A33A-7381-EA778F54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64" y="3331937"/>
                <a:ext cx="541747" cy="21544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F1A3F2D-4BF5-2B73-F391-44DB3474F6D7}"/>
                  </a:ext>
                </a:extLst>
              </p:cNvPr>
              <p:cNvSpPr txBox="1"/>
              <p:nvPr/>
            </p:nvSpPr>
            <p:spPr>
              <a:xfrm>
                <a:off x="3908093" y="3617287"/>
                <a:ext cx="5417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F1A3F2D-4BF5-2B73-F391-44DB3474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93" y="3617287"/>
                <a:ext cx="541747" cy="21544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89A12B4-FB2C-AB72-3763-4AEB2FA0A502}"/>
                  </a:ext>
                </a:extLst>
              </p:cNvPr>
              <p:cNvSpPr txBox="1"/>
              <p:nvPr/>
            </p:nvSpPr>
            <p:spPr>
              <a:xfrm>
                <a:off x="3665865" y="2894134"/>
                <a:ext cx="5417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89A12B4-FB2C-AB72-3763-4AEB2FA0A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65" y="2894134"/>
                <a:ext cx="541747" cy="21544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2A646DA-C81C-16D9-EA75-05F4A1B434A9}"/>
                  </a:ext>
                </a:extLst>
              </p:cNvPr>
              <p:cNvSpPr txBox="1"/>
              <p:nvPr/>
            </p:nvSpPr>
            <p:spPr>
              <a:xfrm>
                <a:off x="5048872" y="3972600"/>
                <a:ext cx="27742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2A646DA-C81C-16D9-EA75-05F4A1B4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872" y="3972600"/>
                <a:ext cx="277420" cy="2154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0DACCF-29FA-B9DC-EC9B-937E48101C7D}"/>
                  </a:ext>
                </a:extLst>
              </p:cNvPr>
              <p:cNvSpPr txBox="1"/>
              <p:nvPr/>
            </p:nvSpPr>
            <p:spPr>
              <a:xfrm>
                <a:off x="5380704" y="2884041"/>
                <a:ext cx="797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0DACCF-29FA-B9DC-EC9B-937E4810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704" y="2884041"/>
                <a:ext cx="79701" cy="123111"/>
              </a:xfrm>
              <a:prstGeom prst="rect">
                <a:avLst/>
              </a:prstGeom>
              <a:blipFill>
                <a:blip r:embed="rId40"/>
                <a:stretch>
                  <a:fillRect l="-30769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C9FF37-F864-730B-41B4-01B4CD410E1B}"/>
                  </a:ext>
                </a:extLst>
              </p:cNvPr>
              <p:cNvSpPr txBox="1"/>
              <p:nvPr/>
            </p:nvSpPr>
            <p:spPr>
              <a:xfrm>
                <a:off x="4601628" y="3204898"/>
                <a:ext cx="1419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𝜌𝜎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C9FF37-F864-730B-41B4-01B4CD41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28" y="3204898"/>
                <a:ext cx="141962" cy="123111"/>
              </a:xfrm>
              <a:prstGeom prst="rect">
                <a:avLst/>
              </a:prstGeom>
              <a:blipFill>
                <a:blip r:embed="rId39"/>
                <a:stretch>
                  <a:fillRect l="-21739" r="-21739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564A-BBBD-DE0C-B761-6A9E003A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2EE0-98F9-E69E-E514-39A0E2F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*We could also choose a negative-binomial distribution if we think the data is over dispersed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Microsoft Office PowerPoint</Application>
  <PresentationFormat>Widescreen</PresentationFormat>
  <Paragraphs>266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Cracknell Daniels, Bethan</dc:creator>
  <cp:lastModifiedBy>Cracknell Daniels, Bethan</cp:lastModifiedBy>
  <cp:revision>8</cp:revision>
  <dcterms:created xsi:type="dcterms:W3CDTF">2022-05-23T08:00:51Z</dcterms:created>
  <dcterms:modified xsi:type="dcterms:W3CDTF">2022-06-29T11:04:27Z</dcterms:modified>
</cp:coreProperties>
</file>