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5" r:id="rId4"/>
    <p:sldId id="264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517" autoAdjust="0"/>
  </p:normalViewPr>
  <p:slideViewPr>
    <p:cSldViewPr snapToGrid="0">
      <p:cViewPr varScale="1">
        <p:scale>
          <a:sx n="68" d="100"/>
          <a:sy n="68" d="100"/>
        </p:scale>
        <p:origin x="4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04AA9-E648-43E4-A20C-E74814012026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A9159-949C-4EB2-B29C-9FF9EE6999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295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DA9159-949C-4EB2-B29C-9FF9EE6999A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65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0F896-2BCC-4990-F3EA-CAF287103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CCBEB-9629-1135-531C-2468EA4F0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E1DB1-F379-ECF4-D496-D2ABE357E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76A5-D71B-4AD8-8488-7D0A4309DB5A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9C265-072E-7576-0881-5C60C15B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7E541-24C9-7F03-7434-C51F4CC2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4C78-6E92-4747-B731-81BE859BC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48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406C7-17AA-4C6D-9F2C-87F50582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222BD-D4A0-840D-9929-847745D60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B5B88-6FB8-60F3-E34C-F031B23E9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76A5-D71B-4AD8-8488-7D0A4309DB5A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355DF-F1F9-4641-4ADB-5DF18D6D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330AC-6470-5109-CD67-CE46E89D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4C78-6E92-4747-B731-81BE859BC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63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1BE824-2C6C-67DA-10A3-AFD2C8475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ACDE5-923D-13C1-AEEB-84A779D0F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28082-E722-F3EA-3EB7-4672B629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76A5-D71B-4AD8-8488-7D0A4309DB5A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7FEA1-B640-0EC6-77EF-53E0BC21B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1040C-8686-EA88-05CF-E0F9B9DE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4C78-6E92-4747-B731-81BE859BC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68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CA9C-C600-3C91-710C-39223FA6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99E2D-BB23-9D90-D19C-022E639CC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33262-D466-8147-2419-FBB9359C9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76A5-D71B-4AD8-8488-7D0A4309DB5A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99281-80E7-D0FA-8F69-7A640ED9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DA97B-CDDC-902C-56B0-B6E6699E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4C78-6E92-4747-B731-81BE859BC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56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0D7F1-E3CD-D810-EF2C-F5EAA1155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E679A-9C02-EE12-07F5-44CE5C7A8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3C59D-9C2B-C5F6-ADBD-BFED9260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76A5-D71B-4AD8-8488-7D0A4309DB5A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FC1E0-8DD2-1527-B971-120508AF7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CE358-C7CE-96BF-815D-7B025667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4C78-6E92-4747-B731-81BE859BC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36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4451-FF8C-18F6-B6F9-EDB30F28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12B9B-2991-7D64-6D9F-19A85D7B1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FCF11-373D-D972-E3C0-1D3031458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88589-AB23-D93A-E890-D94176572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76A5-D71B-4AD8-8488-7D0A4309DB5A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1345E-4F28-D80E-972C-D8F8D35F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83DE0-A2FF-4357-7F0E-41A98AFC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4C78-6E92-4747-B731-81BE859BC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29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97245-DF5F-E1D2-896B-3A601B14F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AC4C-14FF-5AB2-CC0E-B16C30327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6AAD9-D6F1-160A-D0DD-52ABE2FD2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D4C94-4E6D-7386-03A6-3709EDA96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EC2DFA-24E8-C2EC-4000-60A2F0C6D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1A5EF2-0570-7342-1E24-C1AC2179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76A5-D71B-4AD8-8488-7D0A4309DB5A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70739-FD7A-784A-DFE4-C8E86151E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B361E-5E28-78A5-C9E6-F875DF20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4C78-6E92-4747-B731-81BE859BC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03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7E2F-D895-B501-77D6-5EB29176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7E7AAB-60B3-14E9-FE88-63C9DC3F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76A5-D71B-4AD8-8488-7D0A4309DB5A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E14F1-B824-C90C-9C9F-41C3C49B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AE8C5-30AF-DC14-6CF9-B8D02EEE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4C78-6E92-4747-B731-81BE859BC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37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EF08F1-70AB-49A5-7F2E-84F47A2F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76A5-D71B-4AD8-8488-7D0A4309DB5A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26ECF-5532-488E-D86D-9FF0A7E2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268CA-474E-F4AB-6577-386F2C76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4C78-6E92-4747-B731-81BE859BC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5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8731-9CD0-B818-FF83-606BC43E0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42431-5889-4B77-A851-47C6EE193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FD938-D3C4-2671-BC28-F5AF847C7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0B10D-40E3-D48C-AA88-D6B5CFBC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76A5-D71B-4AD8-8488-7D0A4309DB5A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4B38A-5B42-93B1-B915-EAE1D956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9C502-0D75-6081-26F9-32910F22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4C78-6E92-4747-B731-81BE859BC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6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100E4-E5B4-B9E6-4A6F-D4834380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47014A-3300-6D1F-C2C0-B65832D5A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70656-DDE6-F886-E073-0D6050625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6CFC0-DA65-7916-5FE9-463E6C3A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76A5-D71B-4AD8-8488-7D0A4309DB5A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8D3EC-C3CF-ACCE-FCF4-24B3F859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6B30D-B9F6-DC2C-11F5-7E512655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4C78-6E92-4747-B731-81BE859BC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03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1D6D1A-E563-DA5C-D294-6E215339B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88AFB-0456-CE6F-8656-3A15EBC32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ECEBD-6437-6FB5-4E5E-D3A22AA31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876A5-D71B-4AD8-8488-7D0A4309DB5A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D7ACC-75A7-0AD3-85EC-80BF80281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4B32F-282A-6C61-2E0F-4C8D1C0A2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A4C78-6E92-4747-B731-81BE859BC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06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svg"/><Relationship Id="rId18" Type="http://schemas.openxmlformats.org/officeDocument/2006/relationships/image" Target="../media/image22.png"/><Relationship Id="rId26" Type="http://schemas.openxmlformats.org/officeDocument/2006/relationships/image" Target="../media/image32.png"/><Relationship Id="rId3" Type="http://schemas.openxmlformats.org/officeDocument/2006/relationships/image" Target="../media/image1.png"/><Relationship Id="rId21" Type="http://schemas.openxmlformats.org/officeDocument/2006/relationships/image" Target="../media/image25.sv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17" Type="http://schemas.openxmlformats.org/officeDocument/2006/relationships/image" Target="../media/image21.svg"/><Relationship Id="rId25" Type="http://schemas.openxmlformats.org/officeDocument/2006/relationships/image" Target="../media/image31.png"/><Relationship Id="rId33" Type="http://schemas.openxmlformats.org/officeDocument/2006/relationships/image" Target="../media/image39.png"/><Relationship Id="rId2" Type="http://schemas.openxmlformats.org/officeDocument/2006/relationships/image" Target="../media/image2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1.sv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5" Type="http://schemas.openxmlformats.org/officeDocument/2006/relationships/image" Target="../media/image3.png"/><Relationship Id="rId15" Type="http://schemas.openxmlformats.org/officeDocument/2006/relationships/image" Target="../media/image19.sv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0.png"/><Relationship Id="rId19" Type="http://schemas.openxmlformats.org/officeDocument/2006/relationships/image" Target="../media/image23.svg"/><Relationship Id="rId31" Type="http://schemas.openxmlformats.org/officeDocument/2006/relationships/image" Target="../media/image37.png"/><Relationship Id="rId4" Type="http://schemas.openxmlformats.org/officeDocument/2006/relationships/image" Target="../media/image2.svg"/><Relationship Id="rId9" Type="http://schemas.openxmlformats.org/officeDocument/2006/relationships/image" Target="../media/image27.png"/><Relationship Id="rId14" Type="http://schemas.openxmlformats.org/officeDocument/2006/relationships/image" Target="../media/image18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8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svg"/><Relationship Id="rId18" Type="http://schemas.openxmlformats.org/officeDocument/2006/relationships/image" Target="../media/image22.png"/><Relationship Id="rId26" Type="http://schemas.openxmlformats.org/officeDocument/2006/relationships/image" Target="../media/image32.png"/><Relationship Id="rId3" Type="http://schemas.openxmlformats.org/officeDocument/2006/relationships/image" Target="../media/image1.png"/><Relationship Id="rId21" Type="http://schemas.openxmlformats.org/officeDocument/2006/relationships/image" Target="../media/image25.svg"/><Relationship Id="rId34" Type="http://schemas.openxmlformats.org/officeDocument/2006/relationships/image" Target="../media/image4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17" Type="http://schemas.openxmlformats.org/officeDocument/2006/relationships/image" Target="../media/image21.svg"/><Relationship Id="rId25" Type="http://schemas.openxmlformats.org/officeDocument/2006/relationships/image" Target="../media/image31.png"/><Relationship Id="rId33" Type="http://schemas.openxmlformats.org/officeDocument/2006/relationships/image" Target="../media/image39.png"/><Relationship Id="rId2" Type="http://schemas.openxmlformats.org/officeDocument/2006/relationships/image" Target="../media/image2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1.svg"/><Relationship Id="rId24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9.sv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0.png"/><Relationship Id="rId19" Type="http://schemas.openxmlformats.org/officeDocument/2006/relationships/image" Target="../media/image23.svg"/><Relationship Id="rId31" Type="http://schemas.openxmlformats.org/officeDocument/2006/relationships/image" Target="../media/image38.png"/><Relationship Id="rId4" Type="http://schemas.openxmlformats.org/officeDocument/2006/relationships/image" Target="../media/image2.svg"/><Relationship Id="rId9" Type="http://schemas.openxmlformats.org/officeDocument/2006/relationships/image" Target="../media/image27.png"/><Relationship Id="rId14" Type="http://schemas.openxmlformats.org/officeDocument/2006/relationships/image" Target="../media/image18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35" Type="http://schemas.openxmlformats.org/officeDocument/2006/relationships/image" Target="../media/image41.png"/><Relationship Id="rId8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svg"/><Relationship Id="rId18" Type="http://schemas.openxmlformats.org/officeDocument/2006/relationships/image" Target="../media/image22.png"/><Relationship Id="rId39" Type="http://schemas.openxmlformats.org/officeDocument/2006/relationships/image" Target="../media/image50.png"/><Relationship Id="rId21" Type="http://schemas.openxmlformats.org/officeDocument/2006/relationships/image" Target="../media/image25.svg"/><Relationship Id="rId34" Type="http://schemas.openxmlformats.org/officeDocument/2006/relationships/image" Target="../media/image47.png"/><Relationship Id="rId42" Type="http://schemas.openxmlformats.org/officeDocument/2006/relationships/image" Target="../media/image53.png"/><Relationship Id="rId7" Type="http://schemas.openxmlformats.org/officeDocument/2006/relationships/image" Target="../media/image4.svg"/><Relationship Id="rId12" Type="http://schemas.openxmlformats.org/officeDocument/2006/relationships/image" Target="../media/image14.png"/><Relationship Id="rId17" Type="http://schemas.openxmlformats.org/officeDocument/2006/relationships/image" Target="../media/image21.svg"/><Relationship Id="rId25" Type="http://schemas.openxmlformats.org/officeDocument/2006/relationships/image" Target="../media/image45.png"/><Relationship Id="rId33" Type="http://schemas.openxmlformats.org/officeDocument/2006/relationships/image" Target="../media/image46.png"/><Relationship Id="rId38" Type="http://schemas.openxmlformats.org/officeDocument/2006/relationships/image" Target="../media/image49.png"/><Relationship Id="rId2" Type="http://schemas.openxmlformats.org/officeDocument/2006/relationships/image" Target="../media/image42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41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1.svg"/><Relationship Id="rId24" Type="http://schemas.openxmlformats.org/officeDocument/2006/relationships/image" Target="../media/image44.png"/><Relationship Id="rId32" Type="http://schemas.openxmlformats.org/officeDocument/2006/relationships/image" Target="../media/image38.png"/><Relationship Id="rId37" Type="http://schemas.openxmlformats.org/officeDocument/2006/relationships/image" Target="../media/image48.png"/><Relationship Id="rId40" Type="http://schemas.openxmlformats.org/officeDocument/2006/relationships/image" Target="../media/image51.png"/><Relationship Id="rId45" Type="http://schemas.openxmlformats.org/officeDocument/2006/relationships/image" Target="../media/image56.png"/><Relationship Id="rId5" Type="http://schemas.openxmlformats.org/officeDocument/2006/relationships/image" Target="../media/image2.svg"/><Relationship Id="rId15" Type="http://schemas.openxmlformats.org/officeDocument/2006/relationships/image" Target="../media/image19.svg"/><Relationship Id="rId23" Type="http://schemas.openxmlformats.org/officeDocument/2006/relationships/image" Target="../media/image420.png"/><Relationship Id="rId36" Type="http://schemas.openxmlformats.org/officeDocument/2006/relationships/image" Target="../media/image470.png"/><Relationship Id="rId10" Type="http://schemas.openxmlformats.org/officeDocument/2006/relationships/image" Target="../media/image10.png"/><Relationship Id="rId19" Type="http://schemas.openxmlformats.org/officeDocument/2006/relationships/image" Target="../media/image23.svg"/><Relationship Id="rId31" Type="http://schemas.openxmlformats.org/officeDocument/2006/relationships/image" Target="../media/image430.png"/><Relationship Id="rId44" Type="http://schemas.openxmlformats.org/officeDocument/2006/relationships/image" Target="../media/image55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8.png"/><Relationship Id="rId22" Type="http://schemas.openxmlformats.org/officeDocument/2006/relationships/image" Target="../media/image43.png"/><Relationship Id="rId43" Type="http://schemas.openxmlformats.org/officeDocument/2006/relationships/image" Target="../media/image54.png"/><Relationship Id="rId8" Type="http://schemas.openxmlformats.org/officeDocument/2006/relationships/image" Target="../media/image5.png"/><Relationship Id="rId3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8BC6C10-66D8-2B31-4632-4689FD46C820}"/>
              </a:ext>
            </a:extLst>
          </p:cNvPr>
          <p:cNvGrpSpPr/>
          <p:nvPr/>
        </p:nvGrpSpPr>
        <p:grpSpPr>
          <a:xfrm>
            <a:off x="220955" y="132078"/>
            <a:ext cx="11884685" cy="6593842"/>
            <a:chOff x="220955" y="132078"/>
            <a:chExt cx="11884685" cy="6593842"/>
          </a:xfrm>
          <a:noFill/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ED1764F-60B2-2F55-2E7F-29AB538087DB}"/>
                </a:ext>
              </a:extLst>
            </p:cNvPr>
            <p:cNvSpPr/>
            <p:nvPr/>
          </p:nvSpPr>
          <p:spPr>
            <a:xfrm>
              <a:off x="220955" y="132078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1BBC26-29A4-26F2-C162-72F36A271EC5}"/>
                </a:ext>
              </a:extLst>
            </p:cNvPr>
            <p:cNvSpPr/>
            <p:nvPr/>
          </p:nvSpPr>
          <p:spPr>
            <a:xfrm>
              <a:off x="3263875" y="13207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7D43A0-AD0D-D209-712D-6B184AD36B0E}"/>
                </a:ext>
              </a:extLst>
            </p:cNvPr>
            <p:cNvSpPr/>
            <p:nvPr/>
          </p:nvSpPr>
          <p:spPr>
            <a:xfrm>
              <a:off x="6306795" y="13207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0D3281-1780-19BB-508B-FC88B7D4FB93}"/>
                </a:ext>
              </a:extLst>
            </p:cNvPr>
            <p:cNvSpPr/>
            <p:nvPr/>
          </p:nvSpPr>
          <p:spPr>
            <a:xfrm>
              <a:off x="9331960" y="13208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6F1C02-DD48-6EA5-6403-6A1690FA39E4}"/>
                </a:ext>
              </a:extLst>
            </p:cNvPr>
            <p:cNvSpPr/>
            <p:nvPr/>
          </p:nvSpPr>
          <p:spPr>
            <a:xfrm>
              <a:off x="220955" y="242823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D3F42C-8B20-3A45-6036-B7D654B9C0FA}"/>
                </a:ext>
              </a:extLst>
            </p:cNvPr>
            <p:cNvSpPr/>
            <p:nvPr/>
          </p:nvSpPr>
          <p:spPr>
            <a:xfrm>
              <a:off x="3263875" y="242823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42635FC-CFAA-E059-1AEA-D92DED639C4D}"/>
                </a:ext>
              </a:extLst>
            </p:cNvPr>
            <p:cNvSpPr/>
            <p:nvPr/>
          </p:nvSpPr>
          <p:spPr>
            <a:xfrm>
              <a:off x="6306795" y="242823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ECAA06-D6D0-613B-DAE0-F4C7A4C86CEA}"/>
                </a:ext>
              </a:extLst>
            </p:cNvPr>
            <p:cNvSpPr/>
            <p:nvPr/>
          </p:nvSpPr>
          <p:spPr>
            <a:xfrm>
              <a:off x="9331960" y="242824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8304DD-E64D-2535-D2CA-95C154D8E8C8}"/>
                </a:ext>
              </a:extLst>
            </p:cNvPr>
            <p:cNvSpPr/>
            <p:nvPr/>
          </p:nvSpPr>
          <p:spPr>
            <a:xfrm>
              <a:off x="220955" y="472440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1DD26C-A43A-6E18-E193-EC5ABE2D3815}"/>
                </a:ext>
              </a:extLst>
            </p:cNvPr>
            <p:cNvSpPr/>
            <p:nvPr/>
          </p:nvSpPr>
          <p:spPr>
            <a:xfrm>
              <a:off x="3263875" y="472440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C5306E0-D053-7FDA-E969-662B2D1050B0}"/>
                </a:ext>
              </a:extLst>
            </p:cNvPr>
            <p:cNvSpPr/>
            <p:nvPr/>
          </p:nvSpPr>
          <p:spPr>
            <a:xfrm>
              <a:off x="6306795" y="472440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82E379-79BE-C306-FDF8-432B550DF07F}"/>
                </a:ext>
              </a:extLst>
            </p:cNvPr>
            <p:cNvSpPr/>
            <p:nvPr/>
          </p:nvSpPr>
          <p:spPr>
            <a:xfrm>
              <a:off x="9331960" y="472440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C01ACE2-BB02-E75E-611E-B4BFB3823B51}"/>
              </a:ext>
            </a:extLst>
          </p:cNvPr>
          <p:cNvSpPr txBox="1"/>
          <p:nvPr/>
        </p:nvSpPr>
        <p:spPr>
          <a:xfrm>
            <a:off x="270791" y="172156"/>
            <a:ext cx="2741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Define the research question</a:t>
            </a:r>
          </a:p>
        </p:txBody>
      </p:sp>
      <p:pic>
        <p:nvPicPr>
          <p:cNvPr id="19" name="Graphic 18" descr="Badge Question Mark with solid fill">
            <a:extLst>
              <a:ext uri="{FF2B5EF4-FFF2-40B4-BE49-F238E27FC236}">
                <a16:creationId xmlns:a16="http://schemas.microsoft.com/office/drawing/2014/main" id="{62B93332-BB96-889D-A131-F601AE0F1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269" y="5625308"/>
            <a:ext cx="980973" cy="98097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FAD04E0-634E-2F7B-2B7C-4D22A0A03FF5}"/>
              </a:ext>
            </a:extLst>
          </p:cNvPr>
          <p:cNvSpPr txBox="1"/>
          <p:nvPr/>
        </p:nvSpPr>
        <p:spPr>
          <a:xfrm>
            <a:off x="6268843" y="172156"/>
            <a:ext cx="27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What data are we fitting the model to?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A6D9EF-BBD2-5B6E-39A6-5B8558CCDE79}"/>
              </a:ext>
            </a:extLst>
          </p:cNvPr>
          <p:cNvSpPr txBox="1"/>
          <p:nvPr/>
        </p:nvSpPr>
        <p:spPr>
          <a:xfrm>
            <a:off x="9437683" y="109097"/>
            <a:ext cx="2483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What compartments do we </a:t>
            </a:r>
            <a:r>
              <a:rPr lang="en-GB" u="sng" dirty="0"/>
              <a:t>minimally </a:t>
            </a:r>
            <a:r>
              <a:rPr lang="en-GB" dirty="0"/>
              <a:t>need to represent the disease transmission process?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F3FFFB-33AF-D8EC-DA44-2AFC500E8DF6}"/>
              </a:ext>
            </a:extLst>
          </p:cNvPr>
          <p:cNvSpPr txBox="1"/>
          <p:nvPr/>
        </p:nvSpPr>
        <p:spPr>
          <a:xfrm>
            <a:off x="3380030" y="4726536"/>
            <a:ext cx="2582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Do we have any domain knowledge to inform the estimate parameter priors?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FC00C6-136D-80BA-2A6B-37908F68A627}"/>
              </a:ext>
            </a:extLst>
          </p:cNvPr>
          <p:cNvSpPr txBox="1"/>
          <p:nvPr/>
        </p:nvSpPr>
        <p:spPr>
          <a:xfrm>
            <a:off x="6272975" y="2481555"/>
            <a:ext cx="2755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What are the equations that govern the model?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C96D8D-8A2A-A3F9-DB3A-F836A1930B87}"/>
              </a:ext>
            </a:extLst>
          </p:cNvPr>
          <p:cNvSpPr txBox="1"/>
          <p:nvPr/>
        </p:nvSpPr>
        <p:spPr>
          <a:xfrm>
            <a:off x="9373659" y="2468594"/>
            <a:ext cx="2735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Which parameters can we fix based on the literature?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F3C5AB-BC0A-272A-FCF7-01B078D9950E}"/>
              </a:ext>
            </a:extLst>
          </p:cNvPr>
          <p:cNvSpPr txBox="1"/>
          <p:nvPr/>
        </p:nvSpPr>
        <p:spPr>
          <a:xfrm>
            <a:off x="184898" y="4827118"/>
            <a:ext cx="2755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Which parameters do we need to estimate?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094B6E-A7FD-E5E8-262B-F7D72A93AEF3}"/>
              </a:ext>
            </a:extLst>
          </p:cNvPr>
          <p:cNvSpPr txBox="1"/>
          <p:nvPr/>
        </p:nvSpPr>
        <p:spPr>
          <a:xfrm>
            <a:off x="6270738" y="4773869"/>
            <a:ext cx="27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What is the model likelihood?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58461E-1490-E832-984A-579568E2D18C}"/>
              </a:ext>
            </a:extLst>
          </p:cNvPr>
          <p:cNvSpPr txBox="1"/>
          <p:nvPr/>
        </p:nvSpPr>
        <p:spPr>
          <a:xfrm>
            <a:off x="3486648" y="178244"/>
            <a:ext cx="233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What is the population and time period?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6CB842-4771-912B-8F1C-AE9E69432E58}"/>
              </a:ext>
            </a:extLst>
          </p:cNvPr>
          <p:cNvSpPr txBox="1"/>
          <p:nvPr/>
        </p:nvSpPr>
        <p:spPr>
          <a:xfrm>
            <a:off x="9369200" y="4734785"/>
            <a:ext cx="2703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What assumptions have we made?</a:t>
            </a:r>
          </a:p>
        </p:txBody>
      </p:sp>
      <p:pic>
        <p:nvPicPr>
          <p:cNvPr id="36" name="Graphic 35" descr="Alarm clock with solid fill">
            <a:extLst>
              <a:ext uri="{FF2B5EF4-FFF2-40B4-BE49-F238E27FC236}">
                <a16:creationId xmlns:a16="http://schemas.microsoft.com/office/drawing/2014/main" id="{8BBE663E-09D5-6B12-A294-2C29ABDDB8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4069" y="983091"/>
            <a:ext cx="914400" cy="914400"/>
          </a:xfrm>
          <a:prstGeom prst="rect">
            <a:avLst/>
          </a:prstGeom>
        </p:spPr>
      </p:pic>
      <p:pic>
        <p:nvPicPr>
          <p:cNvPr id="38" name="Graphic 37" descr="Statistics with solid fill">
            <a:extLst>
              <a:ext uri="{FF2B5EF4-FFF2-40B4-BE49-F238E27FC236}">
                <a16:creationId xmlns:a16="http://schemas.microsoft.com/office/drawing/2014/main" id="{CB89C64C-0D49-07F6-2DC9-816348C44E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72766" y="1019468"/>
            <a:ext cx="914400" cy="9144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6858D43-3F14-ADE4-FA0D-CE8E442456BF}"/>
              </a:ext>
            </a:extLst>
          </p:cNvPr>
          <p:cNvSpPr txBox="1"/>
          <p:nvPr/>
        </p:nvSpPr>
        <p:spPr>
          <a:xfrm>
            <a:off x="9721049" y="1623950"/>
            <a:ext cx="488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E6C354-09FC-775B-BB61-D025DB5B8A21}"/>
              </a:ext>
            </a:extLst>
          </p:cNvPr>
          <p:cNvSpPr txBox="1"/>
          <p:nvPr/>
        </p:nvSpPr>
        <p:spPr>
          <a:xfrm>
            <a:off x="10437871" y="1626544"/>
            <a:ext cx="488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70E656-55D7-D54C-B0FC-E9FF04C9C253}"/>
              </a:ext>
            </a:extLst>
          </p:cNvPr>
          <p:cNvSpPr txBox="1"/>
          <p:nvPr/>
        </p:nvSpPr>
        <p:spPr>
          <a:xfrm>
            <a:off x="11154694" y="1623952"/>
            <a:ext cx="488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3DD0BAB-E96F-D57C-3789-CB56BD682377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10209320" y="1808616"/>
            <a:ext cx="228551" cy="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B429F6-4D7B-0A9B-9F7F-6FD386C4024D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 flipV="1">
            <a:off x="10926142" y="1808618"/>
            <a:ext cx="228552" cy="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5FDD0B7-E0FF-A75D-FAB6-1E23ACC93B37}"/>
              </a:ext>
            </a:extLst>
          </p:cNvPr>
          <p:cNvSpPr txBox="1"/>
          <p:nvPr/>
        </p:nvSpPr>
        <p:spPr>
          <a:xfrm>
            <a:off x="3279278" y="2452778"/>
            <a:ext cx="2773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What are the rate parameters which describe movement  between the compartments?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748815-536D-4F58-4F10-977EBEB19494}"/>
              </a:ext>
            </a:extLst>
          </p:cNvPr>
          <p:cNvSpPr txBox="1"/>
          <p:nvPr/>
        </p:nvSpPr>
        <p:spPr>
          <a:xfrm>
            <a:off x="3632972" y="4016304"/>
            <a:ext cx="488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0E55166-0E8B-636C-6493-9B3EE333AE2A}"/>
              </a:ext>
            </a:extLst>
          </p:cNvPr>
          <p:cNvSpPr txBox="1"/>
          <p:nvPr/>
        </p:nvSpPr>
        <p:spPr>
          <a:xfrm>
            <a:off x="4349794" y="4018898"/>
            <a:ext cx="488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7B443C-048F-92D5-FC68-097AE0E56ECD}"/>
              </a:ext>
            </a:extLst>
          </p:cNvPr>
          <p:cNvSpPr txBox="1"/>
          <p:nvPr/>
        </p:nvSpPr>
        <p:spPr>
          <a:xfrm>
            <a:off x="5066617" y="4016306"/>
            <a:ext cx="488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8BB133-F562-97A0-2744-6EB8B9B852D5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>
            <a:off x="4121243" y="4200970"/>
            <a:ext cx="228551" cy="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F3B3241-B2DA-76FB-80E2-80631FEFC83B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 flipV="1">
            <a:off x="4838065" y="4200972"/>
            <a:ext cx="228552" cy="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11A6C15-CFCD-5EF4-E1F2-F2ACD0177148}"/>
                  </a:ext>
                </a:extLst>
              </p:cNvPr>
              <p:cNvSpPr txBox="1"/>
              <p:nvPr/>
            </p:nvSpPr>
            <p:spPr>
              <a:xfrm>
                <a:off x="4927156" y="3701787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11A6C15-CFCD-5EF4-E1F2-F2ACD0177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156" y="3701787"/>
                <a:ext cx="139461" cy="215444"/>
              </a:xfrm>
              <a:prstGeom prst="rect">
                <a:avLst/>
              </a:prstGeom>
              <a:blipFill>
                <a:blip r:embed="rId8"/>
                <a:stretch>
                  <a:fillRect l="-30435" r="-26087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D96B9F-A0D7-A3D8-0E0E-422BB33BB475}"/>
                  </a:ext>
                </a:extLst>
              </p:cNvPr>
              <p:cNvSpPr txBox="1"/>
              <p:nvPr/>
            </p:nvSpPr>
            <p:spPr>
              <a:xfrm>
                <a:off x="4020633" y="3569765"/>
                <a:ext cx="526233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D96B9F-A0D7-A3D8-0E0E-422BB33BB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633" y="3569765"/>
                <a:ext cx="526233" cy="484043"/>
              </a:xfrm>
              <a:prstGeom prst="rect">
                <a:avLst/>
              </a:prstGeom>
              <a:blipFill>
                <a:blip r:embed="rId9"/>
                <a:stretch>
                  <a:fillRect l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5BEAD5-6291-0D34-1272-452E8794B6B3}"/>
                  </a:ext>
                </a:extLst>
              </p:cNvPr>
              <p:cNvSpPr txBox="1"/>
              <p:nvPr/>
            </p:nvSpPr>
            <p:spPr>
              <a:xfrm>
                <a:off x="6309486" y="3048359"/>
                <a:ext cx="2627207" cy="1352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5BEAD5-6291-0D34-1272-452E8794B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486" y="3048359"/>
                <a:ext cx="2627207" cy="1352678"/>
              </a:xfrm>
              <a:prstGeom prst="rect">
                <a:avLst/>
              </a:prstGeom>
              <a:blipFill>
                <a:blip r:embed="rId10"/>
                <a:stretch>
                  <a:fillRect b="-31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Graphic 59" descr="Storytelling with solid fill">
            <a:extLst>
              <a:ext uri="{FF2B5EF4-FFF2-40B4-BE49-F238E27FC236}">
                <a16:creationId xmlns:a16="http://schemas.microsoft.com/office/drawing/2014/main" id="{8663A290-94C6-15CF-D24D-95D8E9FDD3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00185" y="3339858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CEE8889-7DDD-61BF-0B87-E7515F73ED06}"/>
                  </a:ext>
                </a:extLst>
              </p:cNvPr>
              <p:cNvSpPr txBox="1"/>
              <p:nvPr/>
            </p:nvSpPr>
            <p:spPr>
              <a:xfrm>
                <a:off x="11299366" y="3658799"/>
                <a:ext cx="2391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CEE8889-7DDD-61BF-0B87-E7515F73E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9366" y="3658799"/>
                <a:ext cx="239103" cy="369332"/>
              </a:xfrm>
              <a:prstGeom prst="rect">
                <a:avLst/>
              </a:prstGeom>
              <a:blipFill>
                <a:blip r:embed="rId13"/>
                <a:stretch>
                  <a:fillRect l="-30769" r="-25641" b="-229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Arrow: Right 61">
            <a:extLst>
              <a:ext uri="{FF2B5EF4-FFF2-40B4-BE49-F238E27FC236}">
                <a16:creationId xmlns:a16="http://schemas.microsoft.com/office/drawing/2014/main" id="{75EB4097-6F55-EEC0-1C0A-1EF00F164C36}"/>
              </a:ext>
            </a:extLst>
          </p:cNvPr>
          <p:cNvSpPr/>
          <p:nvPr/>
        </p:nvSpPr>
        <p:spPr>
          <a:xfrm>
            <a:off x="10738381" y="3753017"/>
            <a:ext cx="391801" cy="1642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04B5376-BD62-1620-1C3E-3E8E2880A76E}"/>
                  </a:ext>
                </a:extLst>
              </p:cNvPr>
              <p:cNvSpPr txBox="1"/>
              <p:nvPr/>
            </p:nvSpPr>
            <p:spPr>
              <a:xfrm>
                <a:off x="1910772" y="5897236"/>
                <a:ext cx="68264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04B5376-BD62-1620-1C3E-3E8E2880A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772" y="5897236"/>
                <a:ext cx="682643" cy="461665"/>
              </a:xfrm>
              <a:prstGeom prst="rect">
                <a:avLst/>
              </a:prstGeom>
              <a:blipFill>
                <a:blip r:embed="rId1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Graphic 66" descr="Idea with solid fill">
            <a:extLst>
              <a:ext uri="{FF2B5EF4-FFF2-40B4-BE49-F238E27FC236}">
                <a16:creationId xmlns:a16="http://schemas.microsoft.com/office/drawing/2014/main" id="{8CE53B71-4561-C47C-9416-CCEC6C5CB29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62310" y="974451"/>
            <a:ext cx="914400" cy="914400"/>
          </a:xfrm>
          <a:prstGeom prst="rect">
            <a:avLst/>
          </a:prstGeom>
        </p:spPr>
      </p:pic>
      <p:sp>
        <p:nvSpPr>
          <p:cNvPr id="68" name="Arrow: Right 67">
            <a:extLst>
              <a:ext uri="{FF2B5EF4-FFF2-40B4-BE49-F238E27FC236}">
                <a16:creationId xmlns:a16="http://schemas.microsoft.com/office/drawing/2014/main" id="{AAB61B73-69CA-1D61-3496-E22B143089F4}"/>
              </a:ext>
            </a:extLst>
          </p:cNvPr>
          <p:cNvSpPr/>
          <p:nvPr/>
        </p:nvSpPr>
        <p:spPr>
          <a:xfrm>
            <a:off x="1568716" y="6074312"/>
            <a:ext cx="391801" cy="1642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F5F9E8F-75B8-0126-2EDC-FAA18E320ACA}"/>
              </a:ext>
            </a:extLst>
          </p:cNvPr>
          <p:cNvGrpSpPr/>
          <p:nvPr/>
        </p:nvGrpSpPr>
        <p:grpSpPr>
          <a:xfrm>
            <a:off x="3741587" y="6015769"/>
            <a:ext cx="545513" cy="443029"/>
            <a:chOff x="681790" y="5725160"/>
            <a:chExt cx="545513" cy="443029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BCE0B72-CC28-51A3-3183-AF4C6350174D}"/>
                </a:ext>
              </a:extLst>
            </p:cNvPr>
            <p:cNvCxnSpPr/>
            <p:nvPr/>
          </p:nvCxnSpPr>
          <p:spPr>
            <a:xfrm>
              <a:off x="689811" y="5725160"/>
              <a:ext cx="0" cy="44302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4A6D70D-7220-A6E5-39B9-1F6887B49F0F}"/>
                </a:ext>
              </a:extLst>
            </p:cNvPr>
            <p:cNvCxnSpPr>
              <a:cxnSpLocks/>
            </p:cNvCxnSpPr>
            <p:nvPr/>
          </p:nvCxnSpPr>
          <p:spPr>
            <a:xfrm>
              <a:off x="681790" y="6168189"/>
              <a:ext cx="54551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79564E6-5212-FFB8-607F-23B31933829C}"/>
              </a:ext>
            </a:extLst>
          </p:cNvPr>
          <p:cNvGrpSpPr/>
          <p:nvPr/>
        </p:nvGrpSpPr>
        <p:grpSpPr>
          <a:xfrm>
            <a:off x="4806859" y="6015769"/>
            <a:ext cx="545513" cy="443029"/>
            <a:chOff x="681790" y="5725160"/>
            <a:chExt cx="545513" cy="443029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872F5C3-1F4D-96AF-F367-BD0FB340A64A}"/>
                </a:ext>
              </a:extLst>
            </p:cNvPr>
            <p:cNvCxnSpPr/>
            <p:nvPr/>
          </p:nvCxnSpPr>
          <p:spPr>
            <a:xfrm>
              <a:off x="689811" y="5725160"/>
              <a:ext cx="0" cy="44302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DB5BB42-1289-5C7B-B7B6-EF86B9A910F5}"/>
                </a:ext>
              </a:extLst>
            </p:cNvPr>
            <p:cNvCxnSpPr>
              <a:cxnSpLocks/>
            </p:cNvCxnSpPr>
            <p:nvPr/>
          </p:nvCxnSpPr>
          <p:spPr>
            <a:xfrm>
              <a:off x="681790" y="6168189"/>
              <a:ext cx="54551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25E0632-B62F-688E-FA75-FA5A17B60D20}"/>
              </a:ext>
            </a:extLst>
          </p:cNvPr>
          <p:cNvCxnSpPr>
            <a:cxnSpLocks/>
          </p:cNvCxnSpPr>
          <p:nvPr/>
        </p:nvCxnSpPr>
        <p:spPr>
          <a:xfrm>
            <a:off x="3741587" y="6162020"/>
            <a:ext cx="54551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B1277877-DEB4-0ED4-3A14-0A08C01FD774}"/>
              </a:ext>
            </a:extLst>
          </p:cNvPr>
          <p:cNvSpPr/>
          <p:nvPr/>
        </p:nvSpPr>
        <p:spPr>
          <a:xfrm>
            <a:off x="4806860" y="6088568"/>
            <a:ext cx="543432" cy="379343"/>
          </a:xfrm>
          <a:custGeom>
            <a:avLst/>
            <a:gdLst>
              <a:gd name="connsiteX0" fmla="*/ 1035 w 494813"/>
              <a:gd name="connsiteY0" fmla="*/ 161683 h 379343"/>
              <a:gd name="connsiteX1" fmla="*/ 25098 w 494813"/>
              <a:gd name="connsiteY1" fmla="*/ 89494 h 379343"/>
              <a:gd name="connsiteX2" fmla="*/ 169477 w 494813"/>
              <a:gd name="connsiteY2" fmla="*/ 9283 h 379343"/>
              <a:gd name="connsiteX3" fmla="*/ 466256 w 494813"/>
              <a:gd name="connsiteY3" fmla="*/ 322104 h 379343"/>
              <a:gd name="connsiteX4" fmla="*/ 466256 w 494813"/>
              <a:gd name="connsiteY4" fmla="*/ 378252 h 379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813" h="379343">
                <a:moveTo>
                  <a:pt x="1035" y="161683"/>
                </a:moveTo>
                <a:cubicBezTo>
                  <a:pt x="-971" y="138288"/>
                  <a:pt x="-2976" y="114894"/>
                  <a:pt x="25098" y="89494"/>
                </a:cubicBezTo>
                <a:cubicBezTo>
                  <a:pt x="53172" y="64094"/>
                  <a:pt x="95951" y="-29485"/>
                  <a:pt x="169477" y="9283"/>
                </a:cubicBezTo>
                <a:cubicBezTo>
                  <a:pt x="243003" y="48051"/>
                  <a:pt x="416793" y="260609"/>
                  <a:pt x="466256" y="322104"/>
                </a:cubicBezTo>
                <a:cubicBezTo>
                  <a:pt x="515719" y="383599"/>
                  <a:pt x="490987" y="380925"/>
                  <a:pt x="466256" y="378252"/>
                </a:cubicBezTo>
              </a:path>
            </a:pathLst>
          </a:cu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43C123A-559A-B013-83A9-8A044596B2A3}"/>
              </a:ext>
            </a:extLst>
          </p:cNvPr>
          <p:cNvSpPr txBox="1"/>
          <p:nvPr/>
        </p:nvSpPr>
        <p:spPr>
          <a:xfrm>
            <a:off x="3550012" y="6473948"/>
            <a:ext cx="944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Uninformative?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62AFBFA-8A5F-C4EF-2AC7-F03C4BDE75E2}"/>
              </a:ext>
            </a:extLst>
          </p:cNvPr>
          <p:cNvSpPr txBox="1"/>
          <p:nvPr/>
        </p:nvSpPr>
        <p:spPr>
          <a:xfrm>
            <a:off x="4578638" y="6447794"/>
            <a:ext cx="1507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Weekly informative?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F3EE335-C1B0-FEBD-1F9E-0F116111C7C2}"/>
              </a:ext>
            </a:extLst>
          </p:cNvPr>
          <p:cNvSpPr txBox="1"/>
          <p:nvPr/>
        </p:nvSpPr>
        <p:spPr>
          <a:xfrm>
            <a:off x="7774406" y="6126820"/>
            <a:ext cx="11533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Count data?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1A26C3CD-238B-395D-E8BF-DBEF6E1B1100}"/>
              </a:ext>
            </a:extLst>
          </p:cNvPr>
          <p:cNvGrpSpPr/>
          <p:nvPr/>
        </p:nvGrpSpPr>
        <p:grpSpPr>
          <a:xfrm>
            <a:off x="6852571" y="5548912"/>
            <a:ext cx="1599527" cy="1302720"/>
            <a:chOff x="6819702" y="5329105"/>
            <a:chExt cx="1599527" cy="1302720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0C49FA4-7AA9-6657-6856-5601F3DBAD6B}"/>
                </a:ext>
              </a:extLst>
            </p:cNvPr>
            <p:cNvSpPr txBox="1"/>
            <p:nvPr/>
          </p:nvSpPr>
          <p:spPr>
            <a:xfrm>
              <a:off x="7273240" y="5329105"/>
              <a:ext cx="93133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/>
                <a:t>Continuous? 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FC1E50E-C393-D6FB-B950-557FDE2B9943}"/>
                </a:ext>
              </a:extLst>
            </p:cNvPr>
            <p:cNvSpPr txBox="1"/>
            <p:nvPr/>
          </p:nvSpPr>
          <p:spPr>
            <a:xfrm>
              <a:off x="6819702" y="5895988"/>
              <a:ext cx="11533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/>
                <a:t>Multivariate?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47E95FD-B0FE-131B-8362-B7D00F59E2B4}"/>
                </a:ext>
              </a:extLst>
            </p:cNvPr>
            <p:cNvSpPr txBox="1"/>
            <p:nvPr/>
          </p:nvSpPr>
          <p:spPr>
            <a:xfrm rot="10800000">
              <a:off x="7441959" y="5418934"/>
              <a:ext cx="5033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/>
                <a:t>V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DFBC9F6-1FED-0250-F164-688BDB5CDA15}"/>
                </a:ext>
              </a:extLst>
            </p:cNvPr>
            <p:cNvSpPr txBox="1"/>
            <p:nvPr/>
          </p:nvSpPr>
          <p:spPr>
            <a:xfrm rot="10800000">
              <a:off x="6953124" y="5923939"/>
              <a:ext cx="5033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/>
                <a:t>V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586386F-C17B-493D-55A1-4AFA774E6E74}"/>
                </a:ext>
              </a:extLst>
            </p:cNvPr>
            <p:cNvSpPr txBox="1"/>
            <p:nvPr/>
          </p:nvSpPr>
          <p:spPr>
            <a:xfrm rot="10800000">
              <a:off x="7915875" y="5923939"/>
              <a:ext cx="5033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/>
                <a:t>V</a:t>
              </a:r>
            </a:p>
          </p:txBody>
        </p:sp>
      </p:grpSp>
      <p:pic>
        <p:nvPicPr>
          <p:cNvPr id="136" name="Graphic 135" descr="Clipboard with solid fill">
            <a:extLst>
              <a:ext uri="{FF2B5EF4-FFF2-40B4-BE49-F238E27FC236}">
                <a16:creationId xmlns:a16="http://schemas.microsoft.com/office/drawing/2014/main" id="{C3EBBE5D-633E-B294-5F70-BEAE97B0A9F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736193" y="5252905"/>
            <a:ext cx="1965213" cy="1483400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9F642C0B-63AA-03B7-A9E5-4A62126B5D86}"/>
              </a:ext>
            </a:extLst>
          </p:cNvPr>
          <p:cNvSpPr txBox="1"/>
          <p:nvPr/>
        </p:nvSpPr>
        <p:spPr>
          <a:xfrm>
            <a:off x="10208049" y="5726707"/>
            <a:ext cx="11303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1) No underreporting</a:t>
            </a:r>
          </a:p>
          <a:p>
            <a:r>
              <a:rPr lang="en-GB" sz="900" dirty="0"/>
              <a:t>2) No incubation period</a:t>
            </a:r>
          </a:p>
          <a:p>
            <a:r>
              <a:rPr lang="en-GB" sz="900" dirty="0"/>
              <a:t>3) waning immunity  </a:t>
            </a:r>
          </a:p>
        </p:txBody>
      </p:sp>
      <p:pic>
        <p:nvPicPr>
          <p:cNvPr id="139" name="Graphic 138" descr="Group of people with solid fill">
            <a:extLst>
              <a:ext uri="{FF2B5EF4-FFF2-40B4-BE49-F238E27FC236}">
                <a16:creationId xmlns:a16="http://schemas.microsoft.com/office/drawing/2014/main" id="{95B64CEB-4312-8053-031A-F7584389852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669499" y="967955"/>
            <a:ext cx="914400" cy="914400"/>
          </a:xfrm>
          <a:prstGeom prst="rect">
            <a:avLst/>
          </a:prstGeom>
        </p:spPr>
      </p:pic>
      <p:grpSp>
        <p:nvGrpSpPr>
          <p:cNvPr id="174" name="Group 173">
            <a:extLst>
              <a:ext uri="{FF2B5EF4-FFF2-40B4-BE49-F238E27FC236}">
                <a16:creationId xmlns:a16="http://schemas.microsoft.com/office/drawing/2014/main" id="{F6599A07-85C9-4F50-02CB-EB6E04EB9132}"/>
              </a:ext>
            </a:extLst>
          </p:cNvPr>
          <p:cNvGrpSpPr/>
          <p:nvPr/>
        </p:nvGrpSpPr>
        <p:grpSpPr>
          <a:xfrm>
            <a:off x="-321555" y="2461662"/>
            <a:ext cx="3365413" cy="1907001"/>
            <a:chOff x="2672142" y="4735046"/>
            <a:chExt cx="3365413" cy="1907001"/>
          </a:xfrm>
        </p:grpSpPr>
        <p:pic>
          <p:nvPicPr>
            <p:cNvPr id="34" name="Graphic 33" descr="Group of people with solid fill">
              <a:extLst>
                <a:ext uri="{FF2B5EF4-FFF2-40B4-BE49-F238E27FC236}">
                  <a16:creationId xmlns:a16="http://schemas.microsoft.com/office/drawing/2014/main" id="{D9827A79-2A42-D366-6E0C-4617856F8B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 t="33480"/>
            <a:stretch/>
          </p:blipFill>
          <p:spPr>
            <a:xfrm>
              <a:off x="3270799" y="5812510"/>
              <a:ext cx="649064" cy="431760"/>
            </a:xfrm>
            <a:prstGeom prst="rect">
              <a:avLst/>
            </a:prstGeom>
          </p:spPr>
        </p:pic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3AC77A1-7A45-6093-AD56-8DD146856F96}"/>
                </a:ext>
              </a:extLst>
            </p:cNvPr>
            <p:cNvSpPr txBox="1"/>
            <p:nvPr/>
          </p:nvSpPr>
          <p:spPr>
            <a:xfrm>
              <a:off x="3224451" y="4735046"/>
              <a:ext cx="28131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What are the initial conditions? Which do we fix? Which do we estimate?</a:t>
              </a:r>
            </a:p>
          </p:txBody>
        </p:sp>
        <p:pic>
          <p:nvPicPr>
            <p:cNvPr id="141" name="Graphic 140" descr="Group success with solid fill">
              <a:extLst>
                <a:ext uri="{FF2B5EF4-FFF2-40B4-BE49-F238E27FC236}">
                  <a16:creationId xmlns:a16="http://schemas.microsoft.com/office/drawing/2014/main" id="{E4D54416-C133-8BC5-1900-958B4E5A1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556556" y="5783545"/>
              <a:ext cx="428022" cy="428022"/>
            </a:xfrm>
            <a:prstGeom prst="rect">
              <a:avLst/>
            </a:prstGeom>
          </p:spPr>
        </p:pic>
        <p:pic>
          <p:nvPicPr>
            <p:cNvPr id="143" name="Graphic 142" descr="Germ with solid fill">
              <a:extLst>
                <a:ext uri="{FF2B5EF4-FFF2-40B4-BE49-F238E27FC236}">
                  <a16:creationId xmlns:a16="http://schemas.microsoft.com/office/drawing/2014/main" id="{57EB241F-7750-139A-9AB1-532C9AE40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228734" y="5686892"/>
              <a:ext cx="152189" cy="152189"/>
            </a:xfrm>
            <a:prstGeom prst="rect">
              <a:avLst/>
            </a:prstGeom>
          </p:spPr>
        </p:pic>
        <p:pic>
          <p:nvPicPr>
            <p:cNvPr id="145" name="Graphic 144" descr="Woman with solid fill">
              <a:extLst>
                <a:ext uri="{FF2B5EF4-FFF2-40B4-BE49-F238E27FC236}">
                  <a16:creationId xmlns:a16="http://schemas.microsoft.com/office/drawing/2014/main" id="{F57F724A-2226-34B1-39A9-31016E059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905010" y="5802336"/>
              <a:ext cx="428021" cy="428021"/>
            </a:xfrm>
            <a:prstGeom prst="rect">
              <a:avLst/>
            </a:prstGeom>
          </p:spPr>
        </p:pic>
        <p:pic>
          <p:nvPicPr>
            <p:cNvPr id="148" name="Graphic 147" descr="Group of people with solid fill">
              <a:extLst>
                <a:ext uri="{FF2B5EF4-FFF2-40B4-BE49-F238E27FC236}">
                  <a16:creationId xmlns:a16="http://schemas.microsoft.com/office/drawing/2014/main" id="{44689512-46C9-458C-3DB9-E669DAC2F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307119" y="5746797"/>
              <a:ext cx="554471" cy="554471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B5BD5E0-6A47-B0DE-0239-CD749A72F668}"/>
                </a:ext>
              </a:extLst>
            </p:cNvPr>
            <p:cNvSpPr txBox="1"/>
            <p:nvPr/>
          </p:nvSpPr>
          <p:spPr>
            <a:xfrm>
              <a:off x="2672142" y="6272715"/>
              <a:ext cx="32234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S    +    I    +   R   =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4CA26C3C-7764-18B6-0144-06DA309B2005}"/>
                </a:ext>
              </a:extLst>
            </p:cNvPr>
            <p:cNvSpPr txBox="1"/>
            <p:nvPr/>
          </p:nvSpPr>
          <p:spPr>
            <a:xfrm>
              <a:off x="5340017" y="6264158"/>
              <a:ext cx="5916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N</a:t>
              </a:r>
            </a:p>
          </p:txBody>
        </p:sp>
      </p:grpSp>
      <p:sp>
        <p:nvSpPr>
          <p:cNvPr id="160" name="Arrow: Right 159">
            <a:extLst>
              <a:ext uri="{FF2B5EF4-FFF2-40B4-BE49-F238E27FC236}">
                <a16:creationId xmlns:a16="http://schemas.microsoft.com/office/drawing/2014/main" id="{AFDDE6F5-8358-2BEE-DBD6-68DC0633D519}"/>
              </a:ext>
            </a:extLst>
          </p:cNvPr>
          <p:cNvSpPr/>
          <p:nvPr/>
        </p:nvSpPr>
        <p:spPr>
          <a:xfrm>
            <a:off x="2994636" y="1019468"/>
            <a:ext cx="247570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Arrow: Right 160">
            <a:extLst>
              <a:ext uri="{FF2B5EF4-FFF2-40B4-BE49-F238E27FC236}">
                <a16:creationId xmlns:a16="http://schemas.microsoft.com/office/drawing/2014/main" id="{B20423EE-8BEB-5426-D2E7-627E7F9868DF}"/>
              </a:ext>
            </a:extLst>
          </p:cNvPr>
          <p:cNvSpPr/>
          <p:nvPr/>
        </p:nvSpPr>
        <p:spPr>
          <a:xfrm>
            <a:off x="6058003" y="1026456"/>
            <a:ext cx="229816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Arrow: Right 161">
            <a:extLst>
              <a:ext uri="{FF2B5EF4-FFF2-40B4-BE49-F238E27FC236}">
                <a16:creationId xmlns:a16="http://schemas.microsoft.com/office/drawing/2014/main" id="{31A0C2BF-C901-1269-75C0-DD493D4C867A}"/>
              </a:ext>
            </a:extLst>
          </p:cNvPr>
          <p:cNvSpPr/>
          <p:nvPr/>
        </p:nvSpPr>
        <p:spPr>
          <a:xfrm>
            <a:off x="9102144" y="1002753"/>
            <a:ext cx="229816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68370263-511E-406B-4640-23B5500A5A3F}"/>
              </a:ext>
            </a:extLst>
          </p:cNvPr>
          <p:cNvCxnSpPr>
            <a:cxnSpLocks/>
          </p:cNvCxnSpPr>
          <p:nvPr/>
        </p:nvCxnSpPr>
        <p:spPr>
          <a:xfrm rot="5400000">
            <a:off x="6013277" y="-2287923"/>
            <a:ext cx="300043" cy="9111005"/>
          </a:xfrm>
          <a:prstGeom prst="bentConnector3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Arrow: Right 166">
            <a:extLst>
              <a:ext uri="{FF2B5EF4-FFF2-40B4-BE49-F238E27FC236}">
                <a16:creationId xmlns:a16="http://schemas.microsoft.com/office/drawing/2014/main" id="{848BA831-C50A-356B-34E9-948A1D03408C}"/>
              </a:ext>
            </a:extLst>
          </p:cNvPr>
          <p:cNvSpPr/>
          <p:nvPr/>
        </p:nvSpPr>
        <p:spPr>
          <a:xfrm>
            <a:off x="2994633" y="3345649"/>
            <a:ext cx="262977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Arrow: Right 167">
            <a:extLst>
              <a:ext uri="{FF2B5EF4-FFF2-40B4-BE49-F238E27FC236}">
                <a16:creationId xmlns:a16="http://schemas.microsoft.com/office/drawing/2014/main" id="{4C62EE10-EA0B-0D6F-E278-F848BF907A29}"/>
              </a:ext>
            </a:extLst>
          </p:cNvPr>
          <p:cNvSpPr/>
          <p:nvPr/>
        </p:nvSpPr>
        <p:spPr>
          <a:xfrm>
            <a:off x="6058002" y="3352637"/>
            <a:ext cx="229816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Arrow: Right 168">
            <a:extLst>
              <a:ext uri="{FF2B5EF4-FFF2-40B4-BE49-F238E27FC236}">
                <a16:creationId xmlns:a16="http://schemas.microsoft.com/office/drawing/2014/main" id="{D90B6A42-05DE-B534-1D6A-ECEA8D02C574}"/>
              </a:ext>
            </a:extLst>
          </p:cNvPr>
          <p:cNvSpPr/>
          <p:nvPr/>
        </p:nvSpPr>
        <p:spPr>
          <a:xfrm>
            <a:off x="9102143" y="3328934"/>
            <a:ext cx="229816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Arrow: Right 169">
            <a:extLst>
              <a:ext uri="{FF2B5EF4-FFF2-40B4-BE49-F238E27FC236}">
                <a16:creationId xmlns:a16="http://schemas.microsoft.com/office/drawing/2014/main" id="{0EF7477C-FB63-9853-E080-D79C1F79A889}"/>
              </a:ext>
            </a:extLst>
          </p:cNvPr>
          <p:cNvSpPr/>
          <p:nvPr/>
        </p:nvSpPr>
        <p:spPr>
          <a:xfrm>
            <a:off x="2979230" y="5631323"/>
            <a:ext cx="278381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Arrow: Right 170">
            <a:extLst>
              <a:ext uri="{FF2B5EF4-FFF2-40B4-BE49-F238E27FC236}">
                <a16:creationId xmlns:a16="http://schemas.microsoft.com/office/drawing/2014/main" id="{E27F8EA0-E7A1-6FC2-0833-F49CD26F6CFE}"/>
              </a:ext>
            </a:extLst>
          </p:cNvPr>
          <p:cNvSpPr/>
          <p:nvPr/>
        </p:nvSpPr>
        <p:spPr>
          <a:xfrm>
            <a:off x="6042596" y="5638311"/>
            <a:ext cx="257935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261B982F-148B-0B37-DCB7-09D43E24031C}"/>
              </a:ext>
            </a:extLst>
          </p:cNvPr>
          <p:cNvSpPr/>
          <p:nvPr/>
        </p:nvSpPr>
        <p:spPr>
          <a:xfrm>
            <a:off x="9086738" y="5614608"/>
            <a:ext cx="229816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D365D48A-EBD3-5421-1BAF-F656244DF043}"/>
              </a:ext>
            </a:extLst>
          </p:cNvPr>
          <p:cNvCxnSpPr>
            <a:cxnSpLocks/>
          </p:cNvCxnSpPr>
          <p:nvPr/>
        </p:nvCxnSpPr>
        <p:spPr>
          <a:xfrm rot="5400000">
            <a:off x="6047071" y="14607"/>
            <a:ext cx="300043" cy="9111005"/>
          </a:xfrm>
          <a:prstGeom prst="bentConnector3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AD7C695-C47C-9B6F-B113-BD0E2C338151}"/>
              </a:ext>
            </a:extLst>
          </p:cNvPr>
          <p:cNvSpPr txBox="1"/>
          <p:nvPr/>
        </p:nvSpPr>
        <p:spPr>
          <a:xfrm>
            <a:off x="159535" y="70982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50BB1CB-AFB5-3DF6-3749-CC9C165A2B97}"/>
              </a:ext>
            </a:extLst>
          </p:cNvPr>
          <p:cNvSpPr txBox="1"/>
          <p:nvPr/>
        </p:nvSpPr>
        <p:spPr>
          <a:xfrm>
            <a:off x="3214117" y="48071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8BBAB9D-37EE-A824-23CC-48149819C012}"/>
              </a:ext>
            </a:extLst>
          </p:cNvPr>
          <p:cNvSpPr txBox="1"/>
          <p:nvPr/>
        </p:nvSpPr>
        <p:spPr>
          <a:xfrm>
            <a:off x="6244794" y="57784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A430156-0F83-9278-B7E0-7B9A91FB261F}"/>
              </a:ext>
            </a:extLst>
          </p:cNvPr>
          <p:cNvSpPr txBox="1"/>
          <p:nvPr/>
        </p:nvSpPr>
        <p:spPr>
          <a:xfrm>
            <a:off x="9304133" y="57784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E39747F-346F-9591-9A52-CB4027CB1962}"/>
              </a:ext>
            </a:extLst>
          </p:cNvPr>
          <p:cNvSpPr txBox="1"/>
          <p:nvPr/>
        </p:nvSpPr>
        <p:spPr>
          <a:xfrm>
            <a:off x="169380" y="2377528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E6713E0-CEA2-65C4-E969-ADB7F51B78DF}"/>
              </a:ext>
            </a:extLst>
          </p:cNvPr>
          <p:cNvSpPr txBox="1"/>
          <p:nvPr/>
        </p:nvSpPr>
        <p:spPr>
          <a:xfrm>
            <a:off x="3211667" y="2362306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6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2A48FCF-E125-F542-5639-D317714CC7BD}"/>
              </a:ext>
            </a:extLst>
          </p:cNvPr>
          <p:cNvSpPr txBox="1"/>
          <p:nvPr/>
        </p:nvSpPr>
        <p:spPr>
          <a:xfrm>
            <a:off x="6240502" y="2360554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2B04DD5-9EC2-29A6-ABBD-E6D4A13EAE65}"/>
              </a:ext>
            </a:extLst>
          </p:cNvPr>
          <p:cNvSpPr txBox="1"/>
          <p:nvPr/>
        </p:nvSpPr>
        <p:spPr>
          <a:xfrm>
            <a:off x="9296728" y="2377528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8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3776B6B-EEF5-CA62-F321-45B35BCA0811}"/>
              </a:ext>
            </a:extLst>
          </p:cNvPr>
          <p:cNvSpPr txBox="1"/>
          <p:nvPr/>
        </p:nvSpPr>
        <p:spPr>
          <a:xfrm>
            <a:off x="158861" y="4648433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8D88C36-854C-4668-BB9B-19F0492EDEA6}"/>
              </a:ext>
            </a:extLst>
          </p:cNvPr>
          <p:cNvSpPr txBox="1"/>
          <p:nvPr/>
        </p:nvSpPr>
        <p:spPr>
          <a:xfrm>
            <a:off x="3188884" y="4649592"/>
            <a:ext cx="44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2913616-4A75-EF40-051B-6E7453DF872F}"/>
              </a:ext>
            </a:extLst>
          </p:cNvPr>
          <p:cNvSpPr txBox="1"/>
          <p:nvPr/>
        </p:nvSpPr>
        <p:spPr>
          <a:xfrm>
            <a:off x="6231804" y="4650971"/>
            <a:ext cx="44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2D86CFB-66E5-34BE-1B0C-CB85645AAF24}"/>
              </a:ext>
            </a:extLst>
          </p:cNvPr>
          <p:cNvSpPr txBox="1"/>
          <p:nvPr/>
        </p:nvSpPr>
        <p:spPr>
          <a:xfrm>
            <a:off x="9257061" y="4648095"/>
            <a:ext cx="65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22938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Picture 201">
            <a:extLst>
              <a:ext uri="{FF2B5EF4-FFF2-40B4-BE49-F238E27FC236}">
                <a16:creationId xmlns:a16="http://schemas.microsoft.com/office/drawing/2014/main" id="{8339CF73-07BB-2468-F9CE-93F1BA833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059" y="4639169"/>
            <a:ext cx="883891" cy="6450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8BC6C10-66D8-2B31-4632-4689FD46C820}"/>
              </a:ext>
            </a:extLst>
          </p:cNvPr>
          <p:cNvGrpSpPr/>
          <p:nvPr/>
        </p:nvGrpSpPr>
        <p:grpSpPr>
          <a:xfrm>
            <a:off x="220955" y="92002"/>
            <a:ext cx="11884685" cy="6593842"/>
            <a:chOff x="220955" y="132078"/>
            <a:chExt cx="11884685" cy="6593842"/>
          </a:xfrm>
          <a:noFill/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ED1764F-60B2-2F55-2E7F-29AB538087DB}"/>
                </a:ext>
              </a:extLst>
            </p:cNvPr>
            <p:cNvSpPr/>
            <p:nvPr/>
          </p:nvSpPr>
          <p:spPr>
            <a:xfrm>
              <a:off x="220955" y="132078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1BBC26-29A4-26F2-C162-72F36A271EC5}"/>
                </a:ext>
              </a:extLst>
            </p:cNvPr>
            <p:cNvSpPr/>
            <p:nvPr/>
          </p:nvSpPr>
          <p:spPr>
            <a:xfrm>
              <a:off x="3263875" y="13207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7D43A0-AD0D-D209-712D-6B184AD36B0E}"/>
                </a:ext>
              </a:extLst>
            </p:cNvPr>
            <p:cNvSpPr/>
            <p:nvPr/>
          </p:nvSpPr>
          <p:spPr>
            <a:xfrm>
              <a:off x="6306795" y="13207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0D3281-1780-19BB-508B-FC88B7D4FB93}"/>
                </a:ext>
              </a:extLst>
            </p:cNvPr>
            <p:cNvSpPr/>
            <p:nvPr/>
          </p:nvSpPr>
          <p:spPr>
            <a:xfrm>
              <a:off x="9331960" y="13208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6F1C02-DD48-6EA5-6403-6A1690FA39E4}"/>
                </a:ext>
              </a:extLst>
            </p:cNvPr>
            <p:cNvSpPr/>
            <p:nvPr/>
          </p:nvSpPr>
          <p:spPr>
            <a:xfrm>
              <a:off x="220955" y="242823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D3F42C-8B20-3A45-6036-B7D654B9C0FA}"/>
                </a:ext>
              </a:extLst>
            </p:cNvPr>
            <p:cNvSpPr/>
            <p:nvPr/>
          </p:nvSpPr>
          <p:spPr>
            <a:xfrm>
              <a:off x="3263875" y="242823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42635FC-CFAA-E059-1AEA-D92DED639C4D}"/>
                </a:ext>
              </a:extLst>
            </p:cNvPr>
            <p:cNvSpPr/>
            <p:nvPr/>
          </p:nvSpPr>
          <p:spPr>
            <a:xfrm>
              <a:off x="6306795" y="242823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ECAA06-D6D0-613B-DAE0-F4C7A4C86CEA}"/>
                </a:ext>
              </a:extLst>
            </p:cNvPr>
            <p:cNvSpPr/>
            <p:nvPr/>
          </p:nvSpPr>
          <p:spPr>
            <a:xfrm>
              <a:off x="9331960" y="242824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8304DD-E64D-2535-D2CA-95C154D8E8C8}"/>
                </a:ext>
              </a:extLst>
            </p:cNvPr>
            <p:cNvSpPr/>
            <p:nvPr/>
          </p:nvSpPr>
          <p:spPr>
            <a:xfrm>
              <a:off x="220955" y="472440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1DD26C-A43A-6E18-E193-EC5ABE2D3815}"/>
                </a:ext>
              </a:extLst>
            </p:cNvPr>
            <p:cNvSpPr/>
            <p:nvPr/>
          </p:nvSpPr>
          <p:spPr>
            <a:xfrm>
              <a:off x="3263875" y="472440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C5306E0-D053-7FDA-E969-662B2D1050B0}"/>
                </a:ext>
              </a:extLst>
            </p:cNvPr>
            <p:cNvSpPr/>
            <p:nvPr/>
          </p:nvSpPr>
          <p:spPr>
            <a:xfrm>
              <a:off x="6306795" y="472440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82E379-79BE-C306-FDF8-432B550DF07F}"/>
                </a:ext>
              </a:extLst>
            </p:cNvPr>
            <p:cNvSpPr/>
            <p:nvPr/>
          </p:nvSpPr>
          <p:spPr>
            <a:xfrm>
              <a:off x="9331960" y="472440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" name="Graphic 18" descr="Badge Question Mark with solid fill">
            <a:extLst>
              <a:ext uri="{FF2B5EF4-FFF2-40B4-BE49-F238E27FC236}">
                <a16:creationId xmlns:a16="http://schemas.microsoft.com/office/drawing/2014/main" id="{62B93332-BB96-889D-A131-F601AE0F1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1176" y="4793063"/>
            <a:ext cx="496105" cy="496105"/>
          </a:xfrm>
          <a:prstGeom prst="rect">
            <a:avLst/>
          </a:prstGeom>
        </p:spPr>
      </p:pic>
      <p:pic>
        <p:nvPicPr>
          <p:cNvPr id="36" name="Graphic 35" descr="Alarm clock with solid fill">
            <a:extLst>
              <a:ext uri="{FF2B5EF4-FFF2-40B4-BE49-F238E27FC236}">
                <a16:creationId xmlns:a16="http://schemas.microsoft.com/office/drawing/2014/main" id="{8BBE663E-09D5-6B12-A294-2C29ABDDB8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19477" y="1305369"/>
            <a:ext cx="542069" cy="542069"/>
          </a:xfrm>
          <a:prstGeom prst="rect">
            <a:avLst/>
          </a:prstGeom>
        </p:spPr>
      </p:pic>
      <p:pic>
        <p:nvPicPr>
          <p:cNvPr id="38" name="Graphic 37" descr="Statistics with solid fill">
            <a:extLst>
              <a:ext uri="{FF2B5EF4-FFF2-40B4-BE49-F238E27FC236}">
                <a16:creationId xmlns:a16="http://schemas.microsoft.com/office/drawing/2014/main" id="{CB89C64C-0D49-07F6-2DC9-816348C44E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40329" y="257622"/>
            <a:ext cx="554216" cy="55421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6858D43-3F14-ADE4-FA0D-CE8E442456BF}"/>
              </a:ext>
            </a:extLst>
          </p:cNvPr>
          <p:cNvSpPr txBox="1"/>
          <p:nvPr/>
        </p:nvSpPr>
        <p:spPr>
          <a:xfrm>
            <a:off x="9369200" y="541013"/>
            <a:ext cx="5152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E6C354-09FC-775B-BB61-D025DB5B8A21}"/>
              </a:ext>
            </a:extLst>
          </p:cNvPr>
          <p:cNvSpPr txBox="1"/>
          <p:nvPr/>
        </p:nvSpPr>
        <p:spPr>
          <a:xfrm>
            <a:off x="10092334" y="553337"/>
            <a:ext cx="5341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70E656-55D7-D54C-B0FC-E9FF04C9C253}"/>
              </a:ext>
            </a:extLst>
          </p:cNvPr>
          <p:cNvSpPr txBox="1"/>
          <p:nvPr/>
        </p:nvSpPr>
        <p:spPr>
          <a:xfrm>
            <a:off x="10827722" y="202962"/>
            <a:ext cx="5152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3DD0BAB-E96F-D57C-3789-CB56BD682377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9884423" y="725679"/>
            <a:ext cx="207911" cy="1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B429F6-4D7B-0A9B-9F7F-6FD386C4024D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 flipV="1">
            <a:off x="10626442" y="387628"/>
            <a:ext cx="201280" cy="35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5BEAD5-6291-0D34-1272-452E8794B6B3}"/>
                  </a:ext>
                </a:extLst>
              </p:cNvPr>
              <p:cNvSpPr txBox="1"/>
              <p:nvPr/>
            </p:nvSpPr>
            <p:spPr>
              <a:xfrm>
                <a:off x="6492328" y="2538812"/>
                <a:ext cx="2283921" cy="18451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GB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GB" sz="1600" dirty="0"/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GB" sz="1600" baseline="-25000" dirty="0"/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lang="en-GB" sz="1600" baseline="-25000" dirty="0"/>
                                <m:t>0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GB" sz="1600" dirty="0"/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GB" sz="1600" baseline="-25000" dirty="0"/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lang="en-GB" sz="1600" baseline="-25000" dirty="0"/>
                                <m:t>0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𝑑𝑄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5BEAD5-6291-0D34-1272-452E8794B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328" y="2538812"/>
                <a:ext cx="2283921" cy="1845120"/>
              </a:xfrm>
              <a:prstGeom prst="rect">
                <a:avLst/>
              </a:prstGeom>
              <a:blipFill>
                <a:blip r:embed="rId9"/>
                <a:stretch>
                  <a:fillRect b="-29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Graphic 59" descr="Storytelling with solid fill">
            <a:extLst>
              <a:ext uri="{FF2B5EF4-FFF2-40B4-BE49-F238E27FC236}">
                <a16:creationId xmlns:a16="http://schemas.microsoft.com/office/drawing/2014/main" id="{8663A290-94C6-15CF-D24D-95D8E9FDD3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54613" y="2479010"/>
            <a:ext cx="706194" cy="706194"/>
          </a:xfrm>
          <a:prstGeom prst="rect">
            <a:avLst/>
          </a:prstGeom>
        </p:spPr>
      </p:pic>
      <p:pic>
        <p:nvPicPr>
          <p:cNvPr id="67" name="Graphic 66" descr="Idea with solid fill">
            <a:extLst>
              <a:ext uri="{FF2B5EF4-FFF2-40B4-BE49-F238E27FC236}">
                <a16:creationId xmlns:a16="http://schemas.microsoft.com/office/drawing/2014/main" id="{8CE53B71-4561-C47C-9416-CCEC6C5CB2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5013" y="320308"/>
            <a:ext cx="388013" cy="388013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5F5F9E8F-75B8-0126-2EDC-FAA18E320ACA}"/>
              </a:ext>
            </a:extLst>
          </p:cNvPr>
          <p:cNvGrpSpPr/>
          <p:nvPr/>
        </p:nvGrpSpPr>
        <p:grpSpPr>
          <a:xfrm>
            <a:off x="3799802" y="4720132"/>
            <a:ext cx="479223" cy="299427"/>
            <a:chOff x="681790" y="5725160"/>
            <a:chExt cx="545513" cy="443029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BCE0B72-CC28-51A3-3183-AF4C6350174D}"/>
                </a:ext>
              </a:extLst>
            </p:cNvPr>
            <p:cNvCxnSpPr/>
            <p:nvPr/>
          </p:nvCxnSpPr>
          <p:spPr>
            <a:xfrm>
              <a:off x="689811" y="5725160"/>
              <a:ext cx="0" cy="44302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4A6D70D-7220-A6E5-39B9-1F6887B49F0F}"/>
                </a:ext>
              </a:extLst>
            </p:cNvPr>
            <p:cNvCxnSpPr>
              <a:cxnSpLocks/>
            </p:cNvCxnSpPr>
            <p:nvPr/>
          </p:nvCxnSpPr>
          <p:spPr>
            <a:xfrm>
              <a:off x="681790" y="6168189"/>
              <a:ext cx="54551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79564E6-5212-FFB8-607F-23B31933829C}"/>
              </a:ext>
            </a:extLst>
          </p:cNvPr>
          <p:cNvGrpSpPr/>
          <p:nvPr/>
        </p:nvGrpSpPr>
        <p:grpSpPr>
          <a:xfrm>
            <a:off x="4500473" y="4711174"/>
            <a:ext cx="421600" cy="314024"/>
            <a:chOff x="681790" y="5725160"/>
            <a:chExt cx="545513" cy="443029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872F5C3-1F4D-96AF-F367-BD0FB340A64A}"/>
                </a:ext>
              </a:extLst>
            </p:cNvPr>
            <p:cNvCxnSpPr/>
            <p:nvPr/>
          </p:nvCxnSpPr>
          <p:spPr>
            <a:xfrm>
              <a:off x="689811" y="5725160"/>
              <a:ext cx="0" cy="44302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DB5BB42-1289-5C7B-B7B6-EF86B9A910F5}"/>
                </a:ext>
              </a:extLst>
            </p:cNvPr>
            <p:cNvCxnSpPr>
              <a:cxnSpLocks/>
            </p:cNvCxnSpPr>
            <p:nvPr/>
          </p:nvCxnSpPr>
          <p:spPr>
            <a:xfrm>
              <a:off x="681790" y="6168189"/>
              <a:ext cx="54551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25E0632-B62F-688E-FA75-FA5A17B60D20}"/>
              </a:ext>
            </a:extLst>
          </p:cNvPr>
          <p:cNvCxnSpPr>
            <a:cxnSpLocks/>
          </p:cNvCxnSpPr>
          <p:nvPr/>
        </p:nvCxnSpPr>
        <p:spPr>
          <a:xfrm>
            <a:off x="3799802" y="4866383"/>
            <a:ext cx="46982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B1277877-DEB4-0ED4-3A14-0A08C01FD774}"/>
              </a:ext>
            </a:extLst>
          </p:cNvPr>
          <p:cNvSpPr/>
          <p:nvPr/>
        </p:nvSpPr>
        <p:spPr>
          <a:xfrm>
            <a:off x="4503168" y="4775234"/>
            <a:ext cx="403089" cy="261902"/>
          </a:xfrm>
          <a:custGeom>
            <a:avLst/>
            <a:gdLst>
              <a:gd name="connsiteX0" fmla="*/ 1035 w 494813"/>
              <a:gd name="connsiteY0" fmla="*/ 161683 h 379343"/>
              <a:gd name="connsiteX1" fmla="*/ 25098 w 494813"/>
              <a:gd name="connsiteY1" fmla="*/ 89494 h 379343"/>
              <a:gd name="connsiteX2" fmla="*/ 169477 w 494813"/>
              <a:gd name="connsiteY2" fmla="*/ 9283 h 379343"/>
              <a:gd name="connsiteX3" fmla="*/ 466256 w 494813"/>
              <a:gd name="connsiteY3" fmla="*/ 322104 h 379343"/>
              <a:gd name="connsiteX4" fmla="*/ 466256 w 494813"/>
              <a:gd name="connsiteY4" fmla="*/ 378252 h 379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813" h="379343">
                <a:moveTo>
                  <a:pt x="1035" y="161683"/>
                </a:moveTo>
                <a:cubicBezTo>
                  <a:pt x="-971" y="138288"/>
                  <a:pt x="-2976" y="114894"/>
                  <a:pt x="25098" y="89494"/>
                </a:cubicBezTo>
                <a:cubicBezTo>
                  <a:pt x="53172" y="64094"/>
                  <a:pt x="95951" y="-29485"/>
                  <a:pt x="169477" y="9283"/>
                </a:cubicBezTo>
                <a:cubicBezTo>
                  <a:pt x="243003" y="48051"/>
                  <a:pt x="416793" y="260609"/>
                  <a:pt x="466256" y="322104"/>
                </a:cubicBezTo>
                <a:cubicBezTo>
                  <a:pt x="515719" y="383599"/>
                  <a:pt x="490987" y="380925"/>
                  <a:pt x="466256" y="378252"/>
                </a:cubicBezTo>
              </a:path>
            </a:pathLst>
          </a:cu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43C123A-559A-B013-83A9-8A044596B2A3}"/>
              </a:ext>
            </a:extLst>
          </p:cNvPr>
          <p:cNvSpPr txBox="1"/>
          <p:nvPr/>
        </p:nvSpPr>
        <p:spPr>
          <a:xfrm>
            <a:off x="3576544" y="5034946"/>
            <a:ext cx="9602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Uninformative?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62AFBFA-8A5F-C4EF-2AC7-F03C4BDE75E2}"/>
              </a:ext>
            </a:extLst>
          </p:cNvPr>
          <p:cNvSpPr txBox="1"/>
          <p:nvPr/>
        </p:nvSpPr>
        <p:spPr>
          <a:xfrm>
            <a:off x="4346664" y="5033858"/>
            <a:ext cx="1451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Weekly informative?</a:t>
            </a:r>
          </a:p>
        </p:txBody>
      </p:sp>
      <p:pic>
        <p:nvPicPr>
          <p:cNvPr id="139" name="Graphic 138" descr="Group of people with solid fill">
            <a:extLst>
              <a:ext uri="{FF2B5EF4-FFF2-40B4-BE49-F238E27FC236}">
                <a16:creationId xmlns:a16="http://schemas.microsoft.com/office/drawing/2014/main" id="{95B64CEB-4312-8053-031A-F7584389852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88471" y="334172"/>
            <a:ext cx="562458" cy="562458"/>
          </a:xfrm>
          <a:prstGeom prst="rect">
            <a:avLst/>
          </a:prstGeom>
        </p:spPr>
      </p:pic>
      <p:sp>
        <p:nvSpPr>
          <p:cNvPr id="160" name="Arrow: Right 159">
            <a:extLst>
              <a:ext uri="{FF2B5EF4-FFF2-40B4-BE49-F238E27FC236}">
                <a16:creationId xmlns:a16="http://schemas.microsoft.com/office/drawing/2014/main" id="{AFDDE6F5-8358-2BEE-DBD6-68DC0633D519}"/>
              </a:ext>
            </a:extLst>
          </p:cNvPr>
          <p:cNvSpPr/>
          <p:nvPr/>
        </p:nvSpPr>
        <p:spPr>
          <a:xfrm>
            <a:off x="2994636" y="1019468"/>
            <a:ext cx="247570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Arrow: Right 160">
            <a:extLst>
              <a:ext uri="{FF2B5EF4-FFF2-40B4-BE49-F238E27FC236}">
                <a16:creationId xmlns:a16="http://schemas.microsoft.com/office/drawing/2014/main" id="{B20423EE-8BEB-5426-D2E7-627E7F9868DF}"/>
              </a:ext>
            </a:extLst>
          </p:cNvPr>
          <p:cNvSpPr/>
          <p:nvPr/>
        </p:nvSpPr>
        <p:spPr>
          <a:xfrm>
            <a:off x="6058003" y="1026456"/>
            <a:ext cx="229816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Arrow: Right 161">
            <a:extLst>
              <a:ext uri="{FF2B5EF4-FFF2-40B4-BE49-F238E27FC236}">
                <a16:creationId xmlns:a16="http://schemas.microsoft.com/office/drawing/2014/main" id="{31A0C2BF-C901-1269-75C0-DD493D4C867A}"/>
              </a:ext>
            </a:extLst>
          </p:cNvPr>
          <p:cNvSpPr/>
          <p:nvPr/>
        </p:nvSpPr>
        <p:spPr>
          <a:xfrm>
            <a:off x="9102144" y="1002753"/>
            <a:ext cx="229816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68370263-511E-406B-4640-23B5500A5A3F}"/>
              </a:ext>
            </a:extLst>
          </p:cNvPr>
          <p:cNvCxnSpPr>
            <a:cxnSpLocks/>
          </p:cNvCxnSpPr>
          <p:nvPr/>
        </p:nvCxnSpPr>
        <p:spPr>
          <a:xfrm rot="5400000">
            <a:off x="6013277" y="-2287923"/>
            <a:ext cx="300043" cy="9111005"/>
          </a:xfrm>
          <a:prstGeom prst="bentConnector3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Arrow: Right 166">
            <a:extLst>
              <a:ext uri="{FF2B5EF4-FFF2-40B4-BE49-F238E27FC236}">
                <a16:creationId xmlns:a16="http://schemas.microsoft.com/office/drawing/2014/main" id="{848BA831-C50A-356B-34E9-948A1D03408C}"/>
              </a:ext>
            </a:extLst>
          </p:cNvPr>
          <p:cNvSpPr/>
          <p:nvPr/>
        </p:nvSpPr>
        <p:spPr>
          <a:xfrm>
            <a:off x="2994633" y="3345649"/>
            <a:ext cx="262977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Arrow: Right 167">
            <a:extLst>
              <a:ext uri="{FF2B5EF4-FFF2-40B4-BE49-F238E27FC236}">
                <a16:creationId xmlns:a16="http://schemas.microsoft.com/office/drawing/2014/main" id="{4C62EE10-EA0B-0D6F-E278-F848BF907A29}"/>
              </a:ext>
            </a:extLst>
          </p:cNvPr>
          <p:cNvSpPr/>
          <p:nvPr/>
        </p:nvSpPr>
        <p:spPr>
          <a:xfrm>
            <a:off x="6058002" y="3352637"/>
            <a:ext cx="229816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Arrow: Right 168">
            <a:extLst>
              <a:ext uri="{FF2B5EF4-FFF2-40B4-BE49-F238E27FC236}">
                <a16:creationId xmlns:a16="http://schemas.microsoft.com/office/drawing/2014/main" id="{D90B6A42-05DE-B534-1D6A-ECEA8D02C574}"/>
              </a:ext>
            </a:extLst>
          </p:cNvPr>
          <p:cNvSpPr/>
          <p:nvPr/>
        </p:nvSpPr>
        <p:spPr>
          <a:xfrm>
            <a:off x="9102143" y="3328934"/>
            <a:ext cx="229816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B5BD5E0-6A47-B0DE-0239-CD749A72F668}"/>
              </a:ext>
            </a:extLst>
          </p:cNvPr>
          <p:cNvSpPr txBox="1"/>
          <p:nvPr/>
        </p:nvSpPr>
        <p:spPr>
          <a:xfrm>
            <a:off x="136489" y="2956680"/>
            <a:ext cx="29456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  S</a:t>
            </a:r>
            <a:r>
              <a:rPr lang="en-GB" sz="1600" baseline="-25000" dirty="0"/>
              <a:t>t0</a:t>
            </a:r>
            <a:r>
              <a:rPr lang="en-GB" sz="1600" dirty="0"/>
              <a:t>  +  E</a:t>
            </a:r>
            <a:r>
              <a:rPr lang="en-GB" sz="1600" baseline="-25000" dirty="0"/>
              <a:t>t0</a:t>
            </a:r>
            <a:r>
              <a:rPr lang="en-GB" sz="1600" dirty="0"/>
              <a:t> +  I</a:t>
            </a:r>
            <a:r>
              <a:rPr lang="en-GB" sz="1600" baseline="-25000" dirty="0"/>
              <a:t>t0</a:t>
            </a:r>
            <a:r>
              <a:rPr lang="en-GB" sz="1600" dirty="0"/>
              <a:t> + Q</a:t>
            </a:r>
            <a:r>
              <a:rPr lang="en-GB" sz="1600" baseline="-25000" dirty="0"/>
              <a:t>t0</a:t>
            </a:r>
            <a:r>
              <a:rPr lang="en-GB" sz="1600" dirty="0"/>
              <a:t> +  R</a:t>
            </a:r>
            <a:r>
              <a:rPr lang="en-GB" sz="1600" baseline="-25000" dirty="0"/>
              <a:t>t0</a:t>
            </a:r>
            <a:r>
              <a:rPr lang="en-GB" sz="1600" dirty="0"/>
              <a:t>  =  N</a:t>
            </a:r>
          </a:p>
        </p:txBody>
      </p:sp>
      <p:pic>
        <p:nvPicPr>
          <p:cNvPr id="34" name="Graphic 33" descr="Group of people with solid fill">
            <a:extLst>
              <a:ext uri="{FF2B5EF4-FFF2-40B4-BE49-F238E27FC236}">
                <a16:creationId xmlns:a16="http://schemas.microsoft.com/office/drawing/2014/main" id="{D9827A79-2A42-D366-6E0C-4617856F8B3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33480"/>
          <a:stretch/>
        </p:blipFill>
        <p:spPr>
          <a:xfrm>
            <a:off x="270235" y="2656355"/>
            <a:ext cx="502817" cy="334476"/>
          </a:xfrm>
          <a:prstGeom prst="rect">
            <a:avLst/>
          </a:prstGeom>
        </p:spPr>
      </p:pic>
      <p:pic>
        <p:nvPicPr>
          <p:cNvPr id="141" name="Graphic 140" descr="Group success with solid fill">
            <a:extLst>
              <a:ext uri="{FF2B5EF4-FFF2-40B4-BE49-F238E27FC236}">
                <a16:creationId xmlns:a16="http://schemas.microsoft.com/office/drawing/2014/main" id="{E4D54416-C133-8BC5-1900-958B4E5A1D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146820" y="2652150"/>
            <a:ext cx="299679" cy="299679"/>
          </a:xfrm>
          <a:prstGeom prst="rect">
            <a:avLst/>
          </a:prstGeom>
        </p:spPr>
      </p:pic>
      <p:pic>
        <p:nvPicPr>
          <p:cNvPr id="143" name="Graphic 142" descr="Germ with solid fill">
            <a:extLst>
              <a:ext uri="{FF2B5EF4-FFF2-40B4-BE49-F238E27FC236}">
                <a16:creationId xmlns:a16="http://schemas.microsoft.com/office/drawing/2014/main" id="{57EB241F-7750-139A-9AB1-532C9AE40FB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452767" y="2653040"/>
            <a:ext cx="93128" cy="93128"/>
          </a:xfrm>
          <a:prstGeom prst="rect">
            <a:avLst/>
          </a:prstGeom>
        </p:spPr>
      </p:pic>
      <p:pic>
        <p:nvPicPr>
          <p:cNvPr id="145" name="Graphic 144" descr="Woman with solid fill">
            <a:extLst>
              <a:ext uri="{FF2B5EF4-FFF2-40B4-BE49-F238E27FC236}">
                <a16:creationId xmlns:a16="http://schemas.microsoft.com/office/drawing/2014/main" id="{F57F724A-2226-34B1-39A9-31016E0594A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82808" y="2672677"/>
            <a:ext cx="261916" cy="261916"/>
          </a:xfrm>
          <a:prstGeom prst="rect">
            <a:avLst/>
          </a:prstGeom>
        </p:spPr>
      </p:pic>
      <p:pic>
        <p:nvPicPr>
          <p:cNvPr id="148" name="Graphic 147" descr="Group of people with solid fill">
            <a:extLst>
              <a:ext uri="{FF2B5EF4-FFF2-40B4-BE49-F238E27FC236}">
                <a16:creationId xmlns:a16="http://schemas.microsoft.com/office/drawing/2014/main" id="{44689512-46C9-458C-3DB9-E669DAC2F1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56138" y="2581862"/>
            <a:ext cx="410185" cy="410185"/>
          </a:xfrm>
          <a:prstGeom prst="rect">
            <a:avLst/>
          </a:prstGeom>
        </p:spPr>
      </p:pic>
      <p:sp>
        <p:nvSpPr>
          <p:cNvPr id="170" name="Arrow: Right 169">
            <a:extLst>
              <a:ext uri="{FF2B5EF4-FFF2-40B4-BE49-F238E27FC236}">
                <a16:creationId xmlns:a16="http://schemas.microsoft.com/office/drawing/2014/main" id="{0EF7477C-FB63-9853-E080-D79C1F79A889}"/>
              </a:ext>
            </a:extLst>
          </p:cNvPr>
          <p:cNvSpPr/>
          <p:nvPr/>
        </p:nvSpPr>
        <p:spPr>
          <a:xfrm>
            <a:off x="2979230" y="5631323"/>
            <a:ext cx="278381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Arrow: Right 170">
            <a:extLst>
              <a:ext uri="{FF2B5EF4-FFF2-40B4-BE49-F238E27FC236}">
                <a16:creationId xmlns:a16="http://schemas.microsoft.com/office/drawing/2014/main" id="{E27F8EA0-E7A1-6FC2-0833-F49CD26F6CFE}"/>
              </a:ext>
            </a:extLst>
          </p:cNvPr>
          <p:cNvSpPr/>
          <p:nvPr/>
        </p:nvSpPr>
        <p:spPr>
          <a:xfrm>
            <a:off x="6042596" y="5638311"/>
            <a:ext cx="257935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261B982F-148B-0B37-DCB7-09D43E24031C}"/>
              </a:ext>
            </a:extLst>
          </p:cNvPr>
          <p:cNvSpPr/>
          <p:nvPr/>
        </p:nvSpPr>
        <p:spPr>
          <a:xfrm>
            <a:off x="9086738" y="5614608"/>
            <a:ext cx="229816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D365D48A-EBD3-5421-1BAF-F656244DF043}"/>
              </a:ext>
            </a:extLst>
          </p:cNvPr>
          <p:cNvCxnSpPr>
            <a:cxnSpLocks/>
          </p:cNvCxnSpPr>
          <p:nvPr/>
        </p:nvCxnSpPr>
        <p:spPr>
          <a:xfrm rot="5400000">
            <a:off x="6047071" y="14607"/>
            <a:ext cx="300043" cy="9111005"/>
          </a:xfrm>
          <a:prstGeom prst="bentConnector3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E0E02C5-D5BB-2EDB-B8F5-5B6E8BF4E188}"/>
              </a:ext>
            </a:extLst>
          </p:cNvPr>
          <p:cNvSpPr txBox="1"/>
          <p:nvPr/>
        </p:nvSpPr>
        <p:spPr>
          <a:xfrm>
            <a:off x="378818" y="345589"/>
            <a:ext cx="2398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What are the transmission dynamics of the Omicron variant of concern following its emergence?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9E1718A-FB08-FD3A-FDE5-945A65BDC60F}"/>
              </a:ext>
            </a:extLst>
          </p:cNvPr>
          <p:cNvSpPr txBox="1"/>
          <p:nvPr/>
        </p:nvSpPr>
        <p:spPr>
          <a:xfrm>
            <a:off x="3728607" y="264953"/>
            <a:ext cx="2304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Gauteng, South Africa</a:t>
            </a:r>
          </a:p>
          <a:p>
            <a:pPr algn="ctr"/>
            <a:r>
              <a:rPr lang="en-GB" dirty="0"/>
              <a:t>N = 15,810,388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45B474E-F4F1-2C3C-0221-5C0E9A956C61}"/>
              </a:ext>
            </a:extLst>
          </p:cNvPr>
          <p:cNvSpPr txBox="1"/>
          <p:nvPr/>
        </p:nvSpPr>
        <p:spPr>
          <a:xfrm>
            <a:off x="3716254" y="1182522"/>
            <a:ext cx="2304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Sep 2021- Feb 2022 (Fourth wave, driven by omicron)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5167BFF-8393-4FC6-0297-32EDD215FEE5}"/>
                  </a:ext>
                </a:extLst>
              </p:cNvPr>
              <p:cNvSpPr txBox="1"/>
              <p:nvPr/>
            </p:nvSpPr>
            <p:spPr>
              <a:xfrm>
                <a:off x="6535564" y="299484"/>
                <a:ext cx="239831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dirty="0"/>
                  <a:t>Reported incidence data for Gauteng, South Africa. </a:t>
                </a:r>
              </a:p>
              <a:p>
                <a:pPr algn="ctr"/>
                <a:r>
                  <a:rPr lang="en-GB" dirty="0"/>
                  <a:t>We need to reconstruct the reported incidence from the model. </a:t>
                </a: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5167BFF-8393-4FC6-0297-32EDD215F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564" y="299484"/>
                <a:ext cx="2398318" cy="1754326"/>
              </a:xfrm>
              <a:prstGeom prst="rect">
                <a:avLst/>
              </a:prstGeom>
              <a:blipFill>
                <a:blip r:embed="rId22"/>
                <a:stretch>
                  <a:fillRect l="-2030" t="-1736" r="-2030" b="-45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41C6F8AF-4F10-1F0A-BAFA-E0F6AE28ED0F}"/>
              </a:ext>
            </a:extLst>
          </p:cNvPr>
          <p:cNvSpPr txBox="1"/>
          <p:nvPr/>
        </p:nvSpPr>
        <p:spPr>
          <a:xfrm>
            <a:off x="11540844" y="510796"/>
            <a:ext cx="5152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8DE70A3-7C9D-9200-98AA-F98F727EC9B4}"/>
              </a:ext>
            </a:extLst>
          </p:cNvPr>
          <p:cNvSpPr txBox="1"/>
          <p:nvPr/>
        </p:nvSpPr>
        <p:spPr>
          <a:xfrm>
            <a:off x="10834353" y="866934"/>
            <a:ext cx="5152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Q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038E323-F561-4C1C-C68B-FBE14ABFEF61}"/>
              </a:ext>
            </a:extLst>
          </p:cNvPr>
          <p:cNvCxnSpPr>
            <a:cxnSpLocks/>
            <a:stCxn id="40" idx="3"/>
            <a:endCxn id="101" idx="1"/>
          </p:cNvCxnSpPr>
          <p:nvPr/>
        </p:nvCxnSpPr>
        <p:spPr>
          <a:xfrm>
            <a:off x="10626442" y="738003"/>
            <a:ext cx="207911" cy="31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90F222A-A65F-7BEF-10DE-AEE3331E992C}"/>
              </a:ext>
            </a:extLst>
          </p:cNvPr>
          <p:cNvCxnSpPr>
            <a:stCxn id="41" idx="3"/>
            <a:endCxn id="97" idx="1"/>
          </p:cNvCxnSpPr>
          <p:nvPr/>
        </p:nvCxnSpPr>
        <p:spPr>
          <a:xfrm>
            <a:off x="11342945" y="387628"/>
            <a:ext cx="197899" cy="30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83A0C2B-9C1D-FBC7-95DD-C9FFF727C59A}"/>
              </a:ext>
            </a:extLst>
          </p:cNvPr>
          <p:cNvCxnSpPr>
            <a:stCxn id="101" idx="3"/>
            <a:endCxn id="97" idx="1"/>
          </p:cNvCxnSpPr>
          <p:nvPr/>
        </p:nvCxnSpPr>
        <p:spPr>
          <a:xfrm flipV="1">
            <a:off x="11349576" y="695462"/>
            <a:ext cx="191268" cy="356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CC71815-C899-292C-F8B6-4891A3F23A42}"/>
              </a:ext>
            </a:extLst>
          </p:cNvPr>
          <p:cNvSpPr txBox="1"/>
          <p:nvPr/>
        </p:nvSpPr>
        <p:spPr>
          <a:xfrm>
            <a:off x="9288528" y="1388124"/>
            <a:ext cx="2908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200" dirty="0"/>
              <a:t>COVID-19 has an incubation period (E).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200" dirty="0"/>
              <a:t>Fit to reported data, so account for detection and isolation (Q).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2871CDE-1559-DEF1-ECDE-83FFC51A0854}"/>
              </a:ext>
            </a:extLst>
          </p:cNvPr>
          <p:cNvGrpSpPr/>
          <p:nvPr/>
        </p:nvGrpSpPr>
        <p:grpSpPr>
          <a:xfrm>
            <a:off x="3303506" y="2592199"/>
            <a:ext cx="2634828" cy="1803729"/>
            <a:chOff x="195063" y="2601445"/>
            <a:chExt cx="2634828" cy="18037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7D96B9F-A0D7-A3D8-0E0E-422BB33BB475}"/>
                    </a:ext>
                  </a:extLst>
                </p:cNvPr>
                <p:cNvSpPr txBox="1"/>
                <p:nvPr/>
              </p:nvSpPr>
              <p:spPr>
                <a:xfrm>
                  <a:off x="617944" y="2732997"/>
                  <a:ext cx="384208" cy="3171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11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GB" sz="1100" dirty="0" smtClean="0"/>
                              <m:t>S</m:t>
                            </m:r>
                            <m:r>
                              <m:rPr>
                                <m:nor/>
                              </m:rPr>
                              <a:rPr lang="en-GB" sz="1100" baseline="-25000" dirty="0"/>
                              <m:t>t</m:t>
                            </m:r>
                            <m:r>
                              <m:rPr>
                                <m:nor/>
                              </m:rPr>
                              <a:rPr lang="en-GB" sz="1100" baseline="-25000" dirty="0"/>
                              <m:t>0</m:t>
                            </m:r>
                          </m:den>
                        </m:f>
                        <m:r>
                          <a:rPr lang="en-US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1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7D96B9F-A0D7-A3D8-0E0E-422BB33BB4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944" y="2732997"/>
                  <a:ext cx="384208" cy="317138"/>
                </a:xfrm>
                <a:prstGeom prst="rect">
                  <a:avLst/>
                </a:prstGeom>
                <a:blipFill>
                  <a:blip r:embed="rId23"/>
                  <a:stretch>
                    <a:fillRect l="-12698" r="-12698" b="-1730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956CF00-6204-63F0-595E-D997DF0E16DB}"/>
                </a:ext>
              </a:extLst>
            </p:cNvPr>
            <p:cNvSpPr txBox="1"/>
            <p:nvPr/>
          </p:nvSpPr>
          <p:spPr>
            <a:xfrm>
              <a:off x="316183" y="2965926"/>
              <a:ext cx="3038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F5C8B09-6D4D-F950-188B-63BE6A47E9BD}"/>
                </a:ext>
              </a:extLst>
            </p:cNvPr>
            <p:cNvSpPr txBox="1"/>
            <p:nvPr/>
          </p:nvSpPr>
          <p:spPr>
            <a:xfrm>
              <a:off x="976444" y="2961075"/>
              <a:ext cx="3294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E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E3DCA52-4B33-5D12-F82B-150C2DA595B7}"/>
                </a:ext>
              </a:extLst>
            </p:cNvPr>
            <p:cNvSpPr txBox="1"/>
            <p:nvPr/>
          </p:nvSpPr>
          <p:spPr>
            <a:xfrm>
              <a:off x="1874824" y="2601445"/>
              <a:ext cx="3294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I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13443D5-5919-0C0E-40C9-7D3D8CBD78C6}"/>
                </a:ext>
              </a:extLst>
            </p:cNvPr>
            <p:cNvCxnSpPr>
              <a:cxnSpLocks/>
              <a:stCxn id="126" idx="3"/>
              <a:endCxn id="127" idx="1"/>
            </p:cNvCxnSpPr>
            <p:nvPr/>
          </p:nvCxnSpPr>
          <p:spPr>
            <a:xfrm flipV="1">
              <a:off x="620019" y="3145741"/>
              <a:ext cx="356425" cy="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F7DFE3B9-8468-2288-7CE0-EB98886A1256}"/>
                </a:ext>
              </a:extLst>
            </p:cNvPr>
            <p:cNvCxnSpPr>
              <a:cxnSpLocks/>
              <a:stCxn id="127" idx="3"/>
              <a:endCxn id="129" idx="1"/>
            </p:cNvCxnSpPr>
            <p:nvPr/>
          </p:nvCxnSpPr>
          <p:spPr>
            <a:xfrm flipV="1">
              <a:off x="1305932" y="2786111"/>
              <a:ext cx="568892" cy="3596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B6AF297-85D4-8C7F-2399-3ADA0B6D8DED}"/>
                </a:ext>
              </a:extLst>
            </p:cNvPr>
            <p:cNvSpPr txBox="1"/>
            <p:nvPr/>
          </p:nvSpPr>
          <p:spPr>
            <a:xfrm>
              <a:off x="2500402" y="2909682"/>
              <a:ext cx="3294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R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988129B-4A0D-E833-C551-D341F19A937E}"/>
                </a:ext>
              </a:extLst>
            </p:cNvPr>
            <p:cNvSpPr txBox="1"/>
            <p:nvPr/>
          </p:nvSpPr>
          <p:spPr>
            <a:xfrm>
              <a:off x="1880428" y="3272228"/>
              <a:ext cx="3294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Q</a:t>
              </a: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AFF1102C-A320-2664-FEB0-E136AC4C9599}"/>
                </a:ext>
              </a:extLst>
            </p:cNvPr>
            <p:cNvCxnSpPr>
              <a:cxnSpLocks/>
              <a:stCxn id="127" idx="3"/>
              <a:endCxn id="142" idx="1"/>
            </p:cNvCxnSpPr>
            <p:nvPr/>
          </p:nvCxnSpPr>
          <p:spPr>
            <a:xfrm>
              <a:off x="1305932" y="3145741"/>
              <a:ext cx="574496" cy="311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47E1F063-CE16-729B-69FD-2031AE4C5EA0}"/>
                </a:ext>
              </a:extLst>
            </p:cNvPr>
            <p:cNvCxnSpPr>
              <a:cxnSpLocks/>
              <a:stCxn id="129" idx="3"/>
              <a:endCxn id="140" idx="1"/>
            </p:cNvCxnSpPr>
            <p:nvPr/>
          </p:nvCxnSpPr>
          <p:spPr>
            <a:xfrm>
              <a:off x="2204312" y="2786111"/>
              <a:ext cx="296090" cy="308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224914B4-04DB-98D1-AF09-4C0B2ED2A937}"/>
                </a:ext>
              </a:extLst>
            </p:cNvPr>
            <p:cNvCxnSpPr>
              <a:cxnSpLocks/>
              <a:stCxn id="142" idx="3"/>
              <a:endCxn id="140" idx="1"/>
            </p:cNvCxnSpPr>
            <p:nvPr/>
          </p:nvCxnSpPr>
          <p:spPr>
            <a:xfrm flipV="1">
              <a:off x="2209916" y="3094348"/>
              <a:ext cx="290486" cy="362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33FA6BD5-F11C-7D58-3797-60E51ABCF951}"/>
                    </a:ext>
                  </a:extLst>
                </p:cNvPr>
                <p:cNvSpPr txBox="1"/>
                <p:nvPr/>
              </p:nvSpPr>
              <p:spPr>
                <a:xfrm>
                  <a:off x="1421366" y="3348165"/>
                  <a:ext cx="197426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𝜌𝜎</m:t>
                        </m:r>
                      </m:oMath>
                    </m:oMathPara>
                  </a14:m>
                  <a:endParaRPr lang="en-GB" sz="1100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33FA6BD5-F11C-7D58-3797-60E51ABCF9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1366" y="3348165"/>
                  <a:ext cx="197426" cy="169277"/>
                </a:xfrm>
                <a:prstGeom prst="rect">
                  <a:avLst/>
                </a:prstGeom>
                <a:blipFill>
                  <a:blip r:embed="rId24"/>
                  <a:stretch>
                    <a:fillRect l="-15625" r="-18750" b="-2963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04CDF8CA-DE09-313F-938F-D2ED7C1F187E}"/>
                    </a:ext>
                  </a:extLst>
                </p:cNvPr>
                <p:cNvSpPr txBox="1"/>
                <p:nvPr/>
              </p:nvSpPr>
              <p:spPr>
                <a:xfrm>
                  <a:off x="1238221" y="2604963"/>
                  <a:ext cx="564834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GB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GB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GB" sz="1100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04CDF8CA-DE09-313F-938F-D2ED7C1F18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8221" y="2604963"/>
                  <a:ext cx="564834" cy="169277"/>
                </a:xfrm>
                <a:prstGeom prst="rect">
                  <a:avLst/>
                </a:prstGeom>
                <a:blipFill>
                  <a:blip r:embed="rId25"/>
                  <a:stretch>
                    <a:fillRect l="-8602" r="-2151" b="-3571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A3721089-02C2-2D04-C10B-7E8BA686723E}"/>
                    </a:ext>
                  </a:extLst>
                </p:cNvPr>
                <p:cNvSpPr txBox="1"/>
                <p:nvPr/>
              </p:nvSpPr>
              <p:spPr>
                <a:xfrm>
                  <a:off x="2297566" y="2703919"/>
                  <a:ext cx="109581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GB" sz="1100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A3721089-02C2-2D04-C10B-7E8BA68672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7566" y="2703919"/>
                  <a:ext cx="109581" cy="169277"/>
                </a:xfrm>
                <a:prstGeom prst="rect">
                  <a:avLst/>
                </a:prstGeom>
                <a:blipFill>
                  <a:blip r:embed="rId26"/>
                  <a:stretch>
                    <a:fillRect l="-27778" r="-27778" b="-214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12C46CB5-8B90-F604-E96F-284B1205BB9B}"/>
                    </a:ext>
                  </a:extLst>
                </p:cNvPr>
                <p:cNvSpPr txBox="1"/>
                <p:nvPr/>
              </p:nvSpPr>
              <p:spPr>
                <a:xfrm>
                  <a:off x="2357085" y="3324200"/>
                  <a:ext cx="109581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GB" sz="1100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12C46CB5-8B90-F604-E96F-284B1205BB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7085" y="3324200"/>
                  <a:ext cx="109581" cy="169277"/>
                </a:xfrm>
                <a:prstGeom prst="rect">
                  <a:avLst/>
                </a:prstGeom>
                <a:blipFill>
                  <a:blip r:embed="rId26"/>
                  <a:stretch>
                    <a:fillRect l="-27778" r="-27778" b="-214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CBA912CA-B527-2E72-DC21-F6EE0FA4DEA4}"/>
                    </a:ext>
                  </a:extLst>
                </p:cNvPr>
                <p:cNvSpPr txBox="1"/>
                <p:nvPr/>
              </p:nvSpPr>
              <p:spPr>
                <a:xfrm>
                  <a:off x="195063" y="3574177"/>
                  <a:ext cx="193469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-GB" sz="1200" dirty="0"/>
                    <a:t> = transmission rate</a:t>
                  </a:r>
                </a:p>
                <a:p>
                  <a14:m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a14:m>
                  <a:r>
                    <a:rPr lang="en-GB" sz="1200" dirty="0"/>
                    <a:t> = probability of reporting </a:t>
                  </a:r>
                </a:p>
                <a:p>
                  <a14:m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GB" sz="1200" dirty="0"/>
                    <a:t> = latent rate </a:t>
                  </a:r>
                </a:p>
                <a:p>
                  <a14:m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sz="1200" dirty="0"/>
                    <a:t>= recovery rate</a:t>
                  </a:r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CBA912CA-B527-2E72-DC21-F6EE0FA4DE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063" y="3574177"/>
                  <a:ext cx="1934698" cy="830997"/>
                </a:xfrm>
                <a:prstGeom prst="rect">
                  <a:avLst/>
                </a:prstGeom>
                <a:blipFill>
                  <a:blip r:embed="rId27"/>
                  <a:stretch>
                    <a:fillRect t="-735" b="-514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7ADE3753-315A-95FB-788C-2A37F8DC390C}"/>
              </a:ext>
            </a:extLst>
          </p:cNvPr>
          <p:cNvSpPr txBox="1"/>
          <p:nvPr/>
        </p:nvSpPr>
        <p:spPr>
          <a:xfrm>
            <a:off x="822332" y="2624694"/>
            <a:ext cx="4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BC88748-F904-2A2F-7B0F-E5DA46B13E0A}"/>
              </a:ext>
            </a:extLst>
          </p:cNvPr>
          <p:cNvSpPr txBox="1"/>
          <p:nvPr/>
        </p:nvSpPr>
        <p:spPr>
          <a:xfrm>
            <a:off x="1651179" y="2629703"/>
            <a:ext cx="254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77" name="Arrow: Down 176">
            <a:extLst>
              <a:ext uri="{FF2B5EF4-FFF2-40B4-BE49-F238E27FC236}">
                <a16:creationId xmlns:a16="http://schemas.microsoft.com/office/drawing/2014/main" id="{BB687787-EFEC-35B9-804E-9663CE074B9B}"/>
              </a:ext>
            </a:extLst>
          </p:cNvPr>
          <p:cNvSpPr/>
          <p:nvPr/>
        </p:nvSpPr>
        <p:spPr>
          <a:xfrm>
            <a:off x="1319171" y="3352642"/>
            <a:ext cx="221810" cy="3576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8C25D33-AA16-EF63-5E5F-C91ECA63E1C5}"/>
              </a:ext>
            </a:extLst>
          </p:cNvPr>
          <p:cNvSpPr txBox="1"/>
          <p:nvPr/>
        </p:nvSpPr>
        <p:spPr>
          <a:xfrm>
            <a:off x="1871657" y="3690307"/>
            <a:ext cx="101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Sero-prevelance study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8C0DFD2-51EF-37AE-E5BB-FC3741E61C32}"/>
              </a:ext>
            </a:extLst>
          </p:cNvPr>
          <p:cNvSpPr txBox="1"/>
          <p:nvPr/>
        </p:nvSpPr>
        <p:spPr>
          <a:xfrm>
            <a:off x="1032457" y="3710314"/>
            <a:ext cx="832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Assume = 1</a:t>
            </a:r>
          </a:p>
        </p:txBody>
      </p:sp>
      <p:sp>
        <p:nvSpPr>
          <p:cNvPr id="180" name="Arrow: Down 179">
            <a:extLst>
              <a:ext uri="{FF2B5EF4-FFF2-40B4-BE49-F238E27FC236}">
                <a16:creationId xmlns:a16="http://schemas.microsoft.com/office/drawing/2014/main" id="{4916155B-CF76-27C1-24E1-8B538816E248}"/>
              </a:ext>
            </a:extLst>
          </p:cNvPr>
          <p:cNvSpPr/>
          <p:nvPr/>
        </p:nvSpPr>
        <p:spPr>
          <a:xfrm>
            <a:off x="2197573" y="3336542"/>
            <a:ext cx="221810" cy="3576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Arrow: Down 180">
            <a:extLst>
              <a:ext uri="{FF2B5EF4-FFF2-40B4-BE49-F238E27FC236}">
                <a16:creationId xmlns:a16="http://schemas.microsoft.com/office/drawing/2014/main" id="{8F77E36D-F2B7-EB89-EDC7-07DCF79FECA1}"/>
              </a:ext>
            </a:extLst>
          </p:cNvPr>
          <p:cNvSpPr/>
          <p:nvPr/>
        </p:nvSpPr>
        <p:spPr>
          <a:xfrm>
            <a:off x="412104" y="3360661"/>
            <a:ext cx="221810" cy="3576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30E8E2C-0D3D-CC47-27AA-BAE3A2A80A1F}"/>
                  </a:ext>
                </a:extLst>
              </p:cNvPr>
              <p:cNvSpPr txBox="1"/>
              <p:nvPr/>
            </p:nvSpPr>
            <p:spPr>
              <a:xfrm>
                <a:off x="257759" y="3788192"/>
                <a:ext cx="83204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200" dirty="0"/>
                        <m:t>= </m:t>
                      </m:r>
                      <m:r>
                        <m:rPr>
                          <m:nor/>
                        </m:rPr>
                        <a:rPr lang="en-GB" sz="1200" dirty="0"/>
                        <m:t>N</m:t>
                      </m:r>
                      <m:r>
                        <m:rPr>
                          <m:nor/>
                        </m:rPr>
                        <a:rPr lang="en-US" sz="1200" b="0" i="0" dirty="0" smtClean="0"/>
                        <m:t>−</m:t>
                      </m:r>
                      <m:r>
                        <m:rPr>
                          <m:nor/>
                        </m:rPr>
                        <a:rPr lang="en-GB" sz="1200" dirty="0" smtClean="0"/>
                        <m:t>I</m:t>
                      </m:r>
                      <m:r>
                        <m:rPr>
                          <m:nor/>
                        </m:rPr>
                        <a:rPr lang="en-GB" sz="1200" baseline="-25000" dirty="0"/>
                        <m:t>t</m:t>
                      </m:r>
                      <m:r>
                        <m:rPr>
                          <m:nor/>
                        </m:rPr>
                        <a:rPr lang="en-GB" sz="1200" baseline="-25000" dirty="0"/>
                        <m:t>0</m:t>
                      </m:r>
                      <m:r>
                        <m:rPr>
                          <m:nor/>
                        </m:rPr>
                        <a:rPr lang="en-US" sz="1200" b="0" i="0" dirty="0" smtClean="0"/>
                        <m:t>−</m:t>
                      </m:r>
                      <m:r>
                        <m:rPr>
                          <m:nor/>
                        </m:rPr>
                        <a:rPr lang="en-GB" sz="1200" dirty="0" smtClean="0"/>
                        <m:t>R</m:t>
                      </m:r>
                      <m:r>
                        <m:rPr>
                          <m:nor/>
                        </m:rPr>
                        <a:rPr lang="en-GB" sz="1200" baseline="-25000" dirty="0"/>
                        <m:t>t</m:t>
                      </m:r>
                      <m:r>
                        <m:rPr>
                          <m:nor/>
                        </m:rPr>
                        <a:rPr lang="en-GB" sz="1200" baseline="-25000" dirty="0"/>
                        <m:t>0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30E8E2C-0D3D-CC47-27AA-BAE3A2A80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59" y="3788192"/>
                <a:ext cx="832049" cy="184666"/>
              </a:xfrm>
              <a:prstGeom prst="rect">
                <a:avLst/>
              </a:prstGeom>
              <a:blipFill>
                <a:blip r:embed="rId28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52CDCB5E-38DF-ACC7-95F4-6400A80C09B0}"/>
                  </a:ext>
                </a:extLst>
              </p:cNvPr>
              <p:cNvSpPr txBox="1"/>
              <p:nvPr/>
            </p:nvSpPr>
            <p:spPr>
              <a:xfrm>
                <a:off x="9184252" y="3296612"/>
                <a:ext cx="3046916" cy="8500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𝑙𝑎𝑡𝑒𝑛𝑡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𝑝𝑒𝑟𝑖𝑜𝑑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3.03 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𝑑𝑎𝑦𝑠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𝑖𝑛𝑓𝑒𝑐𝑡𝑖𝑜𝑢𝑠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𝑝𝑒𝑟𝑖𝑜𝑑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4.17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𝑑𝑎𝑦𝑠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52CDCB5E-38DF-ACC7-95F4-6400A80C0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252" y="3296612"/>
                <a:ext cx="3046916" cy="850041"/>
              </a:xfrm>
              <a:prstGeom prst="rect">
                <a:avLst/>
              </a:prstGeom>
              <a:blipFill>
                <a:blip r:embed="rId29"/>
                <a:stretch>
                  <a:fillRect b="-21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7E61E0D-E865-22E0-010D-2254826E392B}"/>
                  </a:ext>
                </a:extLst>
              </p:cNvPr>
              <p:cNvSpPr txBox="1"/>
              <p:nvPr/>
            </p:nvSpPr>
            <p:spPr>
              <a:xfrm>
                <a:off x="248555" y="5264690"/>
                <a:ext cx="265884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400" dirty="0"/>
                  <a:t> variant specific, this is what we want to find out!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sz="1400" dirty="0"/>
                  <a:t> true incidence is unknown, so underreporting is unknown. Dependent on level of testing so spatiotemporally heterogeneous. </a:t>
                </a:r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7E61E0D-E865-22E0-010D-2254826E3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55" y="5264690"/>
                <a:ext cx="2658844" cy="1384995"/>
              </a:xfrm>
              <a:prstGeom prst="rect">
                <a:avLst/>
              </a:prstGeom>
              <a:blipFill>
                <a:blip r:embed="rId30"/>
                <a:stretch>
                  <a:fillRect t="-881" r="-1147" b="-3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5BB22E17-B78B-97D6-2617-A1B6881C69EC}"/>
                  </a:ext>
                </a:extLst>
              </p:cNvPr>
              <p:cNvSpPr txBox="1"/>
              <p:nvPr/>
            </p:nvSpPr>
            <p:spPr>
              <a:xfrm>
                <a:off x="3299885" y="5221760"/>
                <a:ext cx="184223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𝑁𝐷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(2.2,1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𝐵𝑒𝑡𝑎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(2,8)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5BB22E17-B78B-97D6-2617-A1B6881C6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885" y="5221760"/>
                <a:ext cx="1842236" cy="120032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TextBox 198">
            <a:extLst>
              <a:ext uri="{FF2B5EF4-FFF2-40B4-BE49-F238E27FC236}">
                <a16:creationId xmlns:a16="http://schemas.microsoft.com/office/drawing/2014/main" id="{5A59325C-EB86-C8FE-E61D-CC963E1511FA}"/>
              </a:ext>
            </a:extLst>
          </p:cNvPr>
          <p:cNvSpPr txBox="1"/>
          <p:nvPr/>
        </p:nvSpPr>
        <p:spPr>
          <a:xfrm>
            <a:off x="4428099" y="5349274"/>
            <a:ext cx="1451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Supports a range of plausible R</a:t>
            </a:r>
            <a:r>
              <a:rPr lang="en-GB" sz="1200" baseline="-25000" dirty="0"/>
              <a:t>0  </a:t>
            </a:r>
            <a:r>
              <a:rPr lang="en-GB" sz="1200" dirty="0"/>
              <a:t>values.</a:t>
            </a:r>
            <a:endParaRPr lang="en-GB" sz="1200" baseline="-25000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1642166-1F16-BEDF-80E9-D27A071FB3DA}"/>
              </a:ext>
            </a:extLst>
          </p:cNvPr>
          <p:cNvSpPr txBox="1"/>
          <p:nvPr/>
        </p:nvSpPr>
        <p:spPr>
          <a:xfrm>
            <a:off x="4433172" y="5885262"/>
            <a:ext cx="157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We expect the reporting probability to be &lt;50%.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60BDBC8D-A9A4-6A44-AEDF-B559C88B5BDB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l="17699" t="30086" r="16216"/>
          <a:stretch/>
        </p:blipFill>
        <p:spPr>
          <a:xfrm>
            <a:off x="10354613" y="4770983"/>
            <a:ext cx="668373" cy="616697"/>
          </a:xfrm>
          <a:prstGeom prst="rect">
            <a:avLst/>
          </a:prstGeom>
        </p:spPr>
      </p:pic>
      <p:sp>
        <p:nvSpPr>
          <p:cNvPr id="211" name="TextBox 210">
            <a:extLst>
              <a:ext uri="{FF2B5EF4-FFF2-40B4-BE49-F238E27FC236}">
                <a16:creationId xmlns:a16="http://schemas.microsoft.com/office/drawing/2014/main" id="{9754EA4C-27DC-D803-DD8D-30FE99797360}"/>
              </a:ext>
            </a:extLst>
          </p:cNvPr>
          <p:cNvSpPr txBox="1"/>
          <p:nvPr/>
        </p:nvSpPr>
        <p:spPr>
          <a:xfrm>
            <a:off x="9331959" y="5473430"/>
            <a:ext cx="2780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All reported incidence is Omicron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No waning immunity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No vaccination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No pre-symptomatic transmission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…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8EE18C8-B79F-F94A-0681-3DB09B98B4CA}"/>
              </a:ext>
            </a:extLst>
          </p:cNvPr>
          <p:cNvSpPr txBox="1"/>
          <p:nvPr/>
        </p:nvSpPr>
        <p:spPr>
          <a:xfrm>
            <a:off x="159535" y="44348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C6A9C3F-8375-FB20-8538-E19EC787DD3B}"/>
              </a:ext>
            </a:extLst>
          </p:cNvPr>
          <p:cNvSpPr txBox="1"/>
          <p:nvPr/>
        </p:nvSpPr>
        <p:spPr>
          <a:xfrm>
            <a:off x="3214117" y="21437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E1B7996-6093-E5BB-CF25-CD263EA15A29}"/>
              </a:ext>
            </a:extLst>
          </p:cNvPr>
          <p:cNvSpPr txBox="1"/>
          <p:nvPr/>
        </p:nvSpPr>
        <p:spPr>
          <a:xfrm>
            <a:off x="6244794" y="31150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151E17F-9438-0254-44CD-3C5C3A8983A1}"/>
              </a:ext>
            </a:extLst>
          </p:cNvPr>
          <p:cNvSpPr txBox="1"/>
          <p:nvPr/>
        </p:nvSpPr>
        <p:spPr>
          <a:xfrm>
            <a:off x="9304133" y="31150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19D9F98-A2FE-8FB4-0559-8687A9ABEA83}"/>
              </a:ext>
            </a:extLst>
          </p:cNvPr>
          <p:cNvSpPr txBox="1"/>
          <p:nvPr/>
        </p:nvSpPr>
        <p:spPr>
          <a:xfrm>
            <a:off x="169380" y="2350894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CF370FB-02A5-5D17-AEFF-3A03218732FD}"/>
              </a:ext>
            </a:extLst>
          </p:cNvPr>
          <p:cNvSpPr txBox="1"/>
          <p:nvPr/>
        </p:nvSpPr>
        <p:spPr>
          <a:xfrm>
            <a:off x="3211667" y="2335672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6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E24A1A1-68E6-CD6C-012E-B1577C124E67}"/>
              </a:ext>
            </a:extLst>
          </p:cNvPr>
          <p:cNvSpPr txBox="1"/>
          <p:nvPr/>
        </p:nvSpPr>
        <p:spPr>
          <a:xfrm>
            <a:off x="6240502" y="2333920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E9782E8-3F29-CFB3-9831-6A4AC9F0D5C2}"/>
              </a:ext>
            </a:extLst>
          </p:cNvPr>
          <p:cNvSpPr txBox="1"/>
          <p:nvPr/>
        </p:nvSpPr>
        <p:spPr>
          <a:xfrm>
            <a:off x="9296728" y="2350894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762A117-0859-74A0-151A-3242EECAB70C}"/>
              </a:ext>
            </a:extLst>
          </p:cNvPr>
          <p:cNvSpPr txBox="1"/>
          <p:nvPr/>
        </p:nvSpPr>
        <p:spPr>
          <a:xfrm>
            <a:off x="158861" y="4621799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9AF5856-4BF0-E3DC-D1DC-E26EC65F6345}"/>
              </a:ext>
            </a:extLst>
          </p:cNvPr>
          <p:cNvSpPr txBox="1"/>
          <p:nvPr/>
        </p:nvSpPr>
        <p:spPr>
          <a:xfrm>
            <a:off x="3193625" y="4603304"/>
            <a:ext cx="44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6EE55CD-8734-4062-584D-AF9F6E4AC092}"/>
              </a:ext>
            </a:extLst>
          </p:cNvPr>
          <p:cNvSpPr txBox="1"/>
          <p:nvPr/>
        </p:nvSpPr>
        <p:spPr>
          <a:xfrm>
            <a:off x="6231804" y="4624337"/>
            <a:ext cx="44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92F7643-E614-79DD-D566-30053691C870}"/>
              </a:ext>
            </a:extLst>
          </p:cNvPr>
          <p:cNvSpPr txBox="1"/>
          <p:nvPr/>
        </p:nvSpPr>
        <p:spPr>
          <a:xfrm>
            <a:off x="9257061" y="4621461"/>
            <a:ext cx="65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931169-9B72-7942-BD29-DC2266A663BB}"/>
                  </a:ext>
                </a:extLst>
              </p:cNvPr>
              <p:cNvSpPr txBox="1"/>
              <p:nvPr/>
            </p:nvSpPr>
            <p:spPr>
              <a:xfrm>
                <a:off x="6524452" y="6290820"/>
                <a:ext cx="12879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𝑁𝑒𝑔𝐵𝑖𝑛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931169-9B72-7942-BD29-DC2266A66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452" y="6290820"/>
                <a:ext cx="1287933" cy="369332"/>
              </a:xfrm>
              <a:prstGeom prst="rect">
                <a:avLst/>
              </a:prstGeom>
              <a:blipFill>
                <a:blip r:embed="rId33"/>
                <a:stretch>
                  <a:fillRect r="-66509"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946AAC95-6398-84FF-0BD9-B9E2BB2B67C0}"/>
              </a:ext>
            </a:extLst>
          </p:cNvPr>
          <p:cNvSpPr txBox="1"/>
          <p:nvPr/>
        </p:nvSpPr>
        <p:spPr>
          <a:xfrm>
            <a:off x="6325080" y="5251063"/>
            <a:ext cx="27553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Reported incidence data is count data and expected to be over-dispersed, so we assume a Negative Binomial likelihood. Reported incidence from the model is the rate of entry into the Q compartment. 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1CE79C7-13C5-A264-6F57-C6AFE268BE1C}"/>
              </a:ext>
            </a:extLst>
          </p:cNvPr>
          <p:cNvSpPr txBox="1"/>
          <p:nvPr/>
        </p:nvSpPr>
        <p:spPr>
          <a:xfrm>
            <a:off x="10488557" y="4901946"/>
            <a:ext cx="46048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…</a:t>
            </a:r>
          </a:p>
          <a:p>
            <a:r>
              <a:rPr lang="en-GB" sz="1000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52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Picture 201">
            <a:extLst>
              <a:ext uri="{FF2B5EF4-FFF2-40B4-BE49-F238E27FC236}">
                <a16:creationId xmlns:a16="http://schemas.microsoft.com/office/drawing/2014/main" id="{8339CF73-07BB-2468-F9CE-93F1BA833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059" y="4639169"/>
            <a:ext cx="883891" cy="6450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8BC6C10-66D8-2B31-4632-4689FD46C820}"/>
              </a:ext>
            </a:extLst>
          </p:cNvPr>
          <p:cNvGrpSpPr/>
          <p:nvPr/>
        </p:nvGrpSpPr>
        <p:grpSpPr>
          <a:xfrm>
            <a:off x="220955" y="92002"/>
            <a:ext cx="11884685" cy="6593842"/>
            <a:chOff x="220955" y="132078"/>
            <a:chExt cx="11884685" cy="6593842"/>
          </a:xfrm>
          <a:noFill/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ED1764F-60B2-2F55-2E7F-29AB538087DB}"/>
                </a:ext>
              </a:extLst>
            </p:cNvPr>
            <p:cNvSpPr/>
            <p:nvPr/>
          </p:nvSpPr>
          <p:spPr>
            <a:xfrm>
              <a:off x="220955" y="132078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1BBC26-29A4-26F2-C162-72F36A271EC5}"/>
                </a:ext>
              </a:extLst>
            </p:cNvPr>
            <p:cNvSpPr/>
            <p:nvPr/>
          </p:nvSpPr>
          <p:spPr>
            <a:xfrm>
              <a:off x="3263875" y="13207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7D43A0-AD0D-D209-712D-6B184AD36B0E}"/>
                </a:ext>
              </a:extLst>
            </p:cNvPr>
            <p:cNvSpPr/>
            <p:nvPr/>
          </p:nvSpPr>
          <p:spPr>
            <a:xfrm>
              <a:off x="6306795" y="13207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0D3281-1780-19BB-508B-FC88B7D4FB93}"/>
                </a:ext>
              </a:extLst>
            </p:cNvPr>
            <p:cNvSpPr/>
            <p:nvPr/>
          </p:nvSpPr>
          <p:spPr>
            <a:xfrm>
              <a:off x="9331960" y="13208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6F1C02-DD48-6EA5-6403-6A1690FA39E4}"/>
                </a:ext>
              </a:extLst>
            </p:cNvPr>
            <p:cNvSpPr/>
            <p:nvPr/>
          </p:nvSpPr>
          <p:spPr>
            <a:xfrm>
              <a:off x="220955" y="242823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D3F42C-8B20-3A45-6036-B7D654B9C0FA}"/>
                </a:ext>
              </a:extLst>
            </p:cNvPr>
            <p:cNvSpPr/>
            <p:nvPr/>
          </p:nvSpPr>
          <p:spPr>
            <a:xfrm>
              <a:off x="3263875" y="242823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42635FC-CFAA-E059-1AEA-D92DED639C4D}"/>
                </a:ext>
              </a:extLst>
            </p:cNvPr>
            <p:cNvSpPr/>
            <p:nvPr/>
          </p:nvSpPr>
          <p:spPr>
            <a:xfrm>
              <a:off x="6306795" y="242823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ECAA06-D6D0-613B-DAE0-F4C7A4C86CEA}"/>
                </a:ext>
              </a:extLst>
            </p:cNvPr>
            <p:cNvSpPr/>
            <p:nvPr/>
          </p:nvSpPr>
          <p:spPr>
            <a:xfrm>
              <a:off x="9331960" y="242824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8304DD-E64D-2535-D2CA-95C154D8E8C8}"/>
                </a:ext>
              </a:extLst>
            </p:cNvPr>
            <p:cNvSpPr/>
            <p:nvPr/>
          </p:nvSpPr>
          <p:spPr>
            <a:xfrm>
              <a:off x="220955" y="472440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1DD26C-A43A-6E18-E193-EC5ABE2D3815}"/>
                </a:ext>
              </a:extLst>
            </p:cNvPr>
            <p:cNvSpPr/>
            <p:nvPr/>
          </p:nvSpPr>
          <p:spPr>
            <a:xfrm>
              <a:off x="3263875" y="472440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C5306E0-D053-7FDA-E969-662B2D1050B0}"/>
                </a:ext>
              </a:extLst>
            </p:cNvPr>
            <p:cNvSpPr/>
            <p:nvPr/>
          </p:nvSpPr>
          <p:spPr>
            <a:xfrm>
              <a:off x="6306795" y="472440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82E379-79BE-C306-FDF8-432B550DF07F}"/>
                </a:ext>
              </a:extLst>
            </p:cNvPr>
            <p:cNvSpPr/>
            <p:nvPr/>
          </p:nvSpPr>
          <p:spPr>
            <a:xfrm>
              <a:off x="9331960" y="472440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" name="Graphic 18" descr="Badge Question Mark with solid fill">
            <a:extLst>
              <a:ext uri="{FF2B5EF4-FFF2-40B4-BE49-F238E27FC236}">
                <a16:creationId xmlns:a16="http://schemas.microsoft.com/office/drawing/2014/main" id="{62B93332-BB96-889D-A131-F601AE0F1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1176" y="4793063"/>
            <a:ext cx="496105" cy="496105"/>
          </a:xfrm>
          <a:prstGeom prst="rect">
            <a:avLst/>
          </a:prstGeom>
        </p:spPr>
      </p:pic>
      <p:pic>
        <p:nvPicPr>
          <p:cNvPr id="36" name="Graphic 35" descr="Alarm clock with solid fill">
            <a:extLst>
              <a:ext uri="{FF2B5EF4-FFF2-40B4-BE49-F238E27FC236}">
                <a16:creationId xmlns:a16="http://schemas.microsoft.com/office/drawing/2014/main" id="{8BBE663E-09D5-6B12-A294-2C29ABDDB8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19477" y="1305369"/>
            <a:ext cx="542069" cy="542069"/>
          </a:xfrm>
          <a:prstGeom prst="rect">
            <a:avLst/>
          </a:prstGeom>
        </p:spPr>
      </p:pic>
      <p:pic>
        <p:nvPicPr>
          <p:cNvPr id="38" name="Graphic 37" descr="Statistics with solid fill">
            <a:extLst>
              <a:ext uri="{FF2B5EF4-FFF2-40B4-BE49-F238E27FC236}">
                <a16:creationId xmlns:a16="http://schemas.microsoft.com/office/drawing/2014/main" id="{CB89C64C-0D49-07F6-2DC9-816348C44E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40329" y="257622"/>
            <a:ext cx="554216" cy="55421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6858D43-3F14-ADE4-FA0D-CE8E442456BF}"/>
              </a:ext>
            </a:extLst>
          </p:cNvPr>
          <p:cNvSpPr txBox="1"/>
          <p:nvPr/>
        </p:nvSpPr>
        <p:spPr>
          <a:xfrm>
            <a:off x="9369200" y="541013"/>
            <a:ext cx="5152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E6C354-09FC-775B-BB61-D025DB5B8A21}"/>
              </a:ext>
            </a:extLst>
          </p:cNvPr>
          <p:cNvSpPr txBox="1"/>
          <p:nvPr/>
        </p:nvSpPr>
        <p:spPr>
          <a:xfrm>
            <a:off x="10092334" y="553337"/>
            <a:ext cx="5341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70E656-55D7-D54C-B0FC-E9FF04C9C253}"/>
              </a:ext>
            </a:extLst>
          </p:cNvPr>
          <p:cNvSpPr txBox="1"/>
          <p:nvPr/>
        </p:nvSpPr>
        <p:spPr>
          <a:xfrm>
            <a:off x="10827722" y="202962"/>
            <a:ext cx="5152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3DD0BAB-E96F-D57C-3789-CB56BD682377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9884423" y="725679"/>
            <a:ext cx="207911" cy="1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B429F6-4D7B-0A9B-9F7F-6FD386C4024D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 flipV="1">
            <a:off x="10626442" y="387628"/>
            <a:ext cx="201280" cy="35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5BEAD5-6291-0D34-1272-452E8794B6B3}"/>
                  </a:ext>
                </a:extLst>
              </p:cNvPr>
              <p:cNvSpPr txBox="1"/>
              <p:nvPr/>
            </p:nvSpPr>
            <p:spPr>
              <a:xfrm>
                <a:off x="6492328" y="2538812"/>
                <a:ext cx="2283921" cy="18451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GB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GB" sz="1600" dirty="0"/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GB" sz="1600" baseline="-25000" dirty="0"/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lang="en-GB" sz="1600" baseline="-25000" dirty="0"/>
                                <m:t>0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GB" sz="1600" dirty="0"/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GB" sz="1600" baseline="-25000" dirty="0"/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lang="en-GB" sz="1600" baseline="-25000" dirty="0"/>
                                <m:t>0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𝑑𝑄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5BEAD5-6291-0D34-1272-452E8794B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328" y="2538812"/>
                <a:ext cx="2283921" cy="1845120"/>
              </a:xfrm>
              <a:prstGeom prst="rect">
                <a:avLst/>
              </a:prstGeom>
              <a:blipFill>
                <a:blip r:embed="rId9"/>
                <a:stretch>
                  <a:fillRect b="-29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Graphic 59" descr="Storytelling with solid fill">
            <a:extLst>
              <a:ext uri="{FF2B5EF4-FFF2-40B4-BE49-F238E27FC236}">
                <a16:creationId xmlns:a16="http://schemas.microsoft.com/office/drawing/2014/main" id="{8663A290-94C6-15CF-D24D-95D8E9FDD3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54613" y="2479010"/>
            <a:ext cx="706194" cy="706194"/>
          </a:xfrm>
          <a:prstGeom prst="rect">
            <a:avLst/>
          </a:prstGeom>
        </p:spPr>
      </p:pic>
      <p:pic>
        <p:nvPicPr>
          <p:cNvPr id="67" name="Graphic 66" descr="Idea with solid fill">
            <a:extLst>
              <a:ext uri="{FF2B5EF4-FFF2-40B4-BE49-F238E27FC236}">
                <a16:creationId xmlns:a16="http://schemas.microsoft.com/office/drawing/2014/main" id="{8CE53B71-4561-C47C-9416-CCEC6C5CB2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5013" y="320308"/>
            <a:ext cx="388013" cy="388013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5F5F9E8F-75B8-0126-2EDC-FAA18E320ACA}"/>
              </a:ext>
            </a:extLst>
          </p:cNvPr>
          <p:cNvGrpSpPr/>
          <p:nvPr/>
        </p:nvGrpSpPr>
        <p:grpSpPr>
          <a:xfrm>
            <a:off x="3799802" y="4720132"/>
            <a:ext cx="479223" cy="299427"/>
            <a:chOff x="681790" y="5725160"/>
            <a:chExt cx="545513" cy="443029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BCE0B72-CC28-51A3-3183-AF4C6350174D}"/>
                </a:ext>
              </a:extLst>
            </p:cNvPr>
            <p:cNvCxnSpPr/>
            <p:nvPr/>
          </p:nvCxnSpPr>
          <p:spPr>
            <a:xfrm>
              <a:off x="689811" y="5725160"/>
              <a:ext cx="0" cy="44302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4A6D70D-7220-A6E5-39B9-1F6887B49F0F}"/>
                </a:ext>
              </a:extLst>
            </p:cNvPr>
            <p:cNvCxnSpPr>
              <a:cxnSpLocks/>
            </p:cNvCxnSpPr>
            <p:nvPr/>
          </p:nvCxnSpPr>
          <p:spPr>
            <a:xfrm>
              <a:off x="681790" y="6168189"/>
              <a:ext cx="54551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79564E6-5212-FFB8-607F-23B31933829C}"/>
              </a:ext>
            </a:extLst>
          </p:cNvPr>
          <p:cNvGrpSpPr/>
          <p:nvPr/>
        </p:nvGrpSpPr>
        <p:grpSpPr>
          <a:xfrm>
            <a:off x="4500473" y="4711174"/>
            <a:ext cx="421600" cy="314024"/>
            <a:chOff x="681790" y="5725160"/>
            <a:chExt cx="545513" cy="443029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872F5C3-1F4D-96AF-F367-BD0FB340A64A}"/>
                </a:ext>
              </a:extLst>
            </p:cNvPr>
            <p:cNvCxnSpPr/>
            <p:nvPr/>
          </p:nvCxnSpPr>
          <p:spPr>
            <a:xfrm>
              <a:off x="689811" y="5725160"/>
              <a:ext cx="0" cy="44302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DB5BB42-1289-5C7B-B7B6-EF86B9A910F5}"/>
                </a:ext>
              </a:extLst>
            </p:cNvPr>
            <p:cNvCxnSpPr>
              <a:cxnSpLocks/>
            </p:cNvCxnSpPr>
            <p:nvPr/>
          </p:nvCxnSpPr>
          <p:spPr>
            <a:xfrm>
              <a:off x="681790" y="6168189"/>
              <a:ext cx="54551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25E0632-B62F-688E-FA75-FA5A17B60D20}"/>
              </a:ext>
            </a:extLst>
          </p:cNvPr>
          <p:cNvCxnSpPr>
            <a:cxnSpLocks/>
          </p:cNvCxnSpPr>
          <p:nvPr/>
        </p:nvCxnSpPr>
        <p:spPr>
          <a:xfrm>
            <a:off x="3799802" y="4866383"/>
            <a:ext cx="46982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B1277877-DEB4-0ED4-3A14-0A08C01FD774}"/>
              </a:ext>
            </a:extLst>
          </p:cNvPr>
          <p:cNvSpPr/>
          <p:nvPr/>
        </p:nvSpPr>
        <p:spPr>
          <a:xfrm>
            <a:off x="4503168" y="4775234"/>
            <a:ext cx="403089" cy="261902"/>
          </a:xfrm>
          <a:custGeom>
            <a:avLst/>
            <a:gdLst>
              <a:gd name="connsiteX0" fmla="*/ 1035 w 494813"/>
              <a:gd name="connsiteY0" fmla="*/ 161683 h 379343"/>
              <a:gd name="connsiteX1" fmla="*/ 25098 w 494813"/>
              <a:gd name="connsiteY1" fmla="*/ 89494 h 379343"/>
              <a:gd name="connsiteX2" fmla="*/ 169477 w 494813"/>
              <a:gd name="connsiteY2" fmla="*/ 9283 h 379343"/>
              <a:gd name="connsiteX3" fmla="*/ 466256 w 494813"/>
              <a:gd name="connsiteY3" fmla="*/ 322104 h 379343"/>
              <a:gd name="connsiteX4" fmla="*/ 466256 w 494813"/>
              <a:gd name="connsiteY4" fmla="*/ 378252 h 379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813" h="379343">
                <a:moveTo>
                  <a:pt x="1035" y="161683"/>
                </a:moveTo>
                <a:cubicBezTo>
                  <a:pt x="-971" y="138288"/>
                  <a:pt x="-2976" y="114894"/>
                  <a:pt x="25098" y="89494"/>
                </a:cubicBezTo>
                <a:cubicBezTo>
                  <a:pt x="53172" y="64094"/>
                  <a:pt x="95951" y="-29485"/>
                  <a:pt x="169477" y="9283"/>
                </a:cubicBezTo>
                <a:cubicBezTo>
                  <a:pt x="243003" y="48051"/>
                  <a:pt x="416793" y="260609"/>
                  <a:pt x="466256" y="322104"/>
                </a:cubicBezTo>
                <a:cubicBezTo>
                  <a:pt x="515719" y="383599"/>
                  <a:pt x="490987" y="380925"/>
                  <a:pt x="466256" y="378252"/>
                </a:cubicBezTo>
              </a:path>
            </a:pathLst>
          </a:cu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43C123A-559A-B013-83A9-8A044596B2A3}"/>
              </a:ext>
            </a:extLst>
          </p:cNvPr>
          <p:cNvSpPr txBox="1"/>
          <p:nvPr/>
        </p:nvSpPr>
        <p:spPr>
          <a:xfrm>
            <a:off x="3576544" y="5034946"/>
            <a:ext cx="9602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Uninformative?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62AFBFA-8A5F-C4EF-2AC7-F03C4BDE75E2}"/>
              </a:ext>
            </a:extLst>
          </p:cNvPr>
          <p:cNvSpPr txBox="1"/>
          <p:nvPr/>
        </p:nvSpPr>
        <p:spPr>
          <a:xfrm>
            <a:off x="4346664" y="5033858"/>
            <a:ext cx="1451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Weekly informative?</a:t>
            </a:r>
          </a:p>
        </p:txBody>
      </p:sp>
      <p:pic>
        <p:nvPicPr>
          <p:cNvPr id="139" name="Graphic 138" descr="Group of people with solid fill">
            <a:extLst>
              <a:ext uri="{FF2B5EF4-FFF2-40B4-BE49-F238E27FC236}">
                <a16:creationId xmlns:a16="http://schemas.microsoft.com/office/drawing/2014/main" id="{95B64CEB-4312-8053-031A-F7584389852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88471" y="334172"/>
            <a:ext cx="562458" cy="562458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AB5BD5E0-6A47-B0DE-0239-CD749A72F668}"/>
              </a:ext>
            </a:extLst>
          </p:cNvPr>
          <p:cNvSpPr txBox="1"/>
          <p:nvPr/>
        </p:nvSpPr>
        <p:spPr>
          <a:xfrm>
            <a:off x="136489" y="2956680"/>
            <a:ext cx="29456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  S</a:t>
            </a:r>
            <a:r>
              <a:rPr lang="en-GB" sz="1600" baseline="-25000" dirty="0"/>
              <a:t>t0</a:t>
            </a:r>
            <a:r>
              <a:rPr lang="en-GB" sz="1600" dirty="0"/>
              <a:t>  +  E</a:t>
            </a:r>
            <a:r>
              <a:rPr lang="en-GB" sz="1600" baseline="-25000" dirty="0"/>
              <a:t>t0</a:t>
            </a:r>
            <a:r>
              <a:rPr lang="en-GB" sz="1600" dirty="0"/>
              <a:t> +  I</a:t>
            </a:r>
            <a:r>
              <a:rPr lang="en-GB" sz="1600" baseline="-25000" dirty="0"/>
              <a:t>t0</a:t>
            </a:r>
            <a:r>
              <a:rPr lang="en-GB" sz="1600" dirty="0"/>
              <a:t> + Q</a:t>
            </a:r>
            <a:r>
              <a:rPr lang="en-GB" sz="1600" baseline="-25000" dirty="0"/>
              <a:t>t0</a:t>
            </a:r>
            <a:r>
              <a:rPr lang="en-GB" sz="1600" dirty="0"/>
              <a:t> +  R</a:t>
            </a:r>
            <a:r>
              <a:rPr lang="en-GB" sz="1600" baseline="-25000" dirty="0"/>
              <a:t>t0</a:t>
            </a:r>
            <a:r>
              <a:rPr lang="en-GB" sz="1600" dirty="0"/>
              <a:t>  =  N</a:t>
            </a:r>
          </a:p>
        </p:txBody>
      </p:sp>
      <p:pic>
        <p:nvPicPr>
          <p:cNvPr id="34" name="Graphic 33" descr="Group of people with solid fill">
            <a:extLst>
              <a:ext uri="{FF2B5EF4-FFF2-40B4-BE49-F238E27FC236}">
                <a16:creationId xmlns:a16="http://schemas.microsoft.com/office/drawing/2014/main" id="{D9827A79-2A42-D366-6E0C-4617856F8B3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33480"/>
          <a:stretch/>
        </p:blipFill>
        <p:spPr>
          <a:xfrm>
            <a:off x="270235" y="2656355"/>
            <a:ext cx="502817" cy="334476"/>
          </a:xfrm>
          <a:prstGeom prst="rect">
            <a:avLst/>
          </a:prstGeom>
        </p:spPr>
      </p:pic>
      <p:pic>
        <p:nvPicPr>
          <p:cNvPr id="141" name="Graphic 140" descr="Group success with solid fill">
            <a:extLst>
              <a:ext uri="{FF2B5EF4-FFF2-40B4-BE49-F238E27FC236}">
                <a16:creationId xmlns:a16="http://schemas.microsoft.com/office/drawing/2014/main" id="{E4D54416-C133-8BC5-1900-958B4E5A1D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146820" y="2652150"/>
            <a:ext cx="299679" cy="299679"/>
          </a:xfrm>
          <a:prstGeom prst="rect">
            <a:avLst/>
          </a:prstGeom>
        </p:spPr>
      </p:pic>
      <p:pic>
        <p:nvPicPr>
          <p:cNvPr id="143" name="Graphic 142" descr="Germ with solid fill">
            <a:extLst>
              <a:ext uri="{FF2B5EF4-FFF2-40B4-BE49-F238E27FC236}">
                <a16:creationId xmlns:a16="http://schemas.microsoft.com/office/drawing/2014/main" id="{57EB241F-7750-139A-9AB1-532C9AE40FB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452767" y="2653040"/>
            <a:ext cx="93128" cy="93128"/>
          </a:xfrm>
          <a:prstGeom prst="rect">
            <a:avLst/>
          </a:prstGeom>
        </p:spPr>
      </p:pic>
      <p:pic>
        <p:nvPicPr>
          <p:cNvPr id="145" name="Graphic 144" descr="Woman with solid fill">
            <a:extLst>
              <a:ext uri="{FF2B5EF4-FFF2-40B4-BE49-F238E27FC236}">
                <a16:creationId xmlns:a16="http://schemas.microsoft.com/office/drawing/2014/main" id="{F57F724A-2226-34B1-39A9-31016E0594A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82808" y="2672677"/>
            <a:ext cx="261916" cy="261916"/>
          </a:xfrm>
          <a:prstGeom prst="rect">
            <a:avLst/>
          </a:prstGeom>
        </p:spPr>
      </p:pic>
      <p:pic>
        <p:nvPicPr>
          <p:cNvPr id="148" name="Graphic 147" descr="Group of people with solid fill">
            <a:extLst>
              <a:ext uri="{FF2B5EF4-FFF2-40B4-BE49-F238E27FC236}">
                <a16:creationId xmlns:a16="http://schemas.microsoft.com/office/drawing/2014/main" id="{44689512-46C9-458C-3DB9-E669DAC2F1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56138" y="2581862"/>
            <a:ext cx="410185" cy="4101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0E02C5-D5BB-2EDB-B8F5-5B6E8BF4E188}"/>
              </a:ext>
            </a:extLst>
          </p:cNvPr>
          <p:cNvSpPr txBox="1"/>
          <p:nvPr/>
        </p:nvSpPr>
        <p:spPr>
          <a:xfrm>
            <a:off x="378818" y="345589"/>
            <a:ext cx="2398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What are the transmission dynamics of the Omicron variant of concern following its emergence?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9E1718A-FB08-FD3A-FDE5-945A65BDC60F}"/>
              </a:ext>
            </a:extLst>
          </p:cNvPr>
          <p:cNvSpPr txBox="1"/>
          <p:nvPr/>
        </p:nvSpPr>
        <p:spPr>
          <a:xfrm>
            <a:off x="3728607" y="264953"/>
            <a:ext cx="2304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Gauteng, South Africa</a:t>
            </a:r>
          </a:p>
          <a:p>
            <a:pPr algn="ctr"/>
            <a:r>
              <a:rPr lang="en-GB" dirty="0"/>
              <a:t>N = 15,810,388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45B474E-F4F1-2C3C-0221-5C0E9A956C61}"/>
              </a:ext>
            </a:extLst>
          </p:cNvPr>
          <p:cNvSpPr txBox="1"/>
          <p:nvPr/>
        </p:nvSpPr>
        <p:spPr>
          <a:xfrm>
            <a:off x="3716254" y="1182522"/>
            <a:ext cx="2304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Sep 2021- Feb 2022 (Fourth wave, driven by omicron)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5167BFF-8393-4FC6-0297-32EDD215FEE5}"/>
                  </a:ext>
                </a:extLst>
              </p:cNvPr>
              <p:cNvSpPr txBox="1"/>
              <p:nvPr/>
            </p:nvSpPr>
            <p:spPr>
              <a:xfrm>
                <a:off x="6535564" y="299484"/>
                <a:ext cx="239831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dirty="0"/>
                  <a:t>Reported incidence data for Gauteng, South Africa. </a:t>
                </a:r>
              </a:p>
              <a:p>
                <a:pPr algn="ctr"/>
                <a:r>
                  <a:rPr lang="en-GB" dirty="0"/>
                  <a:t>We need to reconstruct the reported incidence from the model. </a:t>
                </a: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5167BFF-8393-4FC6-0297-32EDD215F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564" y="299484"/>
                <a:ext cx="2398318" cy="1754326"/>
              </a:xfrm>
              <a:prstGeom prst="rect">
                <a:avLst/>
              </a:prstGeom>
              <a:blipFill>
                <a:blip r:embed="rId22"/>
                <a:stretch>
                  <a:fillRect l="-2030" t="-1736" r="-2030" b="-45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41C6F8AF-4F10-1F0A-BAFA-E0F6AE28ED0F}"/>
              </a:ext>
            </a:extLst>
          </p:cNvPr>
          <p:cNvSpPr txBox="1"/>
          <p:nvPr/>
        </p:nvSpPr>
        <p:spPr>
          <a:xfrm>
            <a:off x="11540844" y="510796"/>
            <a:ext cx="5152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8DE70A3-7C9D-9200-98AA-F98F727EC9B4}"/>
              </a:ext>
            </a:extLst>
          </p:cNvPr>
          <p:cNvSpPr txBox="1"/>
          <p:nvPr/>
        </p:nvSpPr>
        <p:spPr>
          <a:xfrm>
            <a:off x="10834353" y="866934"/>
            <a:ext cx="5152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Q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038E323-F561-4C1C-C68B-FBE14ABFEF61}"/>
              </a:ext>
            </a:extLst>
          </p:cNvPr>
          <p:cNvCxnSpPr>
            <a:cxnSpLocks/>
            <a:stCxn id="40" idx="3"/>
            <a:endCxn id="101" idx="1"/>
          </p:cNvCxnSpPr>
          <p:nvPr/>
        </p:nvCxnSpPr>
        <p:spPr>
          <a:xfrm>
            <a:off x="10626442" y="738003"/>
            <a:ext cx="207911" cy="31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90F222A-A65F-7BEF-10DE-AEE3331E992C}"/>
              </a:ext>
            </a:extLst>
          </p:cNvPr>
          <p:cNvCxnSpPr>
            <a:stCxn id="41" idx="3"/>
            <a:endCxn id="97" idx="1"/>
          </p:cNvCxnSpPr>
          <p:nvPr/>
        </p:nvCxnSpPr>
        <p:spPr>
          <a:xfrm>
            <a:off x="11342945" y="387628"/>
            <a:ext cx="197899" cy="30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83A0C2B-9C1D-FBC7-95DD-C9FFF727C59A}"/>
              </a:ext>
            </a:extLst>
          </p:cNvPr>
          <p:cNvCxnSpPr>
            <a:stCxn id="101" idx="3"/>
            <a:endCxn id="97" idx="1"/>
          </p:cNvCxnSpPr>
          <p:nvPr/>
        </p:nvCxnSpPr>
        <p:spPr>
          <a:xfrm flipV="1">
            <a:off x="11349576" y="695462"/>
            <a:ext cx="191268" cy="356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CC71815-C899-292C-F8B6-4891A3F23A42}"/>
              </a:ext>
            </a:extLst>
          </p:cNvPr>
          <p:cNvSpPr txBox="1"/>
          <p:nvPr/>
        </p:nvSpPr>
        <p:spPr>
          <a:xfrm>
            <a:off x="9288528" y="1388124"/>
            <a:ext cx="2908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200" dirty="0"/>
              <a:t>COVID-19 has an incubation period (E).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200" dirty="0"/>
              <a:t>Fit to reported data, so account for detection and isolation (Q).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2871CDE-1559-DEF1-ECDE-83FFC51A0854}"/>
              </a:ext>
            </a:extLst>
          </p:cNvPr>
          <p:cNvGrpSpPr/>
          <p:nvPr/>
        </p:nvGrpSpPr>
        <p:grpSpPr>
          <a:xfrm>
            <a:off x="3303506" y="2592199"/>
            <a:ext cx="2634828" cy="1803729"/>
            <a:chOff x="195063" y="2601445"/>
            <a:chExt cx="2634828" cy="18037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7D96B9F-A0D7-A3D8-0E0E-422BB33BB475}"/>
                    </a:ext>
                  </a:extLst>
                </p:cNvPr>
                <p:cNvSpPr txBox="1"/>
                <p:nvPr/>
              </p:nvSpPr>
              <p:spPr>
                <a:xfrm>
                  <a:off x="617944" y="2732997"/>
                  <a:ext cx="384208" cy="3171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11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GB" sz="1100" dirty="0" smtClean="0"/>
                              <m:t>S</m:t>
                            </m:r>
                            <m:r>
                              <m:rPr>
                                <m:nor/>
                              </m:rPr>
                              <a:rPr lang="en-GB" sz="1100" baseline="-25000" dirty="0"/>
                              <m:t>t</m:t>
                            </m:r>
                            <m:r>
                              <m:rPr>
                                <m:nor/>
                              </m:rPr>
                              <a:rPr lang="en-GB" sz="1100" baseline="-25000" dirty="0"/>
                              <m:t>0</m:t>
                            </m:r>
                          </m:den>
                        </m:f>
                        <m:r>
                          <a:rPr lang="en-US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1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7D96B9F-A0D7-A3D8-0E0E-422BB33BB4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944" y="2732997"/>
                  <a:ext cx="384208" cy="317138"/>
                </a:xfrm>
                <a:prstGeom prst="rect">
                  <a:avLst/>
                </a:prstGeom>
                <a:blipFill>
                  <a:blip r:embed="rId23"/>
                  <a:stretch>
                    <a:fillRect l="-12698" r="-12698" b="-1730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956CF00-6204-63F0-595E-D997DF0E16DB}"/>
                </a:ext>
              </a:extLst>
            </p:cNvPr>
            <p:cNvSpPr txBox="1"/>
            <p:nvPr/>
          </p:nvSpPr>
          <p:spPr>
            <a:xfrm>
              <a:off x="316183" y="2965926"/>
              <a:ext cx="3038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F5C8B09-6D4D-F950-188B-63BE6A47E9BD}"/>
                </a:ext>
              </a:extLst>
            </p:cNvPr>
            <p:cNvSpPr txBox="1"/>
            <p:nvPr/>
          </p:nvSpPr>
          <p:spPr>
            <a:xfrm>
              <a:off x="976444" y="2961075"/>
              <a:ext cx="3294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E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E3DCA52-4B33-5D12-F82B-150C2DA595B7}"/>
                </a:ext>
              </a:extLst>
            </p:cNvPr>
            <p:cNvSpPr txBox="1"/>
            <p:nvPr/>
          </p:nvSpPr>
          <p:spPr>
            <a:xfrm>
              <a:off x="1874824" y="2601445"/>
              <a:ext cx="3294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I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13443D5-5919-0C0E-40C9-7D3D8CBD78C6}"/>
                </a:ext>
              </a:extLst>
            </p:cNvPr>
            <p:cNvCxnSpPr>
              <a:cxnSpLocks/>
              <a:stCxn id="126" idx="3"/>
              <a:endCxn id="127" idx="1"/>
            </p:cNvCxnSpPr>
            <p:nvPr/>
          </p:nvCxnSpPr>
          <p:spPr>
            <a:xfrm flipV="1">
              <a:off x="620019" y="3145741"/>
              <a:ext cx="356425" cy="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F7DFE3B9-8468-2288-7CE0-EB98886A1256}"/>
                </a:ext>
              </a:extLst>
            </p:cNvPr>
            <p:cNvCxnSpPr>
              <a:cxnSpLocks/>
              <a:stCxn id="127" idx="3"/>
              <a:endCxn id="129" idx="1"/>
            </p:cNvCxnSpPr>
            <p:nvPr/>
          </p:nvCxnSpPr>
          <p:spPr>
            <a:xfrm flipV="1">
              <a:off x="1305932" y="2786111"/>
              <a:ext cx="568892" cy="3596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B6AF297-85D4-8C7F-2399-3ADA0B6D8DED}"/>
                </a:ext>
              </a:extLst>
            </p:cNvPr>
            <p:cNvSpPr txBox="1"/>
            <p:nvPr/>
          </p:nvSpPr>
          <p:spPr>
            <a:xfrm>
              <a:off x="2500402" y="2909682"/>
              <a:ext cx="3294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R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988129B-4A0D-E833-C551-D341F19A937E}"/>
                </a:ext>
              </a:extLst>
            </p:cNvPr>
            <p:cNvSpPr txBox="1"/>
            <p:nvPr/>
          </p:nvSpPr>
          <p:spPr>
            <a:xfrm>
              <a:off x="1880428" y="3272228"/>
              <a:ext cx="3294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Q</a:t>
              </a: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AFF1102C-A320-2664-FEB0-E136AC4C9599}"/>
                </a:ext>
              </a:extLst>
            </p:cNvPr>
            <p:cNvCxnSpPr>
              <a:cxnSpLocks/>
              <a:stCxn id="127" idx="3"/>
              <a:endCxn id="142" idx="1"/>
            </p:cNvCxnSpPr>
            <p:nvPr/>
          </p:nvCxnSpPr>
          <p:spPr>
            <a:xfrm>
              <a:off x="1305932" y="3145741"/>
              <a:ext cx="574496" cy="311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47E1F063-CE16-729B-69FD-2031AE4C5EA0}"/>
                </a:ext>
              </a:extLst>
            </p:cNvPr>
            <p:cNvCxnSpPr>
              <a:cxnSpLocks/>
              <a:stCxn id="129" idx="3"/>
              <a:endCxn id="140" idx="1"/>
            </p:cNvCxnSpPr>
            <p:nvPr/>
          </p:nvCxnSpPr>
          <p:spPr>
            <a:xfrm>
              <a:off x="2204312" y="2786111"/>
              <a:ext cx="296090" cy="308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224914B4-04DB-98D1-AF09-4C0B2ED2A937}"/>
                </a:ext>
              </a:extLst>
            </p:cNvPr>
            <p:cNvCxnSpPr>
              <a:cxnSpLocks/>
              <a:stCxn id="142" idx="3"/>
              <a:endCxn id="140" idx="1"/>
            </p:cNvCxnSpPr>
            <p:nvPr/>
          </p:nvCxnSpPr>
          <p:spPr>
            <a:xfrm flipV="1">
              <a:off x="2209916" y="3094348"/>
              <a:ext cx="290486" cy="362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33FA6BD5-F11C-7D58-3797-60E51ABCF951}"/>
                    </a:ext>
                  </a:extLst>
                </p:cNvPr>
                <p:cNvSpPr txBox="1"/>
                <p:nvPr/>
              </p:nvSpPr>
              <p:spPr>
                <a:xfrm>
                  <a:off x="1421366" y="3348165"/>
                  <a:ext cx="197426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𝜌𝜎</m:t>
                        </m:r>
                      </m:oMath>
                    </m:oMathPara>
                  </a14:m>
                  <a:endParaRPr lang="en-GB" sz="1100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33FA6BD5-F11C-7D58-3797-60E51ABCF9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1366" y="3348165"/>
                  <a:ext cx="197426" cy="169277"/>
                </a:xfrm>
                <a:prstGeom prst="rect">
                  <a:avLst/>
                </a:prstGeom>
                <a:blipFill>
                  <a:blip r:embed="rId24"/>
                  <a:stretch>
                    <a:fillRect l="-15625" r="-18750" b="-2963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04CDF8CA-DE09-313F-938F-D2ED7C1F187E}"/>
                    </a:ext>
                  </a:extLst>
                </p:cNvPr>
                <p:cNvSpPr txBox="1"/>
                <p:nvPr/>
              </p:nvSpPr>
              <p:spPr>
                <a:xfrm>
                  <a:off x="1238221" y="2604963"/>
                  <a:ext cx="564834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GB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GB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GB" sz="1100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04CDF8CA-DE09-313F-938F-D2ED7C1F18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8221" y="2604963"/>
                  <a:ext cx="564834" cy="169277"/>
                </a:xfrm>
                <a:prstGeom prst="rect">
                  <a:avLst/>
                </a:prstGeom>
                <a:blipFill>
                  <a:blip r:embed="rId25"/>
                  <a:stretch>
                    <a:fillRect l="-8602" r="-2151" b="-3571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A3721089-02C2-2D04-C10B-7E8BA686723E}"/>
                    </a:ext>
                  </a:extLst>
                </p:cNvPr>
                <p:cNvSpPr txBox="1"/>
                <p:nvPr/>
              </p:nvSpPr>
              <p:spPr>
                <a:xfrm>
                  <a:off x="2297566" y="2703919"/>
                  <a:ext cx="109581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GB" sz="1100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A3721089-02C2-2D04-C10B-7E8BA68672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7566" y="2703919"/>
                  <a:ext cx="109581" cy="169277"/>
                </a:xfrm>
                <a:prstGeom prst="rect">
                  <a:avLst/>
                </a:prstGeom>
                <a:blipFill>
                  <a:blip r:embed="rId26"/>
                  <a:stretch>
                    <a:fillRect l="-27778" r="-27778" b="-214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12C46CB5-8B90-F604-E96F-284B1205BB9B}"/>
                    </a:ext>
                  </a:extLst>
                </p:cNvPr>
                <p:cNvSpPr txBox="1"/>
                <p:nvPr/>
              </p:nvSpPr>
              <p:spPr>
                <a:xfrm>
                  <a:off x="2357085" y="3324200"/>
                  <a:ext cx="109581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GB" sz="1100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12C46CB5-8B90-F604-E96F-284B1205BB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7085" y="3324200"/>
                  <a:ext cx="109581" cy="169277"/>
                </a:xfrm>
                <a:prstGeom prst="rect">
                  <a:avLst/>
                </a:prstGeom>
                <a:blipFill>
                  <a:blip r:embed="rId26"/>
                  <a:stretch>
                    <a:fillRect l="-27778" r="-27778" b="-214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CBA912CA-B527-2E72-DC21-F6EE0FA4DEA4}"/>
                    </a:ext>
                  </a:extLst>
                </p:cNvPr>
                <p:cNvSpPr txBox="1"/>
                <p:nvPr/>
              </p:nvSpPr>
              <p:spPr>
                <a:xfrm>
                  <a:off x="195063" y="3574177"/>
                  <a:ext cx="193469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-GB" sz="1200" dirty="0"/>
                    <a:t> = transmission rate</a:t>
                  </a:r>
                </a:p>
                <a:p>
                  <a14:m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a14:m>
                  <a:r>
                    <a:rPr lang="en-GB" sz="1200" dirty="0"/>
                    <a:t> = probability of reporting </a:t>
                  </a:r>
                </a:p>
                <a:p>
                  <a14:m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GB" sz="1200" dirty="0"/>
                    <a:t> = latent rate  </a:t>
                  </a:r>
                </a:p>
                <a:p>
                  <a14:m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sz="1200" dirty="0"/>
                    <a:t>= recovery rate</a:t>
                  </a:r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CBA912CA-B527-2E72-DC21-F6EE0FA4DE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063" y="3574177"/>
                  <a:ext cx="1934698" cy="830997"/>
                </a:xfrm>
                <a:prstGeom prst="rect">
                  <a:avLst/>
                </a:prstGeom>
                <a:blipFill>
                  <a:blip r:embed="rId27"/>
                  <a:stretch>
                    <a:fillRect t="-735" b="-514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7ADE3753-315A-95FB-788C-2A37F8DC390C}"/>
              </a:ext>
            </a:extLst>
          </p:cNvPr>
          <p:cNvSpPr txBox="1"/>
          <p:nvPr/>
        </p:nvSpPr>
        <p:spPr>
          <a:xfrm>
            <a:off x="822332" y="2624694"/>
            <a:ext cx="4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BC88748-F904-2A2F-7B0F-E5DA46B13E0A}"/>
              </a:ext>
            </a:extLst>
          </p:cNvPr>
          <p:cNvSpPr txBox="1"/>
          <p:nvPr/>
        </p:nvSpPr>
        <p:spPr>
          <a:xfrm>
            <a:off x="1651179" y="2629703"/>
            <a:ext cx="254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77" name="Arrow: Down 176">
            <a:extLst>
              <a:ext uri="{FF2B5EF4-FFF2-40B4-BE49-F238E27FC236}">
                <a16:creationId xmlns:a16="http://schemas.microsoft.com/office/drawing/2014/main" id="{BB687787-EFEC-35B9-804E-9663CE074B9B}"/>
              </a:ext>
            </a:extLst>
          </p:cNvPr>
          <p:cNvSpPr/>
          <p:nvPr/>
        </p:nvSpPr>
        <p:spPr>
          <a:xfrm>
            <a:off x="1319171" y="3352642"/>
            <a:ext cx="221810" cy="3576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8C25D33-AA16-EF63-5E5F-C91ECA63E1C5}"/>
              </a:ext>
            </a:extLst>
          </p:cNvPr>
          <p:cNvSpPr txBox="1"/>
          <p:nvPr/>
        </p:nvSpPr>
        <p:spPr>
          <a:xfrm>
            <a:off x="1871657" y="3690307"/>
            <a:ext cx="101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Sero-prevelance study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8C0DFD2-51EF-37AE-E5BB-FC3741E61C32}"/>
              </a:ext>
            </a:extLst>
          </p:cNvPr>
          <p:cNvSpPr txBox="1"/>
          <p:nvPr/>
        </p:nvSpPr>
        <p:spPr>
          <a:xfrm>
            <a:off x="1032457" y="3710314"/>
            <a:ext cx="83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Unknown so estimate</a:t>
            </a:r>
          </a:p>
        </p:txBody>
      </p:sp>
      <p:sp>
        <p:nvSpPr>
          <p:cNvPr id="180" name="Arrow: Down 179">
            <a:extLst>
              <a:ext uri="{FF2B5EF4-FFF2-40B4-BE49-F238E27FC236}">
                <a16:creationId xmlns:a16="http://schemas.microsoft.com/office/drawing/2014/main" id="{4916155B-CF76-27C1-24E1-8B538816E248}"/>
              </a:ext>
            </a:extLst>
          </p:cNvPr>
          <p:cNvSpPr/>
          <p:nvPr/>
        </p:nvSpPr>
        <p:spPr>
          <a:xfrm>
            <a:off x="2197573" y="3336542"/>
            <a:ext cx="221810" cy="3576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Arrow: Down 180">
            <a:extLst>
              <a:ext uri="{FF2B5EF4-FFF2-40B4-BE49-F238E27FC236}">
                <a16:creationId xmlns:a16="http://schemas.microsoft.com/office/drawing/2014/main" id="{8F77E36D-F2B7-EB89-EDC7-07DCF79FECA1}"/>
              </a:ext>
            </a:extLst>
          </p:cNvPr>
          <p:cNvSpPr/>
          <p:nvPr/>
        </p:nvSpPr>
        <p:spPr>
          <a:xfrm>
            <a:off x="412104" y="3360661"/>
            <a:ext cx="221810" cy="3576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30E8E2C-0D3D-CC47-27AA-BAE3A2A80A1F}"/>
                  </a:ext>
                </a:extLst>
              </p:cNvPr>
              <p:cNvSpPr txBox="1"/>
              <p:nvPr/>
            </p:nvSpPr>
            <p:spPr>
              <a:xfrm>
                <a:off x="257759" y="3788192"/>
                <a:ext cx="83204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200" dirty="0"/>
                        <m:t>= </m:t>
                      </m:r>
                      <m:r>
                        <m:rPr>
                          <m:nor/>
                        </m:rPr>
                        <a:rPr lang="en-GB" sz="1200" dirty="0"/>
                        <m:t>N</m:t>
                      </m:r>
                      <m:r>
                        <m:rPr>
                          <m:nor/>
                        </m:rPr>
                        <a:rPr lang="en-US" sz="1200" b="0" i="0" dirty="0" smtClean="0"/>
                        <m:t>−</m:t>
                      </m:r>
                      <m:r>
                        <m:rPr>
                          <m:nor/>
                        </m:rPr>
                        <a:rPr lang="en-GB" sz="1200" dirty="0" smtClean="0"/>
                        <m:t>I</m:t>
                      </m:r>
                      <m:r>
                        <m:rPr>
                          <m:nor/>
                        </m:rPr>
                        <a:rPr lang="en-GB" sz="1200" baseline="-25000" dirty="0"/>
                        <m:t>t</m:t>
                      </m:r>
                      <m:r>
                        <m:rPr>
                          <m:nor/>
                        </m:rPr>
                        <a:rPr lang="en-GB" sz="1200" baseline="-25000" dirty="0"/>
                        <m:t>0</m:t>
                      </m:r>
                      <m:r>
                        <m:rPr>
                          <m:nor/>
                        </m:rPr>
                        <a:rPr lang="en-US" sz="1200" b="0" i="0" dirty="0" smtClean="0"/>
                        <m:t>−</m:t>
                      </m:r>
                      <m:r>
                        <m:rPr>
                          <m:nor/>
                        </m:rPr>
                        <a:rPr lang="en-GB" sz="1200" dirty="0" smtClean="0"/>
                        <m:t>R</m:t>
                      </m:r>
                      <m:r>
                        <m:rPr>
                          <m:nor/>
                        </m:rPr>
                        <a:rPr lang="en-GB" sz="1200" baseline="-25000" dirty="0"/>
                        <m:t>t</m:t>
                      </m:r>
                      <m:r>
                        <m:rPr>
                          <m:nor/>
                        </m:rPr>
                        <a:rPr lang="en-GB" sz="1200" baseline="-25000" dirty="0"/>
                        <m:t>0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30E8E2C-0D3D-CC47-27AA-BAE3A2A80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59" y="3788192"/>
                <a:ext cx="832049" cy="184666"/>
              </a:xfrm>
              <a:prstGeom prst="rect">
                <a:avLst/>
              </a:prstGeom>
              <a:blipFill>
                <a:blip r:embed="rId28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7E61E0D-E865-22E0-010D-2254826E392B}"/>
                  </a:ext>
                </a:extLst>
              </p:cNvPr>
              <p:cNvSpPr txBox="1"/>
              <p:nvPr/>
            </p:nvSpPr>
            <p:spPr>
              <a:xfrm>
                <a:off x="248555" y="5264690"/>
                <a:ext cx="265884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400" dirty="0"/>
                  <a:t> variant specific, this is what we want to find out!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sz="1400" dirty="0"/>
                  <a:t> true incidence is unknown, so underreporting is unknown. Dependent on level of testing so spatiotemporally heterogeneous. </a:t>
                </a:r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7E61E0D-E865-22E0-010D-2254826E3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55" y="5264690"/>
                <a:ext cx="2658844" cy="1384995"/>
              </a:xfrm>
              <a:prstGeom prst="rect">
                <a:avLst/>
              </a:prstGeom>
              <a:blipFill>
                <a:blip r:embed="rId30"/>
                <a:stretch>
                  <a:fillRect t="-881" r="-1147" b="-3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0" name="Picture 209">
            <a:extLst>
              <a:ext uri="{FF2B5EF4-FFF2-40B4-BE49-F238E27FC236}">
                <a16:creationId xmlns:a16="http://schemas.microsoft.com/office/drawing/2014/main" id="{60BDBC8D-A9A4-6A44-AEDF-B559C88B5BDB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l="17699" t="30086" r="16216"/>
          <a:stretch/>
        </p:blipFill>
        <p:spPr>
          <a:xfrm>
            <a:off x="10354613" y="4770983"/>
            <a:ext cx="668373" cy="616697"/>
          </a:xfrm>
          <a:prstGeom prst="rect">
            <a:avLst/>
          </a:prstGeom>
        </p:spPr>
      </p:pic>
      <p:sp>
        <p:nvSpPr>
          <p:cNvPr id="211" name="TextBox 210">
            <a:extLst>
              <a:ext uri="{FF2B5EF4-FFF2-40B4-BE49-F238E27FC236}">
                <a16:creationId xmlns:a16="http://schemas.microsoft.com/office/drawing/2014/main" id="{9754EA4C-27DC-D803-DD8D-30FE99797360}"/>
              </a:ext>
            </a:extLst>
          </p:cNvPr>
          <p:cNvSpPr txBox="1"/>
          <p:nvPr/>
        </p:nvSpPr>
        <p:spPr>
          <a:xfrm>
            <a:off x="9331959" y="5473430"/>
            <a:ext cx="2780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All reported incidence is Omicron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No waning immunity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No vaccination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No pre-symptomatic transmission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…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8EE18C8-B79F-F94A-0681-3DB09B98B4CA}"/>
              </a:ext>
            </a:extLst>
          </p:cNvPr>
          <p:cNvSpPr txBox="1"/>
          <p:nvPr/>
        </p:nvSpPr>
        <p:spPr>
          <a:xfrm>
            <a:off x="159535" y="44348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C6A9C3F-8375-FB20-8538-E19EC787DD3B}"/>
              </a:ext>
            </a:extLst>
          </p:cNvPr>
          <p:cNvSpPr txBox="1"/>
          <p:nvPr/>
        </p:nvSpPr>
        <p:spPr>
          <a:xfrm>
            <a:off x="3214117" y="21437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E1B7996-6093-E5BB-CF25-CD263EA15A29}"/>
              </a:ext>
            </a:extLst>
          </p:cNvPr>
          <p:cNvSpPr txBox="1"/>
          <p:nvPr/>
        </p:nvSpPr>
        <p:spPr>
          <a:xfrm>
            <a:off x="6244794" y="31150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151E17F-9438-0254-44CD-3C5C3A8983A1}"/>
              </a:ext>
            </a:extLst>
          </p:cNvPr>
          <p:cNvSpPr txBox="1"/>
          <p:nvPr/>
        </p:nvSpPr>
        <p:spPr>
          <a:xfrm>
            <a:off x="9304133" y="31150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19D9F98-A2FE-8FB4-0559-8687A9ABEA83}"/>
              </a:ext>
            </a:extLst>
          </p:cNvPr>
          <p:cNvSpPr txBox="1"/>
          <p:nvPr/>
        </p:nvSpPr>
        <p:spPr>
          <a:xfrm>
            <a:off x="169380" y="2350894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CF370FB-02A5-5D17-AEFF-3A03218732FD}"/>
              </a:ext>
            </a:extLst>
          </p:cNvPr>
          <p:cNvSpPr txBox="1"/>
          <p:nvPr/>
        </p:nvSpPr>
        <p:spPr>
          <a:xfrm>
            <a:off x="3211667" y="2335672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6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E24A1A1-68E6-CD6C-012E-B1577C124E67}"/>
              </a:ext>
            </a:extLst>
          </p:cNvPr>
          <p:cNvSpPr txBox="1"/>
          <p:nvPr/>
        </p:nvSpPr>
        <p:spPr>
          <a:xfrm>
            <a:off x="6240502" y="2333920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E9782E8-3F29-CFB3-9831-6A4AC9F0D5C2}"/>
              </a:ext>
            </a:extLst>
          </p:cNvPr>
          <p:cNvSpPr txBox="1"/>
          <p:nvPr/>
        </p:nvSpPr>
        <p:spPr>
          <a:xfrm>
            <a:off x="9296728" y="2350894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762A117-0859-74A0-151A-3242EECAB70C}"/>
              </a:ext>
            </a:extLst>
          </p:cNvPr>
          <p:cNvSpPr txBox="1"/>
          <p:nvPr/>
        </p:nvSpPr>
        <p:spPr>
          <a:xfrm>
            <a:off x="158861" y="4621799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9AF5856-4BF0-E3DC-D1DC-E26EC65F6345}"/>
              </a:ext>
            </a:extLst>
          </p:cNvPr>
          <p:cNvSpPr txBox="1"/>
          <p:nvPr/>
        </p:nvSpPr>
        <p:spPr>
          <a:xfrm>
            <a:off x="3193625" y="4603304"/>
            <a:ext cx="44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6EE55CD-8734-4062-584D-AF9F6E4AC092}"/>
              </a:ext>
            </a:extLst>
          </p:cNvPr>
          <p:cNvSpPr txBox="1"/>
          <p:nvPr/>
        </p:nvSpPr>
        <p:spPr>
          <a:xfrm>
            <a:off x="6231804" y="4624337"/>
            <a:ext cx="44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92F7643-E614-79DD-D566-30053691C870}"/>
              </a:ext>
            </a:extLst>
          </p:cNvPr>
          <p:cNvSpPr txBox="1"/>
          <p:nvPr/>
        </p:nvSpPr>
        <p:spPr>
          <a:xfrm>
            <a:off x="9257061" y="4621461"/>
            <a:ext cx="65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931169-9B72-7942-BD29-DC2266A663BB}"/>
                  </a:ext>
                </a:extLst>
              </p:cNvPr>
              <p:cNvSpPr txBox="1"/>
              <p:nvPr/>
            </p:nvSpPr>
            <p:spPr>
              <a:xfrm>
                <a:off x="6524452" y="6290820"/>
                <a:ext cx="12879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𝑁𝑒𝑔𝐵𝑖𝑛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931169-9B72-7942-BD29-DC2266A66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452" y="6290820"/>
                <a:ext cx="1287933" cy="369332"/>
              </a:xfrm>
              <a:prstGeom prst="rect">
                <a:avLst/>
              </a:prstGeom>
              <a:blipFill>
                <a:blip r:embed="rId33"/>
                <a:stretch>
                  <a:fillRect r="-66509"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946AAC95-6398-84FF-0BD9-B9E2BB2B67C0}"/>
              </a:ext>
            </a:extLst>
          </p:cNvPr>
          <p:cNvSpPr txBox="1"/>
          <p:nvPr/>
        </p:nvSpPr>
        <p:spPr>
          <a:xfrm>
            <a:off x="6325080" y="5226746"/>
            <a:ext cx="27553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Reported incidence data is count data and expected to be over-dispersed, so we assume a Negative Binomial likelihood. Reported incidence from the model is the rate of entry into the Q compartment. 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1CE79C7-13C5-A264-6F57-C6AFE268BE1C}"/>
              </a:ext>
            </a:extLst>
          </p:cNvPr>
          <p:cNvSpPr txBox="1"/>
          <p:nvPr/>
        </p:nvSpPr>
        <p:spPr>
          <a:xfrm>
            <a:off x="10488557" y="4901946"/>
            <a:ext cx="46048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…</a:t>
            </a:r>
          </a:p>
          <a:p>
            <a:r>
              <a:rPr lang="en-GB" sz="1000" dirty="0"/>
              <a:t>…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69B279D-2A59-1CC7-52C1-EBDE3686CF59}"/>
                  </a:ext>
                </a:extLst>
              </p:cNvPr>
              <p:cNvSpPr txBox="1"/>
              <p:nvPr/>
            </p:nvSpPr>
            <p:spPr>
              <a:xfrm>
                <a:off x="9184252" y="3296612"/>
                <a:ext cx="3046916" cy="8500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𝑙𝑎𝑡𝑒𝑛𝑡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𝑝𝑒𝑟𝑖𝑜𝑑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3.03 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𝑑𝑎𝑦𝑠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𝑖𝑛𝑓𝑒𝑐𝑡𝑖𝑜𝑢𝑠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𝑝𝑒𝑟𝑖𝑜𝑑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4.17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𝑑𝑎𝑦𝑠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69B279D-2A59-1CC7-52C1-EBDE3686C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252" y="3296612"/>
                <a:ext cx="3046916" cy="850041"/>
              </a:xfrm>
              <a:prstGeom prst="rect">
                <a:avLst/>
              </a:prstGeom>
              <a:blipFill>
                <a:blip r:embed="rId34"/>
                <a:stretch>
                  <a:fillRect b="-21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14EC2D1-DB6E-D423-46C4-76680EE94293}"/>
                  </a:ext>
                </a:extLst>
              </p:cNvPr>
              <p:cNvSpPr txBox="1"/>
              <p:nvPr/>
            </p:nvSpPr>
            <p:spPr>
              <a:xfrm>
                <a:off x="3299885" y="5221760"/>
                <a:ext cx="184223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𝑁𝐷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(2.2,1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𝐵𝑒𝑡𝑎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(2,8)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14EC2D1-DB6E-D423-46C4-76680EE94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885" y="5221760"/>
                <a:ext cx="1842236" cy="120032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9F30DD1F-5693-CA3B-7186-B40182374F3D}"/>
              </a:ext>
            </a:extLst>
          </p:cNvPr>
          <p:cNvSpPr txBox="1"/>
          <p:nvPr/>
        </p:nvSpPr>
        <p:spPr>
          <a:xfrm>
            <a:off x="4428099" y="5349274"/>
            <a:ext cx="1451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Supports a range of plausible R</a:t>
            </a:r>
            <a:r>
              <a:rPr lang="en-GB" sz="1200" baseline="-25000" dirty="0"/>
              <a:t>0  </a:t>
            </a:r>
            <a:r>
              <a:rPr lang="en-GB" sz="1200" dirty="0"/>
              <a:t>values.</a:t>
            </a:r>
            <a:endParaRPr lang="en-GB" sz="1200" baseline="-250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82082CE-D82E-675D-69A0-6D43BC7E826F}"/>
              </a:ext>
            </a:extLst>
          </p:cNvPr>
          <p:cNvSpPr txBox="1"/>
          <p:nvPr/>
        </p:nvSpPr>
        <p:spPr>
          <a:xfrm>
            <a:off x="4433172" y="5885262"/>
            <a:ext cx="157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We expect the reporting probability to be &lt;50%.</a:t>
            </a:r>
          </a:p>
        </p:txBody>
      </p:sp>
    </p:spTree>
    <p:extLst>
      <p:ext uri="{BB962C8B-B14F-4D97-AF65-F5344CB8AC3E}">
        <p14:creationId xmlns:p14="http://schemas.microsoft.com/office/powerpoint/2010/main" val="29676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154">
            <a:extLst>
              <a:ext uri="{FF2B5EF4-FFF2-40B4-BE49-F238E27FC236}">
                <a16:creationId xmlns:a16="http://schemas.microsoft.com/office/drawing/2014/main" id="{3DC16583-808B-04B7-C1D0-272137B29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137" y="2478775"/>
            <a:ext cx="2666317" cy="1803256"/>
          </a:xfrm>
          <a:prstGeom prst="rect">
            <a:avLst/>
          </a:prstGeom>
        </p:spPr>
      </p:pic>
      <p:pic>
        <p:nvPicPr>
          <p:cNvPr id="202" name="Picture 201">
            <a:extLst>
              <a:ext uri="{FF2B5EF4-FFF2-40B4-BE49-F238E27FC236}">
                <a16:creationId xmlns:a16="http://schemas.microsoft.com/office/drawing/2014/main" id="{8339CF73-07BB-2468-F9CE-93F1BA833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649" y="4725119"/>
            <a:ext cx="591526" cy="43165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8BC6C10-66D8-2B31-4632-4689FD46C820}"/>
              </a:ext>
            </a:extLst>
          </p:cNvPr>
          <p:cNvGrpSpPr/>
          <p:nvPr/>
        </p:nvGrpSpPr>
        <p:grpSpPr>
          <a:xfrm>
            <a:off x="201160" y="92002"/>
            <a:ext cx="11884685" cy="6593842"/>
            <a:chOff x="220955" y="132078"/>
            <a:chExt cx="11884685" cy="6593842"/>
          </a:xfrm>
          <a:noFill/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ED1764F-60B2-2F55-2E7F-29AB538087DB}"/>
                </a:ext>
              </a:extLst>
            </p:cNvPr>
            <p:cNvSpPr/>
            <p:nvPr/>
          </p:nvSpPr>
          <p:spPr>
            <a:xfrm>
              <a:off x="220955" y="132078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1BBC26-29A4-26F2-C162-72F36A271EC5}"/>
                </a:ext>
              </a:extLst>
            </p:cNvPr>
            <p:cNvSpPr/>
            <p:nvPr/>
          </p:nvSpPr>
          <p:spPr>
            <a:xfrm>
              <a:off x="3263875" y="13207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7D43A0-AD0D-D209-712D-6B184AD36B0E}"/>
                </a:ext>
              </a:extLst>
            </p:cNvPr>
            <p:cNvSpPr/>
            <p:nvPr/>
          </p:nvSpPr>
          <p:spPr>
            <a:xfrm>
              <a:off x="6306795" y="13207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0D3281-1780-19BB-508B-FC88B7D4FB93}"/>
                </a:ext>
              </a:extLst>
            </p:cNvPr>
            <p:cNvSpPr/>
            <p:nvPr/>
          </p:nvSpPr>
          <p:spPr>
            <a:xfrm>
              <a:off x="9331960" y="13208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6F1C02-DD48-6EA5-6403-6A1690FA39E4}"/>
                </a:ext>
              </a:extLst>
            </p:cNvPr>
            <p:cNvSpPr/>
            <p:nvPr/>
          </p:nvSpPr>
          <p:spPr>
            <a:xfrm>
              <a:off x="220955" y="242823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D3F42C-8B20-3A45-6036-B7D654B9C0FA}"/>
                </a:ext>
              </a:extLst>
            </p:cNvPr>
            <p:cNvSpPr/>
            <p:nvPr/>
          </p:nvSpPr>
          <p:spPr>
            <a:xfrm>
              <a:off x="3263875" y="242823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42635FC-CFAA-E059-1AEA-D92DED639C4D}"/>
                </a:ext>
              </a:extLst>
            </p:cNvPr>
            <p:cNvSpPr/>
            <p:nvPr/>
          </p:nvSpPr>
          <p:spPr>
            <a:xfrm>
              <a:off x="6306795" y="242823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ECAA06-D6D0-613B-DAE0-F4C7A4C86CEA}"/>
                </a:ext>
              </a:extLst>
            </p:cNvPr>
            <p:cNvSpPr/>
            <p:nvPr/>
          </p:nvSpPr>
          <p:spPr>
            <a:xfrm>
              <a:off x="9331960" y="242824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8304DD-E64D-2535-D2CA-95C154D8E8C8}"/>
                </a:ext>
              </a:extLst>
            </p:cNvPr>
            <p:cNvSpPr/>
            <p:nvPr/>
          </p:nvSpPr>
          <p:spPr>
            <a:xfrm>
              <a:off x="220955" y="472440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1DD26C-A43A-6E18-E193-EC5ABE2D3815}"/>
                </a:ext>
              </a:extLst>
            </p:cNvPr>
            <p:cNvSpPr/>
            <p:nvPr/>
          </p:nvSpPr>
          <p:spPr>
            <a:xfrm>
              <a:off x="3263875" y="472440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C5306E0-D053-7FDA-E969-662B2D1050B0}"/>
                </a:ext>
              </a:extLst>
            </p:cNvPr>
            <p:cNvSpPr/>
            <p:nvPr/>
          </p:nvSpPr>
          <p:spPr>
            <a:xfrm>
              <a:off x="6306795" y="472440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82E379-79BE-C306-FDF8-432B550DF07F}"/>
                </a:ext>
              </a:extLst>
            </p:cNvPr>
            <p:cNvSpPr/>
            <p:nvPr/>
          </p:nvSpPr>
          <p:spPr>
            <a:xfrm>
              <a:off x="9331960" y="472440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" name="Graphic 18" descr="Badge Question Mark with solid fill">
            <a:extLst>
              <a:ext uri="{FF2B5EF4-FFF2-40B4-BE49-F238E27FC236}">
                <a16:creationId xmlns:a16="http://schemas.microsoft.com/office/drawing/2014/main" id="{62B93332-BB96-889D-A131-F601AE0F1A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7033" y="4724583"/>
            <a:ext cx="496105" cy="496105"/>
          </a:xfrm>
          <a:prstGeom prst="rect">
            <a:avLst/>
          </a:prstGeom>
        </p:spPr>
      </p:pic>
      <p:pic>
        <p:nvPicPr>
          <p:cNvPr id="36" name="Graphic 35" descr="Alarm clock with solid fill">
            <a:extLst>
              <a:ext uri="{FF2B5EF4-FFF2-40B4-BE49-F238E27FC236}">
                <a16:creationId xmlns:a16="http://schemas.microsoft.com/office/drawing/2014/main" id="{8BBE663E-09D5-6B12-A294-2C29ABDDB8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19477" y="1305369"/>
            <a:ext cx="542069" cy="542069"/>
          </a:xfrm>
          <a:prstGeom prst="rect">
            <a:avLst/>
          </a:prstGeom>
        </p:spPr>
      </p:pic>
      <p:pic>
        <p:nvPicPr>
          <p:cNvPr id="38" name="Graphic 37" descr="Statistics with solid fill">
            <a:extLst>
              <a:ext uri="{FF2B5EF4-FFF2-40B4-BE49-F238E27FC236}">
                <a16:creationId xmlns:a16="http://schemas.microsoft.com/office/drawing/2014/main" id="{CB89C64C-0D49-07F6-2DC9-816348C44E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17282" y="67843"/>
            <a:ext cx="479298" cy="47929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6858D43-3F14-ADE4-FA0D-CE8E442456BF}"/>
              </a:ext>
            </a:extLst>
          </p:cNvPr>
          <p:cNvSpPr txBox="1"/>
          <p:nvPr/>
        </p:nvSpPr>
        <p:spPr>
          <a:xfrm>
            <a:off x="9362633" y="732499"/>
            <a:ext cx="5152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E6C354-09FC-775B-BB61-D025DB5B8A21}"/>
              </a:ext>
            </a:extLst>
          </p:cNvPr>
          <p:cNvSpPr txBox="1"/>
          <p:nvPr/>
        </p:nvSpPr>
        <p:spPr>
          <a:xfrm>
            <a:off x="10092334" y="553337"/>
            <a:ext cx="5341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</a:t>
            </a:r>
            <a:r>
              <a:rPr lang="en-GB" baseline="-25000" dirty="0"/>
              <a:t>D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70E656-55D7-D54C-B0FC-E9FF04C9C253}"/>
              </a:ext>
            </a:extLst>
          </p:cNvPr>
          <p:cNvSpPr txBox="1"/>
          <p:nvPr/>
        </p:nvSpPr>
        <p:spPr>
          <a:xfrm>
            <a:off x="10827721" y="227863"/>
            <a:ext cx="5152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</a:t>
            </a:r>
            <a:r>
              <a:rPr lang="en-GB" baseline="-25000" dirty="0"/>
              <a:t>D</a:t>
            </a:r>
            <a:endParaRPr lang="en-GB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3DD0BAB-E96F-D57C-3789-CB56BD682377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9877856" y="738003"/>
            <a:ext cx="214478" cy="179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B429F6-4D7B-0A9B-9F7F-6FD386C4024D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 flipV="1">
            <a:off x="10626442" y="412529"/>
            <a:ext cx="201279" cy="32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Graphic 59" descr="Storytelling with solid fill">
            <a:extLst>
              <a:ext uri="{FF2B5EF4-FFF2-40B4-BE49-F238E27FC236}">
                <a16:creationId xmlns:a16="http://schemas.microsoft.com/office/drawing/2014/main" id="{8663A290-94C6-15CF-D24D-95D8E9FDD3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03523" y="2459085"/>
            <a:ext cx="453748" cy="453748"/>
          </a:xfrm>
          <a:prstGeom prst="rect">
            <a:avLst/>
          </a:prstGeom>
        </p:spPr>
      </p:pic>
      <p:pic>
        <p:nvPicPr>
          <p:cNvPr id="67" name="Graphic 66" descr="Idea with solid fill">
            <a:extLst>
              <a:ext uri="{FF2B5EF4-FFF2-40B4-BE49-F238E27FC236}">
                <a16:creationId xmlns:a16="http://schemas.microsoft.com/office/drawing/2014/main" id="{8CE53B71-4561-C47C-9416-CCEC6C5CB2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25116" y="153000"/>
            <a:ext cx="388013" cy="388013"/>
          </a:xfrm>
          <a:prstGeom prst="rect">
            <a:avLst/>
          </a:prstGeom>
        </p:spPr>
      </p:pic>
      <p:pic>
        <p:nvPicPr>
          <p:cNvPr id="139" name="Graphic 138" descr="Group of people with solid fill">
            <a:extLst>
              <a:ext uri="{FF2B5EF4-FFF2-40B4-BE49-F238E27FC236}">
                <a16:creationId xmlns:a16="http://schemas.microsoft.com/office/drawing/2014/main" id="{95B64CEB-4312-8053-031A-F7584389852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88471" y="334172"/>
            <a:ext cx="562458" cy="562458"/>
          </a:xfrm>
          <a:prstGeom prst="rect">
            <a:avLst/>
          </a:prstGeom>
        </p:spPr>
      </p:pic>
      <p:sp>
        <p:nvSpPr>
          <p:cNvPr id="160" name="Arrow: Right 159">
            <a:extLst>
              <a:ext uri="{FF2B5EF4-FFF2-40B4-BE49-F238E27FC236}">
                <a16:creationId xmlns:a16="http://schemas.microsoft.com/office/drawing/2014/main" id="{AFDDE6F5-8358-2BEE-DBD6-68DC0633D519}"/>
              </a:ext>
            </a:extLst>
          </p:cNvPr>
          <p:cNvSpPr/>
          <p:nvPr/>
        </p:nvSpPr>
        <p:spPr>
          <a:xfrm>
            <a:off x="2994636" y="1019468"/>
            <a:ext cx="247570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Arrow: Right 160">
            <a:extLst>
              <a:ext uri="{FF2B5EF4-FFF2-40B4-BE49-F238E27FC236}">
                <a16:creationId xmlns:a16="http://schemas.microsoft.com/office/drawing/2014/main" id="{B20423EE-8BEB-5426-D2E7-627E7F9868DF}"/>
              </a:ext>
            </a:extLst>
          </p:cNvPr>
          <p:cNvSpPr/>
          <p:nvPr/>
        </p:nvSpPr>
        <p:spPr>
          <a:xfrm>
            <a:off x="6058003" y="1026456"/>
            <a:ext cx="229816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Arrow: Right 161">
            <a:extLst>
              <a:ext uri="{FF2B5EF4-FFF2-40B4-BE49-F238E27FC236}">
                <a16:creationId xmlns:a16="http://schemas.microsoft.com/office/drawing/2014/main" id="{31A0C2BF-C901-1269-75C0-DD493D4C867A}"/>
              </a:ext>
            </a:extLst>
          </p:cNvPr>
          <p:cNvSpPr/>
          <p:nvPr/>
        </p:nvSpPr>
        <p:spPr>
          <a:xfrm>
            <a:off x="9102144" y="1002753"/>
            <a:ext cx="229816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68370263-511E-406B-4640-23B5500A5A3F}"/>
              </a:ext>
            </a:extLst>
          </p:cNvPr>
          <p:cNvCxnSpPr>
            <a:cxnSpLocks/>
          </p:cNvCxnSpPr>
          <p:nvPr/>
        </p:nvCxnSpPr>
        <p:spPr>
          <a:xfrm rot="5400000">
            <a:off x="6013277" y="-2287923"/>
            <a:ext cx="300043" cy="9111005"/>
          </a:xfrm>
          <a:prstGeom prst="bentConnector3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Arrow: Right 166">
            <a:extLst>
              <a:ext uri="{FF2B5EF4-FFF2-40B4-BE49-F238E27FC236}">
                <a16:creationId xmlns:a16="http://schemas.microsoft.com/office/drawing/2014/main" id="{848BA831-C50A-356B-34E9-948A1D03408C}"/>
              </a:ext>
            </a:extLst>
          </p:cNvPr>
          <p:cNvSpPr/>
          <p:nvPr/>
        </p:nvSpPr>
        <p:spPr>
          <a:xfrm>
            <a:off x="2994633" y="3345649"/>
            <a:ext cx="262977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Arrow: Right 167">
            <a:extLst>
              <a:ext uri="{FF2B5EF4-FFF2-40B4-BE49-F238E27FC236}">
                <a16:creationId xmlns:a16="http://schemas.microsoft.com/office/drawing/2014/main" id="{4C62EE10-EA0B-0D6F-E278-F848BF907A29}"/>
              </a:ext>
            </a:extLst>
          </p:cNvPr>
          <p:cNvSpPr/>
          <p:nvPr/>
        </p:nvSpPr>
        <p:spPr>
          <a:xfrm>
            <a:off x="6058002" y="3352637"/>
            <a:ext cx="229816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Arrow: Right 168">
            <a:extLst>
              <a:ext uri="{FF2B5EF4-FFF2-40B4-BE49-F238E27FC236}">
                <a16:creationId xmlns:a16="http://schemas.microsoft.com/office/drawing/2014/main" id="{D90B6A42-05DE-B534-1D6A-ECEA8D02C574}"/>
              </a:ext>
            </a:extLst>
          </p:cNvPr>
          <p:cNvSpPr/>
          <p:nvPr/>
        </p:nvSpPr>
        <p:spPr>
          <a:xfrm>
            <a:off x="9102143" y="3328934"/>
            <a:ext cx="229816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B5BD5E0-6A47-B0DE-0239-CD749A72F668}"/>
              </a:ext>
            </a:extLst>
          </p:cNvPr>
          <p:cNvSpPr txBox="1"/>
          <p:nvPr/>
        </p:nvSpPr>
        <p:spPr>
          <a:xfrm>
            <a:off x="226027" y="3027586"/>
            <a:ext cx="28092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S</a:t>
            </a:r>
            <a:r>
              <a:rPr lang="en-GB" sz="1600" baseline="-25000" dirty="0"/>
              <a:t>t0 </a:t>
            </a:r>
            <a:r>
              <a:rPr lang="en-GB" sz="1600" dirty="0"/>
              <a:t>+ E</a:t>
            </a:r>
            <a:r>
              <a:rPr lang="en-GB" sz="1600" baseline="-25000" dirty="0"/>
              <a:t>Vt0</a:t>
            </a:r>
            <a:r>
              <a:rPr lang="en-GB" sz="1600" dirty="0"/>
              <a:t>+ I</a:t>
            </a:r>
            <a:r>
              <a:rPr lang="en-GB" sz="1600" baseline="-25000" dirty="0"/>
              <a:t>Vt0</a:t>
            </a:r>
            <a:r>
              <a:rPr lang="en-GB" sz="1600" dirty="0"/>
              <a:t>+ Q</a:t>
            </a:r>
            <a:r>
              <a:rPr lang="en-GB" sz="1600" baseline="-25000" dirty="0"/>
              <a:t>t0</a:t>
            </a:r>
            <a:r>
              <a:rPr lang="en-GB" sz="1600" dirty="0"/>
              <a:t>+ S</a:t>
            </a:r>
            <a:r>
              <a:rPr lang="en-GB" sz="1600" baseline="-25000" dirty="0"/>
              <a:t>Ot0</a:t>
            </a:r>
            <a:r>
              <a:rPr lang="en-GB" sz="1600" dirty="0"/>
              <a:t>+ R</a:t>
            </a:r>
            <a:r>
              <a:rPr lang="en-GB" sz="1600" baseline="-25000" dirty="0"/>
              <a:t>t0</a:t>
            </a:r>
            <a:r>
              <a:rPr lang="en-GB" sz="1600" dirty="0"/>
              <a:t> = N</a:t>
            </a:r>
            <a:endParaRPr lang="en-GB" dirty="0"/>
          </a:p>
        </p:txBody>
      </p:sp>
      <p:pic>
        <p:nvPicPr>
          <p:cNvPr id="34" name="Graphic 33" descr="Group of people with solid fill">
            <a:extLst>
              <a:ext uri="{FF2B5EF4-FFF2-40B4-BE49-F238E27FC236}">
                <a16:creationId xmlns:a16="http://schemas.microsoft.com/office/drawing/2014/main" id="{D9827A79-2A42-D366-6E0C-4617856F8B3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33480"/>
          <a:stretch/>
        </p:blipFill>
        <p:spPr>
          <a:xfrm>
            <a:off x="294809" y="2735008"/>
            <a:ext cx="275457" cy="269623"/>
          </a:xfrm>
          <a:prstGeom prst="rect">
            <a:avLst/>
          </a:prstGeom>
        </p:spPr>
      </p:pic>
      <p:pic>
        <p:nvPicPr>
          <p:cNvPr id="141" name="Graphic 140" descr="Group success with solid fill">
            <a:extLst>
              <a:ext uri="{FF2B5EF4-FFF2-40B4-BE49-F238E27FC236}">
                <a16:creationId xmlns:a16="http://schemas.microsoft.com/office/drawing/2014/main" id="{E4D54416-C133-8BC5-1900-958B4E5A1D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05281" y="2796607"/>
            <a:ext cx="193944" cy="182808"/>
          </a:xfrm>
          <a:prstGeom prst="rect">
            <a:avLst/>
          </a:prstGeom>
        </p:spPr>
      </p:pic>
      <p:pic>
        <p:nvPicPr>
          <p:cNvPr id="143" name="Graphic 142" descr="Germ with solid fill">
            <a:extLst>
              <a:ext uri="{FF2B5EF4-FFF2-40B4-BE49-F238E27FC236}">
                <a16:creationId xmlns:a16="http://schemas.microsoft.com/office/drawing/2014/main" id="{57EB241F-7750-139A-9AB1-532C9AE40FB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06814" y="2654591"/>
            <a:ext cx="93128" cy="93128"/>
          </a:xfrm>
          <a:prstGeom prst="rect">
            <a:avLst/>
          </a:prstGeom>
        </p:spPr>
      </p:pic>
      <p:pic>
        <p:nvPicPr>
          <p:cNvPr id="145" name="Graphic 144" descr="Woman with solid fill">
            <a:extLst>
              <a:ext uri="{FF2B5EF4-FFF2-40B4-BE49-F238E27FC236}">
                <a16:creationId xmlns:a16="http://schemas.microsoft.com/office/drawing/2014/main" id="{F57F724A-2226-34B1-39A9-31016E0594A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1870" y="2755582"/>
            <a:ext cx="261916" cy="261916"/>
          </a:xfrm>
          <a:prstGeom prst="rect">
            <a:avLst/>
          </a:prstGeom>
        </p:spPr>
      </p:pic>
      <p:pic>
        <p:nvPicPr>
          <p:cNvPr id="148" name="Graphic 147" descr="Group of people with solid fill">
            <a:extLst>
              <a:ext uri="{FF2B5EF4-FFF2-40B4-BE49-F238E27FC236}">
                <a16:creationId xmlns:a16="http://schemas.microsoft.com/office/drawing/2014/main" id="{44689512-46C9-458C-3DB9-E669DAC2F1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43523" y="2723447"/>
            <a:ext cx="337673" cy="337673"/>
          </a:xfrm>
          <a:prstGeom prst="rect">
            <a:avLst/>
          </a:prstGeom>
        </p:spPr>
      </p:pic>
      <p:sp>
        <p:nvSpPr>
          <p:cNvPr id="170" name="Arrow: Right 169">
            <a:extLst>
              <a:ext uri="{FF2B5EF4-FFF2-40B4-BE49-F238E27FC236}">
                <a16:creationId xmlns:a16="http://schemas.microsoft.com/office/drawing/2014/main" id="{0EF7477C-FB63-9853-E080-D79C1F79A889}"/>
              </a:ext>
            </a:extLst>
          </p:cNvPr>
          <p:cNvSpPr/>
          <p:nvPr/>
        </p:nvSpPr>
        <p:spPr>
          <a:xfrm>
            <a:off x="2979230" y="5631323"/>
            <a:ext cx="278381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Arrow: Right 170">
            <a:extLst>
              <a:ext uri="{FF2B5EF4-FFF2-40B4-BE49-F238E27FC236}">
                <a16:creationId xmlns:a16="http://schemas.microsoft.com/office/drawing/2014/main" id="{E27F8EA0-E7A1-6FC2-0833-F49CD26F6CFE}"/>
              </a:ext>
            </a:extLst>
          </p:cNvPr>
          <p:cNvSpPr/>
          <p:nvPr/>
        </p:nvSpPr>
        <p:spPr>
          <a:xfrm>
            <a:off x="6042596" y="5638311"/>
            <a:ext cx="257935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261B982F-148B-0B37-DCB7-09D43E24031C}"/>
              </a:ext>
            </a:extLst>
          </p:cNvPr>
          <p:cNvSpPr/>
          <p:nvPr/>
        </p:nvSpPr>
        <p:spPr>
          <a:xfrm>
            <a:off x="9086738" y="5614608"/>
            <a:ext cx="229816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D365D48A-EBD3-5421-1BAF-F656244DF043}"/>
              </a:ext>
            </a:extLst>
          </p:cNvPr>
          <p:cNvCxnSpPr>
            <a:cxnSpLocks/>
          </p:cNvCxnSpPr>
          <p:nvPr/>
        </p:nvCxnSpPr>
        <p:spPr>
          <a:xfrm rot="5400000">
            <a:off x="6056660" y="14484"/>
            <a:ext cx="300043" cy="9111005"/>
          </a:xfrm>
          <a:prstGeom prst="bentConnector3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E0E02C5-D5BB-2EDB-B8F5-5B6E8BF4E188}"/>
              </a:ext>
            </a:extLst>
          </p:cNvPr>
          <p:cNvSpPr txBox="1"/>
          <p:nvPr/>
        </p:nvSpPr>
        <p:spPr>
          <a:xfrm>
            <a:off x="388841" y="522956"/>
            <a:ext cx="2398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What are the transmission dynamics of the Omicron variant of concern following its emergence?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9E1718A-FB08-FD3A-FDE5-945A65BDC60F}"/>
              </a:ext>
            </a:extLst>
          </p:cNvPr>
          <p:cNvSpPr txBox="1"/>
          <p:nvPr/>
        </p:nvSpPr>
        <p:spPr>
          <a:xfrm>
            <a:off x="3728607" y="264953"/>
            <a:ext cx="2304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Gauteng, South Africa</a:t>
            </a:r>
          </a:p>
          <a:p>
            <a:pPr algn="ctr"/>
            <a:r>
              <a:rPr lang="en-GB" sz="1600" dirty="0"/>
              <a:t>N = 15,810,388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45B474E-F4F1-2C3C-0221-5C0E9A956C61}"/>
              </a:ext>
            </a:extLst>
          </p:cNvPr>
          <p:cNvSpPr txBox="1"/>
          <p:nvPr/>
        </p:nvSpPr>
        <p:spPr>
          <a:xfrm>
            <a:off x="3773712" y="954804"/>
            <a:ext cx="21006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February 2021- Feb 2022 (3</a:t>
            </a:r>
            <a:r>
              <a:rPr lang="en-GB" sz="1600" baseline="30000" dirty="0"/>
              <a:t>rd</a:t>
            </a:r>
            <a:r>
              <a:rPr lang="en-GB" sz="1600" dirty="0"/>
              <a:t> and 4</a:t>
            </a:r>
            <a:r>
              <a:rPr lang="en-GB" sz="1600" baseline="30000" dirty="0"/>
              <a:t>th</a:t>
            </a:r>
            <a:r>
              <a:rPr lang="en-GB" sz="1600" dirty="0"/>
              <a:t>  waves, driven by delta &amp; omicron)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5167BFF-8393-4FC6-0297-32EDD215FEE5}"/>
                  </a:ext>
                </a:extLst>
              </p:cNvPr>
              <p:cNvSpPr txBox="1"/>
              <p:nvPr/>
            </p:nvSpPr>
            <p:spPr>
              <a:xfrm>
                <a:off x="6292627" y="699061"/>
                <a:ext cx="267992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sz="1600" dirty="0"/>
                  <a:t>variant-specific (v = delta, omicron) reported incidence data.</a:t>
                </a: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5167BFF-8393-4FC6-0297-32EDD215F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627" y="699061"/>
                <a:ext cx="2679921" cy="830997"/>
              </a:xfrm>
              <a:prstGeom prst="rect">
                <a:avLst/>
              </a:prstGeom>
              <a:blipFill>
                <a:blip r:embed="rId22"/>
                <a:stretch>
                  <a:fillRect t="-2206"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41C6F8AF-4F10-1F0A-BAFA-E0F6AE28ED0F}"/>
              </a:ext>
            </a:extLst>
          </p:cNvPr>
          <p:cNvSpPr txBox="1"/>
          <p:nvPr/>
        </p:nvSpPr>
        <p:spPr>
          <a:xfrm>
            <a:off x="11528491" y="728924"/>
            <a:ext cx="5152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8DE70A3-7C9D-9200-98AA-F98F727EC9B4}"/>
              </a:ext>
            </a:extLst>
          </p:cNvPr>
          <p:cNvSpPr txBox="1"/>
          <p:nvPr/>
        </p:nvSpPr>
        <p:spPr>
          <a:xfrm>
            <a:off x="10834353" y="732499"/>
            <a:ext cx="5152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Q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038E323-F561-4C1C-C68B-FBE14ABFEF61}"/>
              </a:ext>
            </a:extLst>
          </p:cNvPr>
          <p:cNvCxnSpPr>
            <a:cxnSpLocks/>
            <a:stCxn id="40" idx="3"/>
            <a:endCxn id="101" idx="1"/>
          </p:cNvCxnSpPr>
          <p:nvPr/>
        </p:nvCxnSpPr>
        <p:spPr>
          <a:xfrm>
            <a:off x="10626442" y="738003"/>
            <a:ext cx="207911" cy="179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90F222A-A65F-7BEF-10DE-AEE3331E992C}"/>
              </a:ext>
            </a:extLst>
          </p:cNvPr>
          <p:cNvCxnSpPr>
            <a:cxnSpLocks/>
            <a:stCxn id="41" idx="3"/>
            <a:endCxn id="97" idx="1"/>
          </p:cNvCxnSpPr>
          <p:nvPr/>
        </p:nvCxnSpPr>
        <p:spPr>
          <a:xfrm>
            <a:off x="11342944" y="412529"/>
            <a:ext cx="185547" cy="50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83A0C2B-9C1D-FBC7-95DD-C9FFF727C59A}"/>
              </a:ext>
            </a:extLst>
          </p:cNvPr>
          <p:cNvCxnSpPr>
            <a:cxnSpLocks/>
            <a:stCxn id="101" idx="3"/>
            <a:endCxn id="97" idx="1"/>
          </p:cNvCxnSpPr>
          <p:nvPr/>
        </p:nvCxnSpPr>
        <p:spPr>
          <a:xfrm flipV="1">
            <a:off x="11349576" y="913590"/>
            <a:ext cx="178915" cy="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7ADE3753-315A-95FB-788C-2A37F8DC390C}"/>
              </a:ext>
            </a:extLst>
          </p:cNvPr>
          <p:cNvSpPr txBox="1"/>
          <p:nvPr/>
        </p:nvSpPr>
        <p:spPr>
          <a:xfrm>
            <a:off x="649348" y="2685636"/>
            <a:ext cx="4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BC88748-F904-2A2F-7B0F-E5DA46B13E0A}"/>
              </a:ext>
            </a:extLst>
          </p:cNvPr>
          <p:cNvSpPr txBox="1"/>
          <p:nvPr/>
        </p:nvSpPr>
        <p:spPr>
          <a:xfrm>
            <a:off x="1492068" y="2707618"/>
            <a:ext cx="254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77" name="Arrow: Down 176">
            <a:extLst>
              <a:ext uri="{FF2B5EF4-FFF2-40B4-BE49-F238E27FC236}">
                <a16:creationId xmlns:a16="http://schemas.microsoft.com/office/drawing/2014/main" id="{BB687787-EFEC-35B9-804E-9663CE074B9B}"/>
              </a:ext>
            </a:extLst>
          </p:cNvPr>
          <p:cNvSpPr/>
          <p:nvPr/>
        </p:nvSpPr>
        <p:spPr>
          <a:xfrm>
            <a:off x="1142473" y="3423373"/>
            <a:ext cx="221810" cy="3576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8C25D33-AA16-EF63-5E5F-C91ECA63E1C5}"/>
              </a:ext>
            </a:extLst>
          </p:cNvPr>
          <p:cNvSpPr txBox="1"/>
          <p:nvPr/>
        </p:nvSpPr>
        <p:spPr>
          <a:xfrm>
            <a:off x="1896352" y="3766988"/>
            <a:ext cx="1148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Sero-prevelance study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8C0DFD2-51EF-37AE-E5BB-FC3741E61C32}"/>
              </a:ext>
            </a:extLst>
          </p:cNvPr>
          <p:cNvSpPr txBox="1"/>
          <p:nvPr/>
        </p:nvSpPr>
        <p:spPr>
          <a:xfrm>
            <a:off x="850775" y="3812307"/>
            <a:ext cx="757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= 1</a:t>
            </a:r>
          </a:p>
        </p:txBody>
      </p:sp>
      <p:sp>
        <p:nvSpPr>
          <p:cNvPr id="180" name="Arrow: Down 179">
            <a:extLst>
              <a:ext uri="{FF2B5EF4-FFF2-40B4-BE49-F238E27FC236}">
                <a16:creationId xmlns:a16="http://schemas.microsoft.com/office/drawing/2014/main" id="{4916155B-CF76-27C1-24E1-8B538816E248}"/>
              </a:ext>
            </a:extLst>
          </p:cNvPr>
          <p:cNvSpPr/>
          <p:nvPr/>
        </p:nvSpPr>
        <p:spPr>
          <a:xfrm>
            <a:off x="2388320" y="3413838"/>
            <a:ext cx="221810" cy="3576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Arrow: Down 180">
            <a:extLst>
              <a:ext uri="{FF2B5EF4-FFF2-40B4-BE49-F238E27FC236}">
                <a16:creationId xmlns:a16="http://schemas.microsoft.com/office/drawing/2014/main" id="{8F77E36D-F2B7-EB89-EDC7-07DCF79FECA1}"/>
              </a:ext>
            </a:extLst>
          </p:cNvPr>
          <p:cNvSpPr/>
          <p:nvPr/>
        </p:nvSpPr>
        <p:spPr>
          <a:xfrm>
            <a:off x="334023" y="3438277"/>
            <a:ext cx="221810" cy="3576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30E8E2C-0D3D-CC47-27AA-BAE3A2A80A1F}"/>
                  </a:ext>
                </a:extLst>
              </p:cNvPr>
              <p:cNvSpPr txBox="1"/>
              <p:nvPr/>
            </p:nvSpPr>
            <p:spPr>
              <a:xfrm>
                <a:off x="67474" y="3862565"/>
                <a:ext cx="916988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100" dirty="0"/>
                        <m:t>= </m:t>
                      </m:r>
                      <m:r>
                        <m:rPr>
                          <m:nor/>
                        </m:rPr>
                        <a:rPr lang="en-GB" sz="1100" dirty="0"/>
                        <m:t>N</m:t>
                      </m:r>
                      <m:r>
                        <m:rPr>
                          <m:nor/>
                        </m:rPr>
                        <a:rPr lang="en-US" sz="1100" b="0" i="0" dirty="0" smtClean="0"/>
                        <m:t>−</m:t>
                      </m:r>
                      <m:r>
                        <m:rPr>
                          <m:nor/>
                        </m:rPr>
                        <a:rPr lang="en-GB" sz="1100" dirty="0" smtClean="0"/>
                        <m:t>I</m:t>
                      </m:r>
                      <m:r>
                        <m:rPr>
                          <m:nor/>
                        </m:rPr>
                        <a:rPr lang="en-GB" sz="1100" baseline="-25000" dirty="0" smtClean="0"/>
                        <m:t>0</m:t>
                      </m:r>
                      <m:r>
                        <m:rPr>
                          <m:nor/>
                        </m:rPr>
                        <a:rPr lang="en-GB" sz="1100" baseline="-25000" dirty="0" smtClean="0"/>
                        <m:t>V</m:t>
                      </m:r>
                      <m:r>
                        <m:rPr>
                          <m:nor/>
                        </m:rPr>
                        <a:rPr lang="en-US" sz="1100" b="0" i="0" dirty="0" smtClean="0"/>
                        <m:t>−</m:t>
                      </m:r>
                      <m:r>
                        <m:rPr>
                          <m:nor/>
                        </m:rPr>
                        <a:rPr lang="en-GB" sz="1100" dirty="0" smtClean="0"/>
                        <m:t>R</m:t>
                      </m:r>
                      <m:r>
                        <m:rPr>
                          <m:nor/>
                        </m:rPr>
                        <a:rPr lang="en-GB" sz="1100" baseline="-25000" dirty="0" smtClean="0"/>
                        <m:t>0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30E8E2C-0D3D-CC47-27AA-BAE3A2A80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4" y="3862565"/>
                <a:ext cx="916988" cy="169277"/>
              </a:xfrm>
              <a:prstGeom prst="rect">
                <a:avLst/>
              </a:prstGeom>
              <a:blipFill>
                <a:blip r:embed="rId23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7E61E0D-E865-22E0-010D-2254826E392B}"/>
                  </a:ext>
                </a:extLst>
              </p:cNvPr>
              <p:cNvSpPr txBox="1"/>
              <p:nvPr/>
            </p:nvSpPr>
            <p:spPr>
              <a:xfrm>
                <a:off x="232501" y="5255490"/>
                <a:ext cx="265884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/>
                  <a:t> variant specific.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sz="1200" dirty="0"/>
                  <a:t> true incidence is unknown, so underreporting is unknown. Dependent on level of testing so spatiotemporally heterogeneous.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sz="1200" dirty="0"/>
                  <a:t> unknown.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/>
                  <a:t> </a:t>
                </a:r>
              </a:p>
              <a:p>
                <a:pPr algn="ctr"/>
                <a:endParaRPr lang="en-GB" sz="1200" dirty="0"/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7E61E0D-E865-22E0-010D-2254826E3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01" y="5255490"/>
                <a:ext cx="2658844" cy="1569660"/>
              </a:xfrm>
              <a:prstGeom prst="rect">
                <a:avLst/>
              </a:prstGeom>
              <a:blipFill>
                <a:blip r:embed="rId24"/>
                <a:stretch>
                  <a:fillRect r="-11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5BB22E17-B78B-97D6-2617-A1B6881C69EC}"/>
                  </a:ext>
                </a:extLst>
              </p:cNvPr>
              <p:cNvSpPr txBox="1"/>
              <p:nvPr/>
            </p:nvSpPr>
            <p:spPr>
              <a:xfrm>
                <a:off x="3236519" y="4998394"/>
                <a:ext cx="1123176" cy="13969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𝑁𝐷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(2.2,1</m:t>
                      </m:r>
                      <m:r>
                        <a:rPr lang="en-US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𝐵𝑒𝑡𝑎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1,1</m:t>
                          </m:r>
                        </m:e>
                      </m:d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50000"/>
                  </a:lnSpc>
                </a:pPr>
                <a14:m>
                  <m:oMath xmlns:m="http://schemas.openxmlformats.org/officeDocument/2006/math">
                    <m:r>
                      <a:rPr lang="en-GB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𝐵𝑒𝑡𝑎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(1,1)</m:t>
                    </m:r>
                  </m:oMath>
                </a14:m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5BB22E17-B78B-97D6-2617-A1B6881C6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519" y="4998394"/>
                <a:ext cx="1123176" cy="1396921"/>
              </a:xfrm>
              <a:prstGeom prst="rect">
                <a:avLst/>
              </a:prstGeom>
              <a:blipFill>
                <a:blip r:embed="rId25"/>
                <a:stretch>
                  <a:fillRect b="-13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TextBox 198">
            <a:extLst>
              <a:ext uri="{FF2B5EF4-FFF2-40B4-BE49-F238E27FC236}">
                <a16:creationId xmlns:a16="http://schemas.microsoft.com/office/drawing/2014/main" id="{5A59325C-EB86-C8FE-E61D-CC963E1511FA}"/>
              </a:ext>
            </a:extLst>
          </p:cNvPr>
          <p:cNvSpPr txBox="1"/>
          <p:nvPr/>
        </p:nvSpPr>
        <p:spPr>
          <a:xfrm>
            <a:off x="4335531" y="5083265"/>
            <a:ext cx="16816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Supports a range of plausible R</a:t>
            </a:r>
            <a:r>
              <a:rPr lang="en-GB" sz="1100" baseline="-25000" dirty="0"/>
              <a:t>0  </a:t>
            </a:r>
            <a:r>
              <a:rPr lang="en-GB" sz="1100" dirty="0"/>
              <a:t>values.</a:t>
            </a:r>
            <a:endParaRPr lang="en-GB" sz="1100" baseline="-25000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1642166-1F16-BEDF-80E9-D27A071FB3DA}"/>
              </a:ext>
            </a:extLst>
          </p:cNvPr>
          <p:cNvSpPr txBox="1"/>
          <p:nvPr/>
        </p:nvSpPr>
        <p:spPr>
          <a:xfrm>
            <a:off x="4329218" y="5542226"/>
            <a:ext cx="16869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Uniform 0-1, the bounds of probability. 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6C2795E-ED8E-18D7-0AF7-0121EE724CF5}"/>
              </a:ext>
            </a:extLst>
          </p:cNvPr>
          <p:cNvSpPr txBox="1"/>
          <p:nvPr/>
        </p:nvSpPr>
        <p:spPr>
          <a:xfrm>
            <a:off x="6315938" y="5130769"/>
            <a:ext cx="27553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Reported incidence data is count data and expected to be over-dispersed, so we assume a Negative Binomial likelihood. Reported incidence from the model is the rate of entry into the Q compartment.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CD407096-DB92-D282-ABCD-D6BC0791638B}"/>
                  </a:ext>
                </a:extLst>
              </p:cNvPr>
              <p:cNvSpPr txBox="1"/>
              <p:nvPr/>
            </p:nvSpPr>
            <p:spPr>
              <a:xfrm>
                <a:off x="6545467" y="6231046"/>
                <a:ext cx="12879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𝑁𝑒𝑔𝐵𝑖𝑛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𝜌𝜎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CD407096-DB92-D282-ABCD-D6BC07916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467" y="6231046"/>
                <a:ext cx="1287933" cy="369332"/>
              </a:xfrm>
              <a:prstGeom prst="rect">
                <a:avLst/>
              </a:prstGeom>
              <a:blipFill>
                <a:blip r:embed="rId31"/>
                <a:stretch>
                  <a:fillRect r="-72038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0" name="Picture 209">
            <a:extLst>
              <a:ext uri="{FF2B5EF4-FFF2-40B4-BE49-F238E27FC236}">
                <a16:creationId xmlns:a16="http://schemas.microsoft.com/office/drawing/2014/main" id="{60BDBC8D-A9A4-6A44-AEDF-B559C88B5BDB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l="17699" t="30086" r="16216"/>
          <a:stretch/>
        </p:blipFill>
        <p:spPr>
          <a:xfrm>
            <a:off x="10290074" y="4802101"/>
            <a:ext cx="668373" cy="616697"/>
          </a:xfrm>
          <a:prstGeom prst="rect">
            <a:avLst/>
          </a:prstGeom>
        </p:spPr>
      </p:pic>
      <p:sp>
        <p:nvSpPr>
          <p:cNvPr id="211" name="TextBox 210">
            <a:extLst>
              <a:ext uri="{FF2B5EF4-FFF2-40B4-BE49-F238E27FC236}">
                <a16:creationId xmlns:a16="http://schemas.microsoft.com/office/drawing/2014/main" id="{9754EA4C-27DC-D803-DD8D-30FE99797360}"/>
              </a:ext>
            </a:extLst>
          </p:cNvPr>
          <p:cNvSpPr txBox="1"/>
          <p:nvPr/>
        </p:nvSpPr>
        <p:spPr>
          <a:xfrm>
            <a:off x="9331959" y="5473430"/>
            <a:ext cx="2780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No waning immunity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No pre-symptomatic transmission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Variant-specific prevalence in GISAID is proportional to its reported incidence. 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810040F-A988-ABD1-C53A-EFACB2B60C26}"/>
              </a:ext>
            </a:extLst>
          </p:cNvPr>
          <p:cNvCxnSpPr>
            <a:cxnSpLocks/>
            <a:stCxn id="39" idx="0"/>
            <a:endCxn id="97" idx="0"/>
          </p:cNvCxnSpPr>
          <p:nvPr/>
        </p:nvCxnSpPr>
        <p:spPr>
          <a:xfrm rot="5400000" flipH="1" flipV="1">
            <a:off x="10701387" y="-352217"/>
            <a:ext cx="3575" cy="2165858"/>
          </a:xfrm>
          <a:prstGeom prst="bentConnector3">
            <a:avLst>
              <a:gd name="adj1" fmla="val 162636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B763B97D-208B-EC87-B938-9F5BC6F6D910}"/>
              </a:ext>
            </a:extLst>
          </p:cNvPr>
          <p:cNvSpPr txBox="1"/>
          <p:nvPr/>
        </p:nvSpPr>
        <p:spPr>
          <a:xfrm>
            <a:off x="4329218" y="6000996"/>
            <a:ext cx="16869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Uniform 0-1, the bounds of possible reduction. 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E2DCBF3-118A-2B91-D1CF-9C2DF187DC01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649733" y="4749955"/>
            <a:ext cx="383956" cy="24603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AABADBD-9F73-741C-DE35-63507A7F5C82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037858" y="4736033"/>
            <a:ext cx="383956" cy="291277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ED963813-5B33-DF77-6965-70D5842668CB}"/>
              </a:ext>
            </a:extLst>
          </p:cNvPr>
          <p:cNvSpPr txBox="1"/>
          <p:nvPr/>
        </p:nvSpPr>
        <p:spPr>
          <a:xfrm>
            <a:off x="10394900" y="4915197"/>
            <a:ext cx="46048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…</a:t>
            </a:r>
          </a:p>
          <a:p>
            <a:r>
              <a:rPr lang="en-GB" sz="1000" dirty="0"/>
              <a:t>…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46ABEA9-5F83-7D0B-7739-EE591F83CA1B}"/>
                  </a:ext>
                </a:extLst>
              </p:cNvPr>
              <p:cNvSpPr txBox="1"/>
              <p:nvPr/>
            </p:nvSpPr>
            <p:spPr>
              <a:xfrm>
                <a:off x="6247916" y="2383053"/>
                <a:ext cx="2761933" cy="20046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en-GB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𝑣𝑆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1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GB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1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)−</m:t>
                      </m:r>
                      <m:r>
                        <a:rPr lang="en-GB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sz="11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1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sz="11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𝑑𝑄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𝜌𝜎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)−</m:t>
                      </m:r>
                      <m:r>
                        <a:rPr lang="en-GB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1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𝑑𝑅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𝑣𝑆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100" b="0" dirty="0"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GB" sz="1100" dirty="0"/>
                  <a:t>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GB" sz="1100" dirty="0"/>
                  <a:t> =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110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b>
                    </m:sSub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GB" sz="11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46ABEA9-5F83-7D0B-7739-EE591F83C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916" y="2383053"/>
                <a:ext cx="2761933" cy="2004651"/>
              </a:xfrm>
              <a:prstGeom prst="rect">
                <a:avLst/>
              </a:prstGeom>
              <a:blipFill>
                <a:blip r:embed="rId36"/>
                <a:stretch>
                  <a:fillRect b="-33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8E98E68-86E6-A87E-A73E-D6B1EA6C5660}"/>
                  </a:ext>
                </a:extLst>
              </p:cNvPr>
              <p:cNvSpPr txBox="1"/>
              <p:nvPr/>
            </p:nvSpPr>
            <p:spPr>
              <a:xfrm>
                <a:off x="9145084" y="2936673"/>
                <a:ext cx="3046916" cy="13024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𝑙𝑎𝑡𝑒𝑛𝑡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𝑝𝑒𝑟𝑖𝑜𝑑</m:t>
                          </m:r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3.03 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𝑑𝑎𝑦𝑠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𝑖𝑛𝑓𝑒𝑐𝑡𝑖𝑜𝑢𝑠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𝑝𝑒𝑟𝑖𝑜𝑑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4.17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𝑑𝑎𝑦𝑠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  <a:p>
                <a:endParaRPr lang="en-GB" sz="12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𝜐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𝑑𝑎𝑖𝑙𝑦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𝑠𝑒𝑐𝑜𝑛𝑑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𝑑𝑜𝑠𝑒𝑠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𝑎𝑑𝑚𝑖𝑛𝑖𝑠𝑡𝑒𝑑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=0.001</m:t>
                    </m:r>
                  </m:oMath>
                </a14:m>
                <a:r>
                  <a:rPr lang="en-GB" sz="1200" dirty="0"/>
                  <a:t> </a:t>
                </a: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8E98E68-86E6-A87E-A73E-D6B1EA6C5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084" y="2936673"/>
                <a:ext cx="3046916" cy="1302408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TextBox 121">
            <a:extLst>
              <a:ext uri="{FF2B5EF4-FFF2-40B4-BE49-F238E27FC236}">
                <a16:creationId xmlns:a16="http://schemas.microsoft.com/office/drawing/2014/main" id="{672CE41C-7CA2-A85E-F4AD-3F9E557A4BD1}"/>
              </a:ext>
            </a:extLst>
          </p:cNvPr>
          <p:cNvSpPr txBox="1"/>
          <p:nvPr/>
        </p:nvSpPr>
        <p:spPr>
          <a:xfrm>
            <a:off x="159535" y="44348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9069FE8-4DE8-BDD9-18DE-8DD630B05366}"/>
              </a:ext>
            </a:extLst>
          </p:cNvPr>
          <p:cNvSpPr txBox="1"/>
          <p:nvPr/>
        </p:nvSpPr>
        <p:spPr>
          <a:xfrm>
            <a:off x="3214117" y="21437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1629D06-CFA0-F1F8-1039-16AD1F9C53B5}"/>
              </a:ext>
            </a:extLst>
          </p:cNvPr>
          <p:cNvSpPr txBox="1"/>
          <p:nvPr/>
        </p:nvSpPr>
        <p:spPr>
          <a:xfrm>
            <a:off x="6244794" y="31150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F4D7426-A985-6ED1-B257-BF69871588DD}"/>
              </a:ext>
            </a:extLst>
          </p:cNvPr>
          <p:cNvSpPr txBox="1"/>
          <p:nvPr/>
        </p:nvSpPr>
        <p:spPr>
          <a:xfrm>
            <a:off x="9048118" y="42920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0C4C516-CEE9-D73C-C65A-EA1DF9628221}"/>
              </a:ext>
            </a:extLst>
          </p:cNvPr>
          <p:cNvSpPr txBox="1"/>
          <p:nvPr/>
        </p:nvSpPr>
        <p:spPr>
          <a:xfrm>
            <a:off x="169380" y="2350894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21640F0-7CE9-0F47-93B8-501F75267C36}"/>
              </a:ext>
            </a:extLst>
          </p:cNvPr>
          <p:cNvSpPr txBox="1"/>
          <p:nvPr/>
        </p:nvSpPr>
        <p:spPr>
          <a:xfrm>
            <a:off x="3211667" y="2335672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6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2364DCC-2C79-6C14-14B8-005FBBC02103}"/>
              </a:ext>
            </a:extLst>
          </p:cNvPr>
          <p:cNvSpPr txBox="1"/>
          <p:nvPr/>
        </p:nvSpPr>
        <p:spPr>
          <a:xfrm>
            <a:off x="6240502" y="2333920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DC0D532-401F-EF90-6E5E-2F95B1165A66}"/>
              </a:ext>
            </a:extLst>
          </p:cNvPr>
          <p:cNvSpPr txBox="1"/>
          <p:nvPr/>
        </p:nvSpPr>
        <p:spPr>
          <a:xfrm>
            <a:off x="9296728" y="2350894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8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3633731-1173-671F-D353-F7C31BB0A75A}"/>
              </a:ext>
            </a:extLst>
          </p:cNvPr>
          <p:cNvSpPr txBox="1"/>
          <p:nvPr/>
        </p:nvSpPr>
        <p:spPr>
          <a:xfrm>
            <a:off x="158861" y="4621799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9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B4CB553-E888-40A7-6AAF-E087FEA62ADB}"/>
              </a:ext>
            </a:extLst>
          </p:cNvPr>
          <p:cNvSpPr txBox="1"/>
          <p:nvPr/>
        </p:nvSpPr>
        <p:spPr>
          <a:xfrm>
            <a:off x="3193625" y="4603304"/>
            <a:ext cx="44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8C8E580-36FD-2125-43DC-E4C59BAE9E44}"/>
              </a:ext>
            </a:extLst>
          </p:cNvPr>
          <p:cNvSpPr txBox="1"/>
          <p:nvPr/>
        </p:nvSpPr>
        <p:spPr>
          <a:xfrm>
            <a:off x="6231804" y="4624337"/>
            <a:ext cx="44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87E9334-6E02-89C4-7B4B-C693B5973B06}"/>
              </a:ext>
            </a:extLst>
          </p:cNvPr>
          <p:cNvSpPr txBox="1"/>
          <p:nvPr/>
        </p:nvSpPr>
        <p:spPr>
          <a:xfrm>
            <a:off x="9257061" y="4621461"/>
            <a:ext cx="65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CF9ED6B-E46C-1DC8-3880-47DC93C9A29B}"/>
              </a:ext>
            </a:extLst>
          </p:cNvPr>
          <p:cNvSpPr txBox="1"/>
          <p:nvPr/>
        </p:nvSpPr>
        <p:spPr>
          <a:xfrm>
            <a:off x="10092334" y="1575641"/>
            <a:ext cx="5341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  <a:r>
              <a:rPr lang="en-GB" baseline="-25000" dirty="0"/>
              <a:t>O</a:t>
            </a:r>
            <a:endParaRPr lang="en-GB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6DF11CE-F353-2970-6689-F7B656B07CB2}"/>
              </a:ext>
            </a:extLst>
          </p:cNvPr>
          <p:cNvSpPr txBox="1"/>
          <p:nvPr/>
        </p:nvSpPr>
        <p:spPr>
          <a:xfrm>
            <a:off x="10092334" y="969933"/>
            <a:ext cx="5341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</a:t>
            </a:r>
            <a:r>
              <a:rPr lang="en-GB" baseline="-25000" dirty="0"/>
              <a:t>O</a:t>
            </a:r>
            <a:endParaRPr lang="en-GB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43D61D9-9295-3892-8345-1873EC76F8EF}"/>
              </a:ext>
            </a:extLst>
          </p:cNvPr>
          <p:cNvSpPr txBox="1"/>
          <p:nvPr/>
        </p:nvSpPr>
        <p:spPr>
          <a:xfrm>
            <a:off x="10855385" y="1286457"/>
            <a:ext cx="5152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</a:t>
            </a:r>
            <a:r>
              <a:rPr lang="en-GB" baseline="-25000" dirty="0"/>
              <a:t>O</a:t>
            </a:r>
            <a:endParaRPr lang="en-GB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A76E98E-9711-E8C3-4EF0-9B3B721EE804}"/>
              </a:ext>
            </a:extLst>
          </p:cNvPr>
          <p:cNvCxnSpPr>
            <a:cxnSpLocks/>
            <a:stCxn id="127" idx="3"/>
            <a:endCxn id="101" idx="1"/>
          </p:cNvCxnSpPr>
          <p:nvPr/>
        </p:nvCxnSpPr>
        <p:spPr>
          <a:xfrm flipV="1">
            <a:off x="10626442" y="917165"/>
            <a:ext cx="207911" cy="237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4ABABE5-5787-31A5-6ACF-6F6D0BAA4D47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>
            <a:off x="10626442" y="1154599"/>
            <a:ext cx="228943" cy="316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050150C-4E65-0FAE-2650-8955515CC704}"/>
              </a:ext>
            </a:extLst>
          </p:cNvPr>
          <p:cNvCxnSpPr>
            <a:cxnSpLocks/>
            <a:stCxn id="129" idx="3"/>
            <a:endCxn id="97" idx="1"/>
          </p:cNvCxnSpPr>
          <p:nvPr/>
        </p:nvCxnSpPr>
        <p:spPr>
          <a:xfrm flipV="1">
            <a:off x="11370608" y="913590"/>
            <a:ext cx="157883" cy="55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542778C-B47E-CF28-E136-90131D5B3977}"/>
              </a:ext>
            </a:extLst>
          </p:cNvPr>
          <p:cNvCxnSpPr>
            <a:stCxn id="126" idx="0"/>
            <a:endCxn id="127" idx="2"/>
          </p:cNvCxnSpPr>
          <p:nvPr/>
        </p:nvCxnSpPr>
        <p:spPr>
          <a:xfrm flipV="1">
            <a:off x="10359388" y="1339265"/>
            <a:ext cx="0" cy="236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D2D131DA-F80A-A22D-2DDA-4A686028D795}"/>
              </a:ext>
            </a:extLst>
          </p:cNvPr>
          <p:cNvCxnSpPr>
            <a:cxnSpLocks/>
            <a:stCxn id="97" idx="2"/>
            <a:endCxn id="126" idx="3"/>
          </p:cNvCxnSpPr>
          <p:nvPr/>
        </p:nvCxnSpPr>
        <p:spPr>
          <a:xfrm rot="5400000">
            <a:off x="10875248" y="849451"/>
            <a:ext cx="662051" cy="11596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2B9BCF7B-4FDA-B740-5EBF-4C665FACB211}"/>
              </a:ext>
            </a:extLst>
          </p:cNvPr>
          <p:cNvSpPr txBox="1"/>
          <p:nvPr/>
        </p:nvSpPr>
        <p:spPr>
          <a:xfrm>
            <a:off x="1881093" y="2704880"/>
            <a:ext cx="254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20A60F8-F58F-D85E-3CAC-F322BD819D1F}"/>
              </a:ext>
            </a:extLst>
          </p:cNvPr>
          <p:cNvCxnSpPr>
            <a:cxnSpLocks/>
            <a:stCxn id="39" idx="3"/>
            <a:endCxn id="127" idx="1"/>
          </p:cNvCxnSpPr>
          <p:nvPr/>
        </p:nvCxnSpPr>
        <p:spPr>
          <a:xfrm>
            <a:off x="9877856" y="917165"/>
            <a:ext cx="214478" cy="237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F2C17E1-EAE0-AE12-E5E1-325B885FF2F6}"/>
                  </a:ext>
                </a:extLst>
              </p:cNvPr>
              <p:cNvSpPr txBox="1"/>
              <p:nvPr/>
            </p:nvSpPr>
            <p:spPr>
              <a:xfrm>
                <a:off x="4258300" y="2595915"/>
                <a:ext cx="63052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GB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F2C17E1-EAE0-AE12-E5E1-325B885FF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300" y="2595915"/>
                <a:ext cx="630523" cy="215444"/>
              </a:xfrm>
              <a:prstGeom prst="rect">
                <a:avLst/>
              </a:prstGeom>
              <a:blipFill>
                <a:blip r:embed="rId38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D930F66F-7D48-A7D8-A9CB-D5188C92E3F0}"/>
                  </a:ext>
                </a:extLst>
              </p:cNvPr>
              <p:cNvSpPr txBox="1"/>
              <p:nvPr/>
            </p:nvSpPr>
            <p:spPr>
              <a:xfrm>
                <a:off x="4504455" y="3357286"/>
                <a:ext cx="63052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GB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D930F66F-7D48-A7D8-A9CB-D5188C92E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455" y="3357286"/>
                <a:ext cx="630523" cy="215444"/>
              </a:xfrm>
              <a:prstGeom prst="rect">
                <a:avLst/>
              </a:prstGeom>
              <a:blipFill>
                <a:blip r:embed="rId38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04E039EA-9B20-9E0F-788F-E02699713766}"/>
                  </a:ext>
                </a:extLst>
              </p:cNvPr>
              <p:cNvSpPr txBox="1"/>
              <p:nvPr/>
            </p:nvSpPr>
            <p:spPr>
              <a:xfrm>
                <a:off x="4618492" y="2966030"/>
                <a:ext cx="14196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𝜌𝜎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04E039EA-9B20-9E0F-788F-E02699713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492" y="2966030"/>
                <a:ext cx="141962" cy="123111"/>
              </a:xfrm>
              <a:prstGeom prst="rect">
                <a:avLst/>
              </a:prstGeom>
              <a:blipFill>
                <a:blip r:embed="rId39"/>
                <a:stretch>
                  <a:fillRect l="-21739" r="-21739" b="-3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35D880C3-87F8-D101-8B2F-ABD7956B749E}"/>
                  </a:ext>
                </a:extLst>
              </p:cNvPr>
              <p:cNvSpPr txBox="1"/>
              <p:nvPr/>
            </p:nvSpPr>
            <p:spPr>
              <a:xfrm>
                <a:off x="5313296" y="3081787"/>
                <a:ext cx="7970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35D880C3-87F8-D101-8B2F-ABD7956B7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296" y="3081787"/>
                <a:ext cx="79701" cy="123111"/>
              </a:xfrm>
              <a:prstGeom prst="rect">
                <a:avLst/>
              </a:prstGeom>
              <a:blipFill>
                <a:blip r:embed="rId40"/>
                <a:stretch>
                  <a:fillRect l="-30769" r="-30769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CB97259C-8F53-8D1A-E3CC-D939C2ABA13A}"/>
                  </a:ext>
                </a:extLst>
              </p:cNvPr>
              <p:cNvSpPr txBox="1"/>
              <p:nvPr/>
            </p:nvSpPr>
            <p:spPr>
              <a:xfrm>
                <a:off x="5340854" y="3277407"/>
                <a:ext cx="7970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CB97259C-8F53-8D1A-E3CC-D939C2ABA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854" y="3277407"/>
                <a:ext cx="79701" cy="123111"/>
              </a:xfrm>
              <a:prstGeom prst="rect">
                <a:avLst/>
              </a:prstGeom>
              <a:blipFill>
                <a:blip r:embed="rId40"/>
                <a:stretch>
                  <a:fillRect l="-30769" r="-30769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3AB6D507-1816-35D5-38ED-84D8A66910F6}"/>
                  </a:ext>
                </a:extLst>
              </p:cNvPr>
              <p:cNvSpPr txBox="1"/>
              <p:nvPr/>
            </p:nvSpPr>
            <p:spPr>
              <a:xfrm>
                <a:off x="4209373" y="2351363"/>
                <a:ext cx="679450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3AB6D507-1816-35D5-38ED-84D8A6691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373" y="2351363"/>
                <a:ext cx="679450" cy="215444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1B9C6103-4212-A33A-7381-EA778F54FAD9}"/>
                  </a:ext>
                </a:extLst>
              </p:cNvPr>
              <p:cNvSpPr txBox="1"/>
              <p:nvPr/>
            </p:nvSpPr>
            <p:spPr>
              <a:xfrm>
                <a:off x="3665864" y="3331937"/>
                <a:ext cx="54174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1B9C6103-4212-A33A-7381-EA778F54F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864" y="3331937"/>
                <a:ext cx="541747" cy="215444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2F1A3F2D-4BF5-2B73-F391-44DB3474F6D7}"/>
                  </a:ext>
                </a:extLst>
              </p:cNvPr>
              <p:cNvSpPr txBox="1"/>
              <p:nvPr/>
            </p:nvSpPr>
            <p:spPr>
              <a:xfrm>
                <a:off x="3908093" y="3617287"/>
                <a:ext cx="54174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2F1A3F2D-4BF5-2B73-F391-44DB3474F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093" y="3617287"/>
                <a:ext cx="541747" cy="215444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689A12B4-FB2C-AB72-3763-4AEB2FA0A502}"/>
                  </a:ext>
                </a:extLst>
              </p:cNvPr>
              <p:cNvSpPr txBox="1"/>
              <p:nvPr/>
            </p:nvSpPr>
            <p:spPr>
              <a:xfrm>
                <a:off x="3665865" y="2894134"/>
                <a:ext cx="54174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689A12B4-FB2C-AB72-3763-4AEB2FA0A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865" y="2894134"/>
                <a:ext cx="541747" cy="215444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B2A646DA-C81C-16D9-EA75-05F4A1B434A9}"/>
                  </a:ext>
                </a:extLst>
              </p:cNvPr>
              <p:cNvSpPr txBox="1"/>
              <p:nvPr/>
            </p:nvSpPr>
            <p:spPr>
              <a:xfrm>
                <a:off x="5048872" y="3972600"/>
                <a:ext cx="277420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1800" dirty="0"/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B2A646DA-C81C-16D9-EA75-05F4A1B43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872" y="3972600"/>
                <a:ext cx="277420" cy="215444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750DACCF-29FA-B9DC-EC9B-937E48101C7D}"/>
                  </a:ext>
                </a:extLst>
              </p:cNvPr>
              <p:cNvSpPr txBox="1"/>
              <p:nvPr/>
            </p:nvSpPr>
            <p:spPr>
              <a:xfrm>
                <a:off x="5380704" y="2884041"/>
                <a:ext cx="7970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750DACCF-29FA-B9DC-EC9B-937E48101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704" y="2884041"/>
                <a:ext cx="79701" cy="123111"/>
              </a:xfrm>
              <a:prstGeom prst="rect">
                <a:avLst/>
              </a:prstGeom>
              <a:blipFill>
                <a:blip r:embed="rId40"/>
                <a:stretch>
                  <a:fillRect l="-30769" r="-30769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82C9FF37-F864-730B-41B4-01B4CD410E1B}"/>
                  </a:ext>
                </a:extLst>
              </p:cNvPr>
              <p:cNvSpPr txBox="1"/>
              <p:nvPr/>
            </p:nvSpPr>
            <p:spPr>
              <a:xfrm>
                <a:off x="4601628" y="3204898"/>
                <a:ext cx="14196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𝜌𝜎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 xmlns="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82C9FF37-F864-730B-41B4-01B4CD410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628" y="3204898"/>
                <a:ext cx="141962" cy="123111"/>
              </a:xfrm>
              <a:prstGeom prst="rect">
                <a:avLst/>
              </a:prstGeom>
              <a:blipFill>
                <a:blip r:embed="rId39"/>
                <a:stretch>
                  <a:fillRect l="-21739" r="-21739" b="-3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3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56858D43-3F14-ADE4-FA0D-CE8E442456BF}"/>
              </a:ext>
            </a:extLst>
          </p:cNvPr>
          <p:cNvSpPr txBox="1"/>
          <p:nvPr/>
        </p:nvSpPr>
        <p:spPr>
          <a:xfrm>
            <a:off x="703812" y="3016247"/>
            <a:ext cx="1814519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E6C354-09FC-775B-BB61-D025DB5B8A21}"/>
              </a:ext>
            </a:extLst>
          </p:cNvPr>
          <p:cNvSpPr txBox="1"/>
          <p:nvPr/>
        </p:nvSpPr>
        <p:spPr>
          <a:xfrm>
            <a:off x="3575935" y="2242018"/>
            <a:ext cx="188102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E</a:t>
            </a:r>
            <a:r>
              <a:rPr lang="en-GB" sz="4400" baseline="-25000" dirty="0"/>
              <a:t>D</a:t>
            </a:r>
            <a:endParaRPr lang="en-GB" sz="4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70E656-55D7-D54C-B0FC-E9FF04C9C253}"/>
              </a:ext>
            </a:extLst>
          </p:cNvPr>
          <p:cNvSpPr txBox="1"/>
          <p:nvPr/>
        </p:nvSpPr>
        <p:spPr>
          <a:xfrm>
            <a:off x="6735039" y="1753355"/>
            <a:ext cx="1814519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I</a:t>
            </a:r>
            <a:r>
              <a:rPr lang="en-GB" sz="4400" baseline="-25000" dirty="0"/>
              <a:t>D</a:t>
            </a:r>
            <a:endParaRPr lang="en-GB" sz="44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3DD0BAB-E96F-D57C-3789-CB56BD682377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2518331" y="2626739"/>
            <a:ext cx="1057604" cy="7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B429F6-4D7B-0A9B-9F7F-6FD386C4024D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 flipV="1">
            <a:off x="5456963" y="2138076"/>
            <a:ext cx="1278076" cy="48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41C6F8AF-4F10-1F0A-BAFA-E0F6AE28ED0F}"/>
              </a:ext>
            </a:extLst>
          </p:cNvPr>
          <p:cNvSpPr txBox="1"/>
          <p:nvPr/>
        </p:nvSpPr>
        <p:spPr>
          <a:xfrm>
            <a:off x="9827631" y="3044279"/>
            <a:ext cx="1814519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8DE70A3-7C9D-9200-98AA-F98F727EC9B4}"/>
              </a:ext>
            </a:extLst>
          </p:cNvPr>
          <p:cNvSpPr txBox="1"/>
          <p:nvPr/>
        </p:nvSpPr>
        <p:spPr>
          <a:xfrm>
            <a:off x="6735038" y="2724591"/>
            <a:ext cx="1814519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Q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038E323-F561-4C1C-C68B-FBE14ABFEF61}"/>
              </a:ext>
            </a:extLst>
          </p:cNvPr>
          <p:cNvCxnSpPr>
            <a:cxnSpLocks/>
            <a:stCxn id="40" idx="3"/>
            <a:endCxn id="101" idx="1"/>
          </p:cNvCxnSpPr>
          <p:nvPr/>
        </p:nvCxnSpPr>
        <p:spPr>
          <a:xfrm>
            <a:off x="5456963" y="2626739"/>
            <a:ext cx="1278075" cy="482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90F222A-A65F-7BEF-10DE-AEE3331E992C}"/>
              </a:ext>
            </a:extLst>
          </p:cNvPr>
          <p:cNvCxnSpPr>
            <a:cxnSpLocks/>
            <a:stCxn id="41" idx="3"/>
            <a:endCxn id="97" idx="1"/>
          </p:cNvCxnSpPr>
          <p:nvPr/>
        </p:nvCxnSpPr>
        <p:spPr>
          <a:xfrm>
            <a:off x="8549558" y="2138076"/>
            <a:ext cx="1278073" cy="1290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83A0C2B-9C1D-FBC7-95DD-C9FFF727C59A}"/>
              </a:ext>
            </a:extLst>
          </p:cNvPr>
          <p:cNvCxnSpPr>
            <a:cxnSpLocks/>
            <a:stCxn id="101" idx="3"/>
            <a:endCxn id="97" idx="1"/>
          </p:cNvCxnSpPr>
          <p:nvPr/>
        </p:nvCxnSpPr>
        <p:spPr>
          <a:xfrm>
            <a:off x="8549557" y="3109312"/>
            <a:ext cx="1278074" cy="319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810040F-A988-ABD1-C53A-EFACB2B60C26}"/>
              </a:ext>
            </a:extLst>
          </p:cNvPr>
          <p:cNvCxnSpPr>
            <a:cxnSpLocks/>
            <a:stCxn id="39" idx="3"/>
            <a:endCxn id="97" idx="0"/>
          </p:cNvCxnSpPr>
          <p:nvPr/>
        </p:nvCxnSpPr>
        <p:spPr>
          <a:xfrm flipV="1">
            <a:off x="2518331" y="3044279"/>
            <a:ext cx="8216560" cy="356689"/>
          </a:xfrm>
          <a:prstGeom prst="bentConnector4">
            <a:avLst>
              <a:gd name="adj1" fmla="val 193"/>
              <a:gd name="adj2" fmla="val 5763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721640F0-7CE9-0F47-93B8-501F75267C36}"/>
              </a:ext>
            </a:extLst>
          </p:cNvPr>
          <p:cNvSpPr txBox="1"/>
          <p:nvPr/>
        </p:nvSpPr>
        <p:spPr>
          <a:xfrm>
            <a:off x="165510" y="0"/>
            <a:ext cx="325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rgbClr val="00B0F0"/>
                </a:solidFill>
              </a:rPr>
              <a:t>6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CF9ED6B-E46C-1DC8-3880-47DC93C9A29B}"/>
              </a:ext>
            </a:extLst>
          </p:cNvPr>
          <p:cNvSpPr txBox="1"/>
          <p:nvPr/>
        </p:nvSpPr>
        <p:spPr>
          <a:xfrm>
            <a:off x="3536424" y="5668021"/>
            <a:ext cx="188102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S</a:t>
            </a:r>
            <a:r>
              <a:rPr lang="en-GB" sz="4400" baseline="-25000" dirty="0"/>
              <a:t>O</a:t>
            </a:r>
            <a:endParaRPr lang="en-GB" sz="44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6DF11CE-F353-2970-6689-F7B656B07CB2}"/>
              </a:ext>
            </a:extLst>
          </p:cNvPr>
          <p:cNvSpPr txBox="1"/>
          <p:nvPr/>
        </p:nvSpPr>
        <p:spPr>
          <a:xfrm>
            <a:off x="3536424" y="3785688"/>
            <a:ext cx="188102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E</a:t>
            </a:r>
            <a:r>
              <a:rPr lang="en-GB" sz="4400" baseline="-25000" dirty="0"/>
              <a:t>O</a:t>
            </a:r>
            <a:endParaRPr lang="en-GB" sz="44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43D61D9-9295-3892-8345-1873EC76F8EF}"/>
              </a:ext>
            </a:extLst>
          </p:cNvPr>
          <p:cNvSpPr txBox="1"/>
          <p:nvPr/>
        </p:nvSpPr>
        <p:spPr>
          <a:xfrm>
            <a:off x="6735036" y="4660657"/>
            <a:ext cx="1814519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I</a:t>
            </a:r>
            <a:r>
              <a:rPr lang="en-GB" sz="4400" baseline="-25000" dirty="0"/>
              <a:t>O</a:t>
            </a:r>
            <a:endParaRPr lang="en-GB" sz="4400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A76E98E-9711-E8C3-4EF0-9B3B721EE804}"/>
              </a:ext>
            </a:extLst>
          </p:cNvPr>
          <p:cNvCxnSpPr>
            <a:cxnSpLocks/>
            <a:stCxn id="127" idx="3"/>
            <a:endCxn id="146" idx="1"/>
          </p:cNvCxnSpPr>
          <p:nvPr/>
        </p:nvCxnSpPr>
        <p:spPr>
          <a:xfrm flipV="1">
            <a:off x="5417452" y="4077345"/>
            <a:ext cx="1317585" cy="9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4ABABE5-5787-31A5-6ACF-6F6D0BAA4D47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>
            <a:off x="5417452" y="4170409"/>
            <a:ext cx="1317584" cy="874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050150C-4E65-0FAE-2650-8955515CC704}"/>
              </a:ext>
            </a:extLst>
          </p:cNvPr>
          <p:cNvCxnSpPr>
            <a:cxnSpLocks/>
            <a:stCxn id="129" idx="3"/>
            <a:endCxn id="97" idx="1"/>
          </p:cNvCxnSpPr>
          <p:nvPr/>
        </p:nvCxnSpPr>
        <p:spPr>
          <a:xfrm flipV="1">
            <a:off x="8549555" y="3429000"/>
            <a:ext cx="1278076" cy="1616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542778C-B47E-CF28-E136-90131D5B3977}"/>
              </a:ext>
            </a:extLst>
          </p:cNvPr>
          <p:cNvCxnSpPr>
            <a:cxnSpLocks/>
            <a:stCxn id="126" idx="0"/>
            <a:endCxn id="127" idx="2"/>
          </p:cNvCxnSpPr>
          <p:nvPr/>
        </p:nvCxnSpPr>
        <p:spPr>
          <a:xfrm flipV="1">
            <a:off x="4476938" y="4555129"/>
            <a:ext cx="0" cy="1112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D2D131DA-F80A-A22D-2DDA-4A686028D795}"/>
              </a:ext>
            </a:extLst>
          </p:cNvPr>
          <p:cNvCxnSpPr>
            <a:cxnSpLocks/>
            <a:stCxn id="97" idx="2"/>
            <a:endCxn id="126" idx="3"/>
          </p:cNvCxnSpPr>
          <p:nvPr/>
        </p:nvCxnSpPr>
        <p:spPr>
          <a:xfrm rot="5400000">
            <a:off x="6956661" y="2274512"/>
            <a:ext cx="2239022" cy="53174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20A60F8-F58F-D85E-3CAC-F322BD819D1F}"/>
              </a:ext>
            </a:extLst>
          </p:cNvPr>
          <p:cNvCxnSpPr>
            <a:cxnSpLocks/>
            <a:stCxn id="39" idx="3"/>
            <a:endCxn id="127" idx="1"/>
          </p:cNvCxnSpPr>
          <p:nvPr/>
        </p:nvCxnSpPr>
        <p:spPr>
          <a:xfrm>
            <a:off x="2518331" y="3400968"/>
            <a:ext cx="1018093" cy="769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F2C17E1-EAE0-AE12-E5E1-325B885FF2F6}"/>
                  </a:ext>
                </a:extLst>
              </p:cNvPr>
              <p:cNvSpPr txBox="1"/>
              <p:nvPr/>
            </p:nvSpPr>
            <p:spPr>
              <a:xfrm>
                <a:off x="5175324" y="4921601"/>
                <a:ext cx="171611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F2C17E1-EAE0-AE12-E5E1-325B885FF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324" y="4921601"/>
                <a:ext cx="1716116" cy="461665"/>
              </a:xfrm>
              <a:prstGeom prst="rect">
                <a:avLst/>
              </a:prstGeom>
              <a:blipFill>
                <a:blip r:embed="rId3"/>
                <a:stretch>
                  <a:fillRect l="-712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D930F66F-7D48-A7D8-A9CB-D5188C92E3F0}"/>
                  </a:ext>
                </a:extLst>
              </p:cNvPr>
              <p:cNvSpPr txBox="1"/>
              <p:nvPr/>
            </p:nvSpPr>
            <p:spPr>
              <a:xfrm>
                <a:off x="5198598" y="1708651"/>
                <a:ext cx="166956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D930F66F-7D48-A7D8-A9CB-D5188C92E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598" y="1708651"/>
                <a:ext cx="1669568" cy="461665"/>
              </a:xfrm>
              <a:prstGeom prst="rect">
                <a:avLst/>
              </a:prstGeom>
              <a:blipFill>
                <a:blip r:embed="rId4"/>
                <a:stretch>
                  <a:fillRect l="-2555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04E039EA-9B20-9E0F-788F-E02699713766}"/>
                  </a:ext>
                </a:extLst>
              </p:cNvPr>
              <p:cNvSpPr txBox="1"/>
              <p:nvPr/>
            </p:nvSpPr>
            <p:spPr>
              <a:xfrm>
                <a:off x="5928873" y="2901609"/>
                <a:ext cx="7478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04E039EA-9B20-9E0F-788F-E02699713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873" y="2901609"/>
                <a:ext cx="747833" cy="369332"/>
              </a:xfrm>
              <a:prstGeom prst="rect">
                <a:avLst/>
              </a:prstGeom>
              <a:blipFill>
                <a:blip r:embed="rId5"/>
                <a:stretch>
                  <a:fillRect l="-9836" r="-3279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3AB6D507-1816-35D5-38ED-84D8A66910F6}"/>
                  </a:ext>
                </a:extLst>
              </p:cNvPr>
              <p:cNvSpPr txBox="1"/>
              <p:nvPr/>
            </p:nvSpPr>
            <p:spPr>
              <a:xfrm>
                <a:off x="5049995" y="856182"/>
                <a:ext cx="67945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3AB6D507-1816-35D5-38ED-84D8A6691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995" y="856182"/>
                <a:ext cx="67945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1B9C6103-4212-A33A-7381-EA778F54FAD9}"/>
                  </a:ext>
                </a:extLst>
              </p:cNvPr>
              <p:cNvSpPr txBox="1"/>
              <p:nvPr/>
            </p:nvSpPr>
            <p:spPr>
              <a:xfrm>
                <a:off x="4007952" y="4814544"/>
                <a:ext cx="5417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1B9C6103-4212-A33A-7381-EA778F54F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952" y="4814544"/>
                <a:ext cx="541747" cy="461665"/>
              </a:xfrm>
              <a:prstGeom prst="rect">
                <a:avLst/>
              </a:prstGeom>
              <a:blipFill>
                <a:blip r:embed="rId7"/>
                <a:stretch>
                  <a:fillRect l="-1124"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2F1A3F2D-4BF5-2B73-F391-44DB3474F6D7}"/>
                  </a:ext>
                </a:extLst>
              </p:cNvPr>
              <p:cNvSpPr txBox="1"/>
              <p:nvPr/>
            </p:nvSpPr>
            <p:spPr>
              <a:xfrm>
                <a:off x="2743559" y="3813720"/>
                <a:ext cx="5417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2F1A3F2D-4BF5-2B73-F391-44DB3474F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559" y="3813720"/>
                <a:ext cx="541747" cy="461665"/>
              </a:xfrm>
              <a:prstGeom prst="rect">
                <a:avLst/>
              </a:prstGeom>
              <a:blipFill>
                <a:blip r:embed="rId8"/>
                <a:stretch>
                  <a:fillRect l="-1124" b="-2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689A12B4-FB2C-AB72-3763-4AEB2FA0A502}"/>
                  </a:ext>
                </a:extLst>
              </p:cNvPr>
              <p:cNvSpPr txBox="1"/>
              <p:nvPr/>
            </p:nvSpPr>
            <p:spPr>
              <a:xfrm>
                <a:off x="2791458" y="2350123"/>
                <a:ext cx="5417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689A12B4-FB2C-AB72-3763-4AEB2FA0A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458" y="2350123"/>
                <a:ext cx="541747" cy="461665"/>
              </a:xfrm>
              <a:prstGeom prst="rect">
                <a:avLst/>
              </a:prstGeom>
              <a:blipFill>
                <a:blip r:embed="rId9"/>
                <a:stretch>
                  <a:fillRect l="-1124" b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B2A646DA-C81C-16D9-EA75-05F4A1B434A9}"/>
                  </a:ext>
                </a:extLst>
              </p:cNvPr>
              <p:cNvSpPr txBox="1"/>
              <p:nvPr/>
            </p:nvSpPr>
            <p:spPr>
              <a:xfrm>
                <a:off x="8526771" y="5628690"/>
                <a:ext cx="2774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6000" dirty="0"/>
              </a:p>
            </p:txBody>
          </p:sp>
        </mc:Choice>
        <mc:Fallback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B2A646DA-C81C-16D9-EA75-05F4A1B43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6771" y="5628690"/>
                <a:ext cx="277420" cy="461665"/>
              </a:xfrm>
              <a:prstGeom prst="rect">
                <a:avLst/>
              </a:prstGeom>
              <a:blipFill>
                <a:blip r:embed="rId10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750DACCF-29FA-B9DC-EC9B-937E48101C7D}"/>
                  </a:ext>
                </a:extLst>
              </p:cNvPr>
              <p:cNvSpPr txBox="1"/>
              <p:nvPr/>
            </p:nvSpPr>
            <p:spPr>
              <a:xfrm>
                <a:off x="8975269" y="2148615"/>
                <a:ext cx="3991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750DACCF-29FA-B9DC-EC9B-937E48101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269" y="2148615"/>
                <a:ext cx="399148" cy="369332"/>
              </a:xfrm>
              <a:prstGeom prst="rect">
                <a:avLst/>
              </a:prstGeom>
              <a:blipFill>
                <a:blip r:embed="rId11"/>
                <a:stretch>
                  <a:fillRect l="-16667" r="-3030" b="-229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82C9FF37-F864-730B-41B4-01B4CD410E1B}"/>
                  </a:ext>
                </a:extLst>
              </p:cNvPr>
              <p:cNvSpPr txBox="1"/>
              <p:nvPr/>
            </p:nvSpPr>
            <p:spPr>
              <a:xfrm>
                <a:off x="5928873" y="3677542"/>
                <a:ext cx="7414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82C9FF37-F864-730B-41B4-01B4CD410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873" y="3677542"/>
                <a:ext cx="741421" cy="369332"/>
              </a:xfrm>
              <a:prstGeom prst="rect">
                <a:avLst/>
              </a:prstGeom>
              <a:blipFill>
                <a:blip r:embed="rId12"/>
                <a:stretch>
                  <a:fillRect l="-9917" r="-330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TextBox 145">
            <a:extLst>
              <a:ext uri="{FF2B5EF4-FFF2-40B4-BE49-F238E27FC236}">
                <a16:creationId xmlns:a16="http://schemas.microsoft.com/office/drawing/2014/main" id="{83433BEB-D9FA-48DC-90ED-2B9D50EAD9B9}"/>
              </a:ext>
            </a:extLst>
          </p:cNvPr>
          <p:cNvSpPr txBox="1"/>
          <p:nvPr/>
        </p:nvSpPr>
        <p:spPr>
          <a:xfrm>
            <a:off x="6735037" y="3692624"/>
            <a:ext cx="1814519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Q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B4404E6-6C77-0F9A-E583-2B2BECE53D7C}"/>
              </a:ext>
            </a:extLst>
          </p:cNvPr>
          <p:cNvCxnSpPr>
            <a:cxnSpLocks/>
            <a:stCxn id="146" idx="3"/>
            <a:endCxn id="97" idx="1"/>
          </p:cNvCxnSpPr>
          <p:nvPr/>
        </p:nvCxnSpPr>
        <p:spPr>
          <a:xfrm flipV="1">
            <a:off x="8549556" y="3429000"/>
            <a:ext cx="1278075" cy="648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E0788A4C-1251-D9F8-0EC8-75D5C6B2DA69}"/>
                  </a:ext>
                </a:extLst>
              </p:cNvPr>
              <p:cNvSpPr txBox="1"/>
              <p:nvPr/>
            </p:nvSpPr>
            <p:spPr>
              <a:xfrm>
                <a:off x="8932419" y="2818858"/>
                <a:ext cx="3991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E0788A4C-1251-D9F8-0EC8-75D5C6B2D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419" y="2818858"/>
                <a:ext cx="399148" cy="369332"/>
              </a:xfrm>
              <a:prstGeom prst="rect">
                <a:avLst/>
              </a:prstGeom>
              <a:blipFill>
                <a:blip r:embed="rId13"/>
                <a:stretch>
                  <a:fillRect l="-16667" r="-3030" b="-229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4D3DBF2A-C415-3CEC-7941-6DC0982178F3}"/>
                  </a:ext>
                </a:extLst>
              </p:cNvPr>
              <p:cNvSpPr txBox="1"/>
              <p:nvPr/>
            </p:nvSpPr>
            <p:spPr>
              <a:xfrm>
                <a:off x="8932419" y="3815003"/>
                <a:ext cx="3959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4D3DBF2A-C415-3CEC-7941-6DC098217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419" y="3815003"/>
                <a:ext cx="395941" cy="369332"/>
              </a:xfrm>
              <a:prstGeom prst="rect">
                <a:avLst/>
              </a:prstGeom>
              <a:blipFill>
                <a:blip r:embed="rId14"/>
                <a:stretch>
                  <a:fillRect l="-16923" r="-6154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703D654B-0940-F380-550C-44BED9EF6893}"/>
                  </a:ext>
                </a:extLst>
              </p:cNvPr>
              <p:cNvSpPr txBox="1"/>
              <p:nvPr/>
            </p:nvSpPr>
            <p:spPr>
              <a:xfrm>
                <a:off x="8978476" y="4370281"/>
                <a:ext cx="3959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703D654B-0940-F380-550C-44BED9EF6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476" y="4370281"/>
                <a:ext cx="395941" cy="369332"/>
              </a:xfrm>
              <a:prstGeom prst="rect">
                <a:avLst/>
              </a:prstGeom>
              <a:blipFill>
                <a:blip r:embed="rId15"/>
                <a:stretch>
                  <a:fillRect l="-18462" r="-4615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" name="Rectangle 202">
            <a:extLst>
              <a:ext uri="{FF2B5EF4-FFF2-40B4-BE49-F238E27FC236}">
                <a16:creationId xmlns:a16="http://schemas.microsoft.com/office/drawing/2014/main" id="{14DC33CA-5AAB-E01C-4DC9-D0890B2E0669}"/>
              </a:ext>
            </a:extLst>
          </p:cNvPr>
          <p:cNvSpPr/>
          <p:nvPr/>
        </p:nvSpPr>
        <p:spPr>
          <a:xfrm>
            <a:off x="17778" y="14902"/>
            <a:ext cx="12174222" cy="68430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5923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1231</Words>
  <Application>Microsoft Office PowerPoint</Application>
  <PresentationFormat>Widescreen</PresentationFormat>
  <Paragraphs>285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Cracknell Daniels, Bethan</dc:creator>
  <cp:lastModifiedBy>Cracknell Daniels, Bethan</cp:lastModifiedBy>
  <cp:revision>10</cp:revision>
  <dcterms:created xsi:type="dcterms:W3CDTF">2022-05-23T08:00:51Z</dcterms:created>
  <dcterms:modified xsi:type="dcterms:W3CDTF">2022-07-18T08:05:25Z</dcterms:modified>
</cp:coreProperties>
</file>