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3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0F896-2BCC-4990-F3EA-CAF2871031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6CCBEB-9629-1135-531C-2468EA4F0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E1DB1-F379-ECF4-D496-D2ABE357E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76A5-D71B-4AD8-8488-7D0A4309DB5A}" type="datetimeFigureOut">
              <a:rPr lang="en-GB" smtClean="0"/>
              <a:t>05/06/2022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9C265-072E-7576-0881-5C60C15B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7E541-24C9-7F03-7434-C51F4CC22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A4C78-6E92-4747-B731-81BE859BC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9481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406C7-17AA-4C6D-9F2C-87F50582F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6222BD-D4A0-840D-9929-847745D60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B5B88-6FB8-60F3-E34C-F031B23E9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76A5-D71B-4AD8-8488-7D0A4309DB5A}" type="datetimeFigureOut">
              <a:rPr lang="en-GB" smtClean="0"/>
              <a:t>05/06/2022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355DF-F1F9-4641-4ADB-5DF18D6D6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330AC-6470-5109-CD67-CE46E89D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A4C78-6E92-4747-B731-81BE859BC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1638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1BE824-2C6C-67DA-10A3-AFD2C84750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AACDE5-923D-13C1-AEEB-84A779D0F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28082-E722-F3EA-3EB7-4672B6294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76A5-D71B-4AD8-8488-7D0A4309DB5A}" type="datetimeFigureOut">
              <a:rPr lang="en-GB" smtClean="0"/>
              <a:t>05/06/2022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7FEA1-B640-0EC6-77EF-53E0BC21B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1040C-8686-EA88-05CF-E0F9B9DE0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A4C78-6E92-4747-B731-81BE859BC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680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6CA9C-C600-3C91-710C-39223FA68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99E2D-BB23-9D90-D19C-022E639CC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33262-D466-8147-2419-FBB9359C9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76A5-D71B-4AD8-8488-7D0A4309DB5A}" type="datetimeFigureOut">
              <a:rPr lang="en-GB" smtClean="0"/>
              <a:t>05/06/2022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99281-80E7-D0FA-8F69-7A640ED98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DA97B-CDDC-902C-56B0-B6E6699E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A4C78-6E92-4747-B731-81BE859BC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566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0D7F1-E3CD-D810-EF2C-F5EAA1155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E679A-9C02-EE12-07F5-44CE5C7A8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3C59D-9C2B-C5F6-ADBD-BFED9260E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76A5-D71B-4AD8-8488-7D0A4309DB5A}" type="datetimeFigureOut">
              <a:rPr lang="en-GB" smtClean="0"/>
              <a:t>05/06/2022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FC1E0-8DD2-1527-B971-120508AF7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CE358-C7CE-96BF-815D-7B0256677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A4C78-6E92-4747-B731-81BE859BC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1362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D4451-FF8C-18F6-B6F9-EDB30F284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12B9B-2991-7D64-6D9F-19A85D7B14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BFCF11-373D-D972-E3C0-1D3031458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88589-AB23-D93A-E890-D94176572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76A5-D71B-4AD8-8488-7D0A4309DB5A}" type="datetimeFigureOut">
              <a:rPr lang="en-GB" smtClean="0"/>
              <a:t>05/06/2022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41345E-4F28-D80E-972C-D8F8D35FF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983DE0-A2FF-4357-7F0E-41A98AFC6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A4C78-6E92-4747-B731-81BE859BC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2290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97245-DF5F-E1D2-896B-3A601B14F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BAC4C-14FF-5AB2-CC0E-B16C30327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E6AAD9-D6F1-160A-D0DD-52ABE2FD2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AD4C94-4E6D-7386-03A6-3709EDA96C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EC2DFA-24E8-C2EC-4000-60A2F0C6D6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1A5EF2-0570-7342-1E24-C1AC21793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76A5-D71B-4AD8-8488-7D0A4309DB5A}" type="datetimeFigureOut">
              <a:rPr lang="en-GB" smtClean="0"/>
              <a:t>05/06/2022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670739-FD7A-784A-DFE4-C8E86151E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B361E-5E28-78A5-C9E6-F875DF205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A4C78-6E92-4747-B731-81BE859BC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037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E7E2F-D895-B501-77D6-5EB29176B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7E7AAB-60B3-14E9-FE88-63C9DC3F3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76A5-D71B-4AD8-8488-7D0A4309DB5A}" type="datetimeFigureOut">
              <a:rPr lang="en-GB" smtClean="0"/>
              <a:t>05/06/2022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E14F1-B824-C90C-9C9F-41C3C49BB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6AE8C5-30AF-DC14-6CF9-B8D02EEEF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A4C78-6E92-4747-B731-81BE859BC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372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EF08F1-70AB-49A5-7F2E-84F47A2F8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76A5-D71B-4AD8-8488-7D0A4309DB5A}" type="datetimeFigureOut">
              <a:rPr lang="en-GB" smtClean="0"/>
              <a:t>05/06/2022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826ECF-5532-488E-D86D-9FF0A7E21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5268CA-474E-F4AB-6577-386F2C76D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A4C78-6E92-4747-B731-81BE859BC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158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F8731-9CD0-B818-FF83-606BC43E0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42431-5889-4B77-A851-47C6EE193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5FD938-D3C4-2671-BC28-F5AF847C7E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0B10D-40E3-D48C-AA88-D6B5CFBC7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76A5-D71B-4AD8-8488-7D0A4309DB5A}" type="datetimeFigureOut">
              <a:rPr lang="en-GB" smtClean="0"/>
              <a:t>05/06/2022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4B38A-5B42-93B1-B915-EAE1D9563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9C502-0D75-6081-26F9-32910F223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A4C78-6E92-4747-B731-81BE859BC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65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100E4-E5B4-B9E6-4A6F-D4834380B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47014A-3300-6D1F-C2C0-B65832D5A1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470656-DDE6-F886-E073-0D60506257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46CFC0-DA65-7916-5FE9-463E6C3AB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76A5-D71B-4AD8-8488-7D0A4309DB5A}" type="datetimeFigureOut">
              <a:rPr lang="en-GB" smtClean="0"/>
              <a:t>05/06/2022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28D3EC-C3CF-ACCE-FCF4-24B3F859B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D6B30D-B9F6-DC2C-11F5-7E512655E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A4C78-6E92-4747-B731-81BE859BC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030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1D6D1A-E563-DA5C-D294-6E215339B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88AFB-0456-CE6F-8656-3A15EBC32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ECEBD-6437-6FB5-4E5E-D3A22AA317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876A5-D71B-4AD8-8488-7D0A4309DB5A}" type="datetimeFigureOut">
              <a:rPr lang="en-GB" smtClean="0"/>
              <a:t>05/06/2022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D7ACC-75A7-0AD3-85EC-80BF802810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4B32F-282A-6C61-2E0F-4C8D1C0A2E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A4C78-6E92-4747-B731-81BE859BC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061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svg"/><Relationship Id="rId18" Type="http://schemas.openxmlformats.org/officeDocument/2006/relationships/image" Target="../media/image22.png"/><Relationship Id="rId26" Type="http://schemas.openxmlformats.org/officeDocument/2006/relationships/image" Target="../media/image32.png"/><Relationship Id="rId3" Type="http://schemas.openxmlformats.org/officeDocument/2006/relationships/image" Target="../media/image1.png"/><Relationship Id="rId21" Type="http://schemas.openxmlformats.org/officeDocument/2006/relationships/image" Target="../media/image25.svg"/><Relationship Id="rId7" Type="http://schemas.openxmlformats.org/officeDocument/2006/relationships/image" Target="../media/image5.png"/><Relationship Id="rId12" Type="http://schemas.openxmlformats.org/officeDocument/2006/relationships/image" Target="../media/image14.png"/><Relationship Id="rId17" Type="http://schemas.openxmlformats.org/officeDocument/2006/relationships/image" Target="../media/image21.svg"/><Relationship Id="rId25" Type="http://schemas.openxmlformats.org/officeDocument/2006/relationships/image" Target="../media/image31.png"/><Relationship Id="rId33" Type="http://schemas.openxmlformats.org/officeDocument/2006/relationships/image" Target="../media/image39.png"/><Relationship Id="rId2" Type="http://schemas.openxmlformats.org/officeDocument/2006/relationships/image" Target="../media/image26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11.svg"/><Relationship Id="rId24" Type="http://schemas.openxmlformats.org/officeDocument/2006/relationships/image" Target="../media/image30.png"/><Relationship Id="rId32" Type="http://schemas.openxmlformats.org/officeDocument/2006/relationships/image" Target="../media/image38.png"/><Relationship Id="rId5" Type="http://schemas.openxmlformats.org/officeDocument/2006/relationships/image" Target="../media/image3.png"/><Relationship Id="rId15" Type="http://schemas.openxmlformats.org/officeDocument/2006/relationships/image" Target="../media/image19.svg"/><Relationship Id="rId23" Type="http://schemas.openxmlformats.org/officeDocument/2006/relationships/image" Target="../media/image29.png"/><Relationship Id="rId28" Type="http://schemas.openxmlformats.org/officeDocument/2006/relationships/image" Target="../media/image34.png"/><Relationship Id="rId10" Type="http://schemas.openxmlformats.org/officeDocument/2006/relationships/image" Target="../media/image10.png"/><Relationship Id="rId19" Type="http://schemas.openxmlformats.org/officeDocument/2006/relationships/image" Target="../media/image23.svg"/><Relationship Id="rId31" Type="http://schemas.openxmlformats.org/officeDocument/2006/relationships/image" Target="../media/image37.png"/><Relationship Id="rId4" Type="http://schemas.openxmlformats.org/officeDocument/2006/relationships/image" Target="../media/image2.svg"/><Relationship Id="rId9" Type="http://schemas.openxmlformats.org/officeDocument/2006/relationships/image" Target="../media/image27.png"/><Relationship Id="rId14" Type="http://schemas.openxmlformats.org/officeDocument/2006/relationships/image" Target="../media/image18.png"/><Relationship Id="rId22" Type="http://schemas.openxmlformats.org/officeDocument/2006/relationships/image" Target="../media/image28.png"/><Relationship Id="rId27" Type="http://schemas.openxmlformats.org/officeDocument/2006/relationships/image" Target="../media/image33.png"/><Relationship Id="rId30" Type="http://schemas.openxmlformats.org/officeDocument/2006/relationships/image" Target="../media/image36.png"/><Relationship Id="rId8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.png"/><Relationship Id="rId18" Type="http://schemas.openxmlformats.org/officeDocument/2006/relationships/image" Target="../media/image23.svg"/><Relationship Id="rId26" Type="http://schemas.openxmlformats.org/officeDocument/2006/relationships/image" Target="../media/image32.png"/><Relationship Id="rId3" Type="http://schemas.openxmlformats.org/officeDocument/2006/relationships/image" Target="../media/image1.png"/><Relationship Id="rId34" Type="http://schemas.openxmlformats.org/officeDocument/2006/relationships/image" Target="../media/image27.png"/><Relationship Id="rId7" Type="http://schemas.openxmlformats.org/officeDocument/2006/relationships/image" Target="../media/image5.png"/><Relationship Id="rId12" Type="http://schemas.openxmlformats.org/officeDocument/2006/relationships/image" Target="../media/image15.svg"/><Relationship Id="rId17" Type="http://schemas.openxmlformats.org/officeDocument/2006/relationships/image" Target="../media/image22.png"/><Relationship Id="rId25" Type="http://schemas.openxmlformats.org/officeDocument/2006/relationships/image" Target="../media/image31.png"/><Relationship Id="rId33" Type="http://schemas.openxmlformats.org/officeDocument/2006/relationships/image" Target="../media/image38.png"/><Relationship Id="rId2" Type="http://schemas.openxmlformats.org/officeDocument/2006/relationships/image" Target="../media/image26.png"/><Relationship Id="rId16" Type="http://schemas.openxmlformats.org/officeDocument/2006/relationships/image" Target="../media/image21.svg"/><Relationship Id="rId20" Type="http://schemas.openxmlformats.org/officeDocument/2006/relationships/image" Target="../media/image25.svg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14.png"/><Relationship Id="rId24" Type="http://schemas.openxmlformats.org/officeDocument/2006/relationships/image" Target="../media/image30.png"/><Relationship Id="rId32" Type="http://schemas.openxmlformats.org/officeDocument/2006/relationships/image" Target="../media/image39.png"/><Relationship Id="rId5" Type="http://schemas.openxmlformats.org/officeDocument/2006/relationships/image" Target="../media/image3.png"/><Relationship Id="rId15" Type="http://schemas.openxmlformats.org/officeDocument/2006/relationships/image" Target="../media/image20.png"/><Relationship Id="rId23" Type="http://schemas.openxmlformats.org/officeDocument/2006/relationships/image" Target="../media/image29.png"/><Relationship Id="rId28" Type="http://schemas.openxmlformats.org/officeDocument/2006/relationships/image" Target="../media/image34.png"/><Relationship Id="rId10" Type="http://schemas.openxmlformats.org/officeDocument/2006/relationships/image" Target="../media/image11.svg"/><Relationship Id="rId19" Type="http://schemas.openxmlformats.org/officeDocument/2006/relationships/image" Target="../media/image24.png"/><Relationship Id="rId31" Type="http://schemas.openxmlformats.org/officeDocument/2006/relationships/image" Target="../media/image370.png"/><Relationship Id="rId4" Type="http://schemas.openxmlformats.org/officeDocument/2006/relationships/image" Target="../media/image2.svg"/><Relationship Id="rId9" Type="http://schemas.openxmlformats.org/officeDocument/2006/relationships/image" Target="../media/image10.png"/><Relationship Id="rId14" Type="http://schemas.openxmlformats.org/officeDocument/2006/relationships/image" Target="../media/image19.svg"/><Relationship Id="rId22" Type="http://schemas.openxmlformats.org/officeDocument/2006/relationships/image" Target="../media/image28.png"/><Relationship Id="rId27" Type="http://schemas.openxmlformats.org/officeDocument/2006/relationships/image" Target="../media/image33.png"/><Relationship Id="rId30" Type="http://schemas.openxmlformats.org/officeDocument/2006/relationships/image" Target="../media/image36.png"/><Relationship Id="rId8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svg"/><Relationship Id="rId18" Type="http://schemas.openxmlformats.org/officeDocument/2006/relationships/image" Target="../media/image22.png"/><Relationship Id="rId26" Type="http://schemas.openxmlformats.org/officeDocument/2006/relationships/image" Target="../media/image32.png"/><Relationship Id="rId3" Type="http://schemas.openxmlformats.org/officeDocument/2006/relationships/image" Target="../media/image1.png"/><Relationship Id="rId21" Type="http://schemas.openxmlformats.org/officeDocument/2006/relationships/image" Target="../media/image25.svg"/><Relationship Id="rId34" Type="http://schemas.openxmlformats.org/officeDocument/2006/relationships/image" Target="../media/image48.png"/><Relationship Id="rId7" Type="http://schemas.openxmlformats.org/officeDocument/2006/relationships/image" Target="../media/image5.png"/><Relationship Id="rId12" Type="http://schemas.openxmlformats.org/officeDocument/2006/relationships/image" Target="../media/image14.png"/><Relationship Id="rId17" Type="http://schemas.openxmlformats.org/officeDocument/2006/relationships/image" Target="../media/image21.svg"/><Relationship Id="rId25" Type="http://schemas.openxmlformats.org/officeDocument/2006/relationships/image" Target="../media/image31.png"/><Relationship Id="rId33" Type="http://schemas.openxmlformats.org/officeDocument/2006/relationships/image" Target="../media/image38.png"/><Relationship Id="rId2" Type="http://schemas.openxmlformats.org/officeDocument/2006/relationships/image" Target="../media/image26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29" Type="http://schemas.openxmlformats.org/officeDocument/2006/relationships/image" Target="../media/image3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11.svg"/><Relationship Id="rId24" Type="http://schemas.openxmlformats.org/officeDocument/2006/relationships/image" Target="../media/image42.png"/><Relationship Id="rId32" Type="http://schemas.openxmlformats.org/officeDocument/2006/relationships/image" Target="../media/image47.png"/><Relationship Id="rId5" Type="http://schemas.openxmlformats.org/officeDocument/2006/relationships/image" Target="../media/image3.png"/><Relationship Id="rId15" Type="http://schemas.openxmlformats.org/officeDocument/2006/relationships/image" Target="../media/image19.svg"/><Relationship Id="rId23" Type="http://schemas.openxmlformats.org/officeDocument/2006/relationships/image" Target="../media/image41.png"/><Relationship Id="rId28" Type="http://schemas.openxmlformats.org/officeDocument/2006/relationships/image" Target="../media/image44.png"/><Relationship Id="rId10" Type="http://schemas.openxmlformats.org/officeDocument/2006/relationships/image" Target="../media/image10.png"/><Relationship Id="rId19" Type="http://schemas.openxmlformats.org/officeDocument/2006/relationships/image" Target="../media/image23.svg"/><Relationship Id="rId31" Type="http://schemas.openxmlformats.org/officeDocument/2006/relationships/image" Target="../media/image46.png"/><Relationship Id="rId4" Type="http://schemas.openxmlformats.org/officeDocument/2006/relationships/image" Target="../media/image2.svg"/><Relationship Id="rId9" Type="http://schemas.openxmlformats.org/officeDocument/2006/relationships/image" Target="../media/image40.png"/><Relationship Id="rId14" Type="http://schemas.openxmlformats.org/officeDocument/2006/relationships/image" Target="../media/image18.png"/><Relationship Id="rId22" Type="http://schemas.openxmlformats.org/officeDocument/2006/relationships/image" Target="../media/image28.png"/><Relationship Id="rId27" Type="http://schemas.openxmlformats.org/officeDocument/2006/relationships/image" Target="../media/image43.png"/><Relationship Id="rId30" Type="http://schemas.openxmlformats.org/officeDocument/2006/relationships/image" Target="../media/image45.png"/><Relationship Id="rId35" Type="http://schemas.openxmlformats.org/officeDocument/2006/relationships/image" Target="../media/image49.png"/><Relationship Id="rId8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78BC6C10-66D8-2B31-4632-4689FD46C820}"/>
              </a:ext>
            </a:extLst>
          </p:cNvPr>
          <p:cNvGrpSpPr/>
          <p:nvPr/>
        </p:nvGrpSpPr>
        <p:grpSpPr>
          <a:xfrm>
            <a:off x="220955" y="132078"/>
            <a:ext cx="11884685" cy="6593842"/>
            <a:chOff x="220955" y="132078"/>
            <a:chExt cx="11884685" cy="6593842"/>
          </a:xfrm>
          <a:noFill/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ED1764F-60B2-2F55-2E7F-29AB538087DB}"/>
                </a:ext>
              </a:extLst>
            </p:cNvPr>
            <p:cNvSpPr/>
            <p:nvPr/>
          </p:nvSpPr>
          <p:spPr>
            <a:xfrm>
              <a:off x="220955" y="132078"/>
              <a:ext cx="2773680" cy="2001520"/>
            </a:xfrm>
            <a:prstGeom prst="rect">
              <a:avLst/>
            </a:prstGeom>
            <a:grp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61BBC26-29A4-26F2-C162-72F36A271EC5}"/>
                </a:ext>
              </a:extLst>
            </p:cNvPr>
            <p:cNvSpPr/>
            <p:nvPr/>
          </p:nvSpPr>
          <p:spPr>
            <a:xfrm>
              <a:off x="3263875" y="132079"/>
              <a:ext cx="2773680" cy="2001520"/>
            </a:xfrm>
            <a:prstGeom prst="rect">
              <a:avLst/>
            </a:prstGeom>
            <a:grp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17D43A0-AD0D-D209-712D-6B184AD36B0E}"/>
                </a:ext>
              </a:extLst>
            </p:cNvPr>
            <p:cNvSpPr/>
            <p:nvPr/>
          </p:nvSpPr>
          <p:spPr>
            <a:xfrm>
              <a:off x="6306795" y="132079"/>
              <a:ext cx="2773680" cy="2001520"/>
            </a:xfrm>
            <a:prstGeom prst="rect">
              <a:avLst/>
            </a:prstGeom>
            <a:grp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20D3281-1780-19BB-508B-FC88B7D4FB93}"/>
                </a:ext>
              </a:extLst>
            </p:cNvPr>
            <p:cNvSpPr/>
            <p:nvPr/>
          </p:nvSpPr>
          <p:spPr>
            <a:xfrm>
              <a:off x="9331960" y="132080"/>
              <a:ext cx="2773680" cy="2001520"/>
            </a:xfrm>
            <a:prstGeom prst="rect">
              <a:avLst/>
            </a:prstGeom>
            <a:grp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96F1C02-DD48-6EA5-6403-6A1690FA39E4}"/>
                </a:ext>
              </a:extLst>
            </p:cNvPr>
            <p:cNvSpPr/>
            <p:nvPr/>
          </p:nvSpPr>
          <p:spPr>
            <a:xfrm>
              <a:off x="220955" y="2428239"/>
              <a:ext cx="2773680" cy="2001520"/>
            </a:xfrm>
            <a:prstGeom prst="rect">
              <a:avLst/>
            </a:prstGeom>
            <a:grp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D3F42C-8B20-3A45-6036-B7D654B9C0FA}"/>
                </a:ext>
              </a:extLst>
            </p:cNvPr>
            <p:cNvSpPr/>
            <p:nvPr/>
          </p:nvSpPr>
          <p:spPr>
            <a:xfrm>
              <a:off x="3263875" y="2428239"/>
              <a:ext cx="2773680" cy="2001520"/>
            </a:xfrm>
            <a:prstGeom prst="rect">
              <a:avLst/>
            </a:prstGeom>
            <a:grp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42635FC-CFAA-E059-1AEA-D92DED639C4D}"/>
                </a:ext>
              </a:extLst>
            </p:cNvPr>
            <p:cNvSpPr/>
            <p:nvPr/>
          </p:nvSpPr>
          <p:spPr>
            <a:xfrm>
              <a:off x="6306795" y="2428239"/>
              <a:ext cx="2773680" cy="2001520"/>
            </a:xfrm>
            <a:prstGeom prst="rect">
              <a:avLst/>
            </a:prstGeom>
            <a:grp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BECAA06-D6D0-613B-DAE0-F4C7A4C86CEA}"/>
                </a:ext>
              </a:extLst>
            </p:cNvPr>
            <p:cNvSpPr/>
            <p:nvPr/>
          </p:nvSpPr>
          <p:spPr>
            <a:xfrm>
              <a:off x="9331960" y="2428240"/>
              <a:ext cx="2773680" cy="2001520"/>
            </a:xfrm>
            <a:prstGeom prst="rect">
              <a:avLst/>
            </a:prstGeom>
            <a:grp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C8304DD-E64D-2535-D2CA-95C154D8E8C8}"/>
                </a:ext>
              </a:extLst>
            </p:cNvPr>
            <p:cNvSpPr/>
            <p:nvPr/>
          </p:nvSpPr>
          <p:spPr>
            <a:xfrm>
              <a:off x="220955" y="4724400"/>
              <a:ext cx="2773680" cy="2001520"/>
            </a:xfrm>
            <a:prstGeom prst="rect">
              <a:avLst/>
            </a:prstGeom>
            <a:grp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31DD26C-A43A-6E18-E193-EC5ABE2D3815}"/>
                </a:ext>
              </a:extLst>
            </p:cNvPr>
            <p:cNvSpPr/>
            <p:nvPr/>
          </p:nvSpPr>
          <p:spPr>
            <a:xfrm>
              <a:off x="3263875" y="4724400"/>
              <a:ext cx="2773680" cy="2001520"/>
            </a:xfrm>
            <a:prstGeom prst="rect">
              <a:avLst/>
            </a:prstGeom>
            <a:grp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C5306E0-D053-7FDA-E969-662B2D1050B0}"/>
                </a:ext>
              </a:extLst>
            </p:cNvPr>
            <p:cNvSpPr/>
            <p:nvPr/>
          </p:nvSpPr>
          <p:spPr>
            <a:xfrm>
              <a:off x="6306795" y="4724400"/>
              <a:ext cx="2773680" cy="2001520"/>
            </a:xfrm>
            <a:prstGeom prst="rect">
              <a:avLst/>
            </a:prstGeom>
            <a:grp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882E379-79BE-C306-FDF8-432B550DF07F}"/>
                </a:ext>
              </a:extLst>
            </p:cNvPr>
            <p:cNvSpPr/>
            <p:nvPr/>
          </p:nvSpPr>
          <p:spPr>
            <a:xfrm>
              <a:off x="9331960" y="4724400"/>
              <a:ext cx="2773680" cy="2001520"/>
            </a:xfrm>
            <a:prstGeom prst="rect">
              <a:avLst/>
            </a:prstGeom>
            <a:grp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C01ACE2-BB02-E75E-611E-B4BFB3823B51}"/>
              </a:ext>
            </a:extLst>
          </p:cNvPr>
          <p:cNvSpPr txBox="1"/>
          <p:nvPr/>
        </p:nvSpPr>
        <p:spPr>
          <a:xfrm>
            <a:off x="270791" y="172156"/>
            <a:ext cx="2741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Define the research question</a:t>
            </a:r>
          </a:p>
        </p:txBody>
      </p:sp>
      <p:pic>
        <p:nvPicPr>
          <p:cNvPr id="19" name="Graphic 18" descr="Badge Question Mark with solid fill">
            <a:extLst>
              <a:ext uri="{FF2B5EF4-FFF2-40B4-BE49-F238E27FC236}">
                <a16:creationId xmlns:a16="http://schemas.microsoft.com/office/drawing/2014/main" id="{62B93332-BB96-889D-A131-F601AE0F1A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6269" y="5625308"/>
            <a:ext cx="980973" cy="98097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FAD04E0-634E-2F7B-2B7C-4D22A0A03FF5}"/>
              </a:ext>
            </a:extLst>
          </p:cNvPr>
          <p:cNvSpPr txBox="1"/>
          <p:nvPr/>
        </p:nvSpPr>
        <p:spPr>
          <a:xfrm>
            <a:off x="6268843" y="172156"/>
            <a:ext cx="2773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What data are we fitting the model to?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A6D9EF-BBD2-5B6E-39A6-5B8558CCDE79}"/>
              </a:ext>
            </a:extLst>
          </p:cNvPr>
          <p:cNvSpPr txBox="1"/>
          <p:nvPr/>
        </p:nvSpPr>
        <p:spPr>
          <a:xfrm>
            <a:off x="9437683" y="109097"/>
            <a:ext cx="24835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What compartments do we </a:t>
            </a:r>
            <a:r>
              <a:rPr lang="en-GB" u="sng" dirty="0"/>
              <a:t>minimally </a:t>
            </a:r>
            <a:r>
              <a:rPr lang="en-GB" dirty="0"/>
              <a:t>need to represent the disease transmission process?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F3FFFB-33AF-D8EC-DA44-2AFC500E8DF6}"/>
              </a:ext>
            </a:extLst>
          </p:cNvPr>
          <p:cNvSpPr txBox="1"/>
          <p:nvPr/>
        </p:nvSpPr>
        <p:spPr>
          <a:xfrm>
            <a:off x="3380030" y="4726536"/>
            <a:ext cx="25821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Do we have any domain knowledge to inform the estimate parameter priors?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FC00C6-136D-80BA-2A6B-37908F68A627}"/>
              </a:ext>
            </a:extLst>
          </p:cNvPr>
          <p:cNvSpPr txBox="1"/>
          <p:nvPr/>
        </p:nvSpPr>
        <p:spPr>
          <a:xfrm>
            <a:off x="6272975" y="2481555"/>
            <a:ext cx="2755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What are the equations that govern the model?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C96D8D-8A2A-A3F9-DB3A-F836A1930B87}"/>
              </a:ext>
            </a:extLst>
          </p:cNvPr>
          <p:cNvSpPr txBox="1"/>
          <p:nvPr/>
        </p:nvSpPr>
        <p:spPr>
          <a:xfrm>
            <a:off x="9373659" y="2468594"/>
            <a:ext cx="2735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Which parameters can we fix based on the literature?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F3C5AB-BC0A-272A-FCF7-01B078D9950E}"/>
              </a:ext>
            </a:extLst>
          </p:cNvPr>
          <p:cNvSpPr txBox="1"/>
          <p:nvPr/>
        </p:nvSpPr>
        <p:spPr>
          <a:xfrm>
            <a:off x="184898" y="4827118"/>
            <a:ext cx="2755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Which parameters do we need to estimate?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1094B6E-A7FD-E5E8-262B-F7D72A93AEF3}"/>
              </a:ext>
            </a:extLst>
          </p:cNvPr>
          <p:cNvSpPr txBox="1"/>
          <p:nvPr/>
        </p:nvSpPr>
        <p:spPr>
          <a:xfrm>
            <a:off x="6270738" y="4773869"/>
            <a:ext cx="2773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What is the model likelihood?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58461E-1490-E832-984A-579568E2D18C}"/>
              </a:ext>
            </a:extLst>
          </p:cNvPr>
          <p:cNvSpPr txBox="1"/>
          <p:nvPr/>
        </p:nvSpPr>
        <p:spPr>
          <a:xfrm>
            <a:off x="3486648" y="178244"/>
            <a:ext cx="2331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What is the population and time period?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6CB842-4771-912B-8F1C-AE9E69432E58}"/>
              </a:ext>
            </a:extLst>
          </p:cNvPr>
          <p:cNvSpPr txBox="1"/>
          <p:nvPr/>
        </p:nvSpPr>
        <p:spPr>
          <a:xfrm>
            <a:off x="9369200" y="4734785"/>
            <a:ext cx="2703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What assumptions have we made?</a:t>
            </a:r>
          </a:p>
        </p:txBody>
      </p:sp>
      <p:pic>
        <p:nvPicPr>
          <p:cNvPr id="36" name="Graphic 35" descr="Alarm clock with solid fill">
            <a:extLst>
              <a:ext uri="{FF2B5EF4-FFF2-40B4-BE49-F238E27FC236}">
                <a16:creationId xmlns:a16="http://schemas.microsoft.com/office/drawing/2014/main" id="{8BBE663E-09D5-6B12-A294-2C29ABDDB8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84069" y="983091"/>
            <a:ext cx="914400" cy="914400"/>
          </a:xfrm>
          <a:prstGeom prst="rect">
            <a:avLst/>
          </a:prstGeom>
        </p:spPr>
      </p:pic>
      <p:pic>
        <p:nvPicPr>
          <p:cNvPr id="38" name="Graphic 37" descr="Statistics with solid fill">
            <a:extLst>
              <a:ext uri="{FF2B5EF4-FFF2-40B4-BE49-F238E27FC236}">
                <a16:creationId xmlns:a16="http://schemas.microsoft.com/office/drawing/2014/main" id="{CB89C64C-0D49-07F6-2DC9-816348C44E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72766" y="1019468"/>
            <a:ext cx="914400" cy="9144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56858D43-3F14-ADE4-FA0D-CE8E442456BF}"/>
              </a:ext>
            </a:extLst>
          </p:cNvPr>
          <p:cNvSpPr txBox="1"/>
          <p:nvPr/>
        </p:nvSpPr>
        <p:spPr>
          <a:xfrm>
            <a:off x="9721049" y="1623950"/>
            <a:ext cx="4882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8E6C354-09FC-775B-BB61-D025DB5B8A21}"/>
              </a:ext>
            </a:extLst>
          </p:cNvPr>
          <p:cNvSpPr txBox="1"/>
          <p:nvPr/>
        </p:nvSpPr>
        <p:spPr>
          <a:xfrm>
            <a:off x="10437871" y="1626544"/>
            <a:ext cx="4882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70E656-55D7-D54C-B0FC-E9FF04C9C253}"/>
              </a:ext>
            </a:extLst>
          </p:cNvPr>
          <p:cNvSpPr txBox="1"/>
          <p:nvPr/>
        </p:nvSpPr>
        <p:spPr>
          <a:xfrm>
            <a:off x="11154694" y="1623952"/>
            <a:ext cx="4882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3DD0BAB-E96F-D57C-3789-CB56BD682377}"/>
              </a:ext>
            </a:extLst>
          </p:cNvPr>
          <p:cNvCxnSpPr>
            <a:stCxn id="39" idx="3"/>
            <a:endCxn id="40" idx="1"/>
          </p:cNvCxnSpPr>
          <p:nvPr/>
        </p:nvCxnSpPr>
        <p:spPr>
          <a:xfrm>
            <a:off x="10209320" y="1808616"/>
            <a:ext cx="228551" cy="2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7B429F6-4D7B-0A9B-9F7F-6FD386C4024D}"/>
              </a:ext>
            </a:extLst>
          </p:cNvPr>
          <p:cNvCxnSpPr>
            <a:stCxn id="40" idx="3"/>
            <a:endCxn id="41" idx="1"/>
          </p:cNvCxnSpPr>
          <p:nvPr/>
        </p:nvCxnSpPr>
        <p:spPr>
          <a:xfrm flipV="1">
            <a:off x="10926142" y="1808618"/>
            <a:ext cx="228552" cy="2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5FDD0B7-E0FF-A75D-FAB6-1E23ACC93B37}"/>
              </a:ext>
            </a:extLst>
          </p:cNvPr>
          <p:cNvSpPr txBox="1"/>
          <p:nvPr/>
        </p:nvSpPr>
        <p:spPr>
          <a:xfrm>
            <a:off x="3279278" y="2452778"/>
            <a:ext cx="2773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What are the rate parameters which describe movement  between the compartments?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5748815-536D-4F58-4F10-977EBEB19494}"/>
              </a:ext>
            </a:extLst>
          </p:cNvPr>
          <p:cNvSpPr txBox="1"/>
          <p:nvPr/>
        </p:nvSpPr>
        <p:spPr>
          <a:xfrm>
            <a:off x="3632972" y="4016304"/>
            <a:ext cx="4882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0E55166-0E8B-636C-6493-9B3EE333AE2A}"/>
              </a:ext>
            </a:extLst>
          </p:cNvPr>
          <p:cNvSpPr txBox="1"/>
          <p:nvPr/>
        </p:nvSpPr>
        <p:spPr>
          <a:xfrm>
            <a:off x="4349794" y="4018898"/>
            <a:ext cx="4882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D7B443C-048F-92D5-FC68-097AE0E56ECD}"/>
              </a:ext>
            </a:extLst>
          </p:cNvPr>
          <p:cNvSpPr txBox="1"/>
          <p:nvPr/>
        </p:nvSpPr>
        <p:spPr>
          <a:xfrm>
            <a:off x="5066617" y="4016306"/>
            <a:ext cx="4882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F8BB133-F562-97A0-2744-6EB8B9B852D5}"/>
              </a:ext>
            </a:extLst>
          </p:cNvPr>
          <p:cNvCxnSpPr>
            <a:stCxn id="51" idx="3"/>
            <a:endCxn id="52" idx="1"/>
          </p:cNvCxnSpPr>
          <p:nvPr/>
        </p:nvCxnSpPr>
        <p:spPr>
          <a:xfrm>
            <a:off x="4121243" y="4200970"/>
            <a:ext cx="228551" cy="2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F3B3241-B2DA-76FB-80E2-80631FEFC83B}"/>
              </a:ext>
            </a:extLst>
          </p:cNvPr>
          <p:cNvCxnSpPr>
            <a:stCxn id="52" idx="3"/>
            <a:endCxn id="53" idx="1"/>
          </p:cNvCxnSpPr>
          <p:nvPr/>
        </p:nvCxnSpPr>
        <p:spPr>
          <a:xfrm flipV="1">
            <a:off x="4838065" y="4200972"/>
            <a:ext cx="228552" cy="2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11A6C15-CFCD-5EF4-E1F2-F2ACD0177148}"/>
                  </a:ext>
                </a:extLst>
              </p:cNvPr>
              <p:cNvSpPr txBox="1"/>
              <p:nvPr/>
            </p:nvSpPr>
            <p:spPr>
              <a:xfrm>
                <a:off x="4927156" y="3701787"/>
                <a:ext cx="1394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11A6C15-CFCD-5EF4-E1F2-F2ACD01771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156" y="3701787"/>
                <a:ext cx="139461" cy="215444"/>
              </a:xfrm>
              <a:prstGeom prst="rect">
                <a:avLst/>
              </a:prstGeom>
              <a:blipFill>
                <a:blip r:embed="rId8"/>
                <a:stretch>
                  <a:fillRect l="-30435" r="-26087" b="-22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7D96B9F-A0D7-A3D8-0E0E-422BB33BB475}"/>
                  </a:ext>
                </a:extLst>
              </p:cNvPr>
              <p:cNvSpPr txBox="1"/>
              <p:nvPr/>
            </p:nvSpPr>
            <p:spPr>
              <a:xfrm>
                <a:off x="4020633" y="3569765"/>
                <a:ext cx="423834" cy="4024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</m:den>
                      </m:f>
                      <m:r>
                        <a:rPr lang="en-US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7D96B9F-A0D7-A3D8-0E0E-422BB33BB4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0633" y="3569765"/>
                <a:ext cx="423834" cy="402418"/>
              </a:xfrm>
              <a:prstGeom prst="rect">
                <a:avLst/>
              </a:prstGeom>
              <a:blipFill>
                <a:blip r:embed="rId9"/>
                <a:stretch>
                  <a:fillRect l="-15942" t="-1515" r="-14493" b="-136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F5BEAD5-6291-0D34-1272-452E8794B6B3}"/>
                  </a:ext>
                </a:extLst>
              </p:cNvPr>
              <p:cNvSpPr txBox="1"/>
              <p:nvPr/>
            </p:nvSpPr>
            <p:spPr>
              <a:xfrm>
                <a:off x="6474935" y="3130359"/>
                <a:ext cx="2283921" cy="11662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𝑑𝑆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GB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GB" sz="1600" dirty="0" smtClean="0"/>
                            <m:t>S</m:t>
                          </m:r>
                          <m:r>
                            <m:rPr>
                              <m:nor/>
                            </m:rPr>
                            <a:rPr lang="en-GB" sz="1600" dirty="0" smtClean="0"/>
                            <m:t>0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GB" sz="1600" dirty="0" smtClean="0"/>
                            <m:t>S</m:t>
                          </m:r>
                          <m:r>
                            <m:rPr>
                              <m:nor/>
                            </m:rPr>
                            <a:rPr lang="en-GB" sz="1600" dirty="0" smtClean="0"/>
                            <m:t>0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F5BEAD5-6291-0D34-1272-452E8794B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4935" y="3130359"/>
                <a:ext cx="2283921" cy="1166217"/>
              </a:xfrm>
              <a:prstGeom prst="rect">
                <a:avLst/>
              </a:prstGeom>
              <a:blipFill>
                <a:blip r:embed="rId10"/>
                <a:stretch>
                  <a:fillRect b="-36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0" name="Graphic 59" descr="Storytelling with solid fill">
            <a:extLst>
              <a:ext uri="{FF2B5EF4-FFF2-40B4-BE49-F238E27FC236}">
                <a16:creationId xmlns:a16="http://schemas.microsoft.com/office/drawing/2014/main" id="{8663A290-94C6-15CF-D24D-95D8E9FDD3A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700185" y="3339858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CEE8889-7DDD-61BF-0B87-E7515F73ED06}"/>
                  </a:ext>
                </a:extLst>
              </p:cNvPr>
              <p:cNvSpPr txBox="1"/>
              <p:nvPr/>
            </p:nvSpPr>
            <p:spPr>
              <a:xfrm>
                <a:off x="11299366" y="3658799"/>
                <a:ext cx="2391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CEE8889-7DDD-61BF-0B87-E7515F73ED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9366" y="3658799"/>
                <a:ext cx="239103" cy="369332"/>
              </a:xfrm>
              <a:prstGeom prst="rect">
                <a:avLst/>
              </a:prstGeom>
              <a:blipFill>
                <a:blip r:embed="rId13"/>
                <a:stretch>
                  <a:fillRect l="-30769" r="-25641" b="-229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Arrow: Right 61">
            <a:extLst>
              <a:ext uri="{FF2B5EF4-FFF2-40B4-BE49-F238E27FC236}">
                <a16:creationId xmlns:a16="http://schemas.microsoft.com/office/drawing/2014/main" id="{75EB4097-6F55-EEC0-1C0A-1EF00F164C36}"/>
              </a:ext>
            </a:extLst>
          </p:cNvPr>
          <p:cNvSpPr/>
          <p:nvPr/>
        </p:nvSpPr>
        <p:spPr>
          <a:xfrm>
            <a:off x="10738381" y="3753017"/>
            <a:ext cx="391801" cy="16421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04B5376-BD62-1620-1C3E-3E8E2880A76E}"/>
                  </a:ext>
                </a:extLst>
              </p:cNvPr>
              <p:cNvSpPr txBox="1"/>
              <p:nvPr/>
            </p:nvSpPr>
            <p:spPr>
              <a:xfrm>
                <a:off x="1910772" y="5897236"/>
                <a:ext cx="68264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04B5376-BD62-1620-1C3E-3E8E2880A7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0772" y="5897236"/>
                <a:ext cx="682643" cy="461665"/>
              </a:xfrm>
              <a:prstGeom prst="rect">
                <a:avLst/>
              </a:prstGeom>
              <a:blipFill>
                <a:blip r:embed="rId1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7" name="Graphic 66" descr="Idea with solid fill">
            <a:extLst>
              <a:ext uri="{FF2B5EF4-FFF2-40B4-BE49-F238E27FC236}">
                <a16:creationId xmlns:a16="http://schemas.microsoft.com/office/drawing/2014/main" id="{8CE53B71-4561-C47C-9416-CCEC6C5CB29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62310" y="974451"/>
            <a:ext cx="914400" cy="914400"/>
          </a:xfrm>
          <a:prstGeom prst="rect">
            <a:avLst/>
          </a:prstGeom>
        </p:spPr>
      </p:pic>
      <p:sp>
        <p:nvSpPr>
          <p:cNvPr id="68" name="Arrow: Right 67">
            <a:extLst>
              <a:ext uri="{FF2B5EF4-FFF2-40B4-BE49-F238E27FC236}">
                <a16:creationId xmlns:a16="http://schemas.microsoft.com/office/drawing/2014/main" id="{AAB61B73-69CA-1D61-3496-E22B143089F4}"/>
              </a:ext>
            </a:extLst>
          </p:cNvPr>
          <p:cNvSpPr/>
          <p:nvPr/>
        </p:nvSpPr>
        <p:spPr>
          <a:xfrm>
            <a:off x="1568716" y="6074312"/>
            <a:ext cx="391801" cy="16421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5F5F9E8F-75B8-0126-2EDC-FAA18E320ACA}"/>
              </a:ext>
            </a:extLst>
          </p:cNvPr>
          <p:cNvGrpSpPr/>
          <p:nvPr/>
        </p:nvGrpSpPr>
        <p:grpSpPr>
          <a:xfrm>
            <a:off x="3741587" y="6015769"/>
            <a:ext cx="545513" cy="443029"/>
            <a:chOff x="681790" y="5725160"/>
            <a:chExt cx="545513" cy="443029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BCE0B72-CC28-51A3-3183-AF4C6350174D}"/>
                </a:ext>
              </a:extLst>
            </p:cNvPr>
            <p:cNvCxnSpPr/>
            <p:nvPr/>
          </p:nvCxnSpPr>
          <p:spPr>
            <a:xfrm>
              <a:off x="689811" y="5725160"/>
              <a:ext cx="0" cy="44302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4A6D70D-7220-A6E5-39B9-1F6887B49F0F}"/>
                </a:ext>
              </a:extLst>
            </p:cNvPr>
            <p:cNvCxnSpPr>
              <a:cxnSpLocks/>
            </p:cNvCxnSpPr>
            <p:nvPr/>
          </p:nvCxnSpPr>
          <p:spPr>
            <a:xfrm>
              <a:off x="681790" y="6168189"/>
              <a:ext cx="54551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79564E6-5212-FFB8-607F-23B31933829C}"/>
              </a:ext>
            </a:extLst>
          </p:cNvPr>
          <p:cNvGrpSpPr/>
          <p:nvPr/>
        </p:nvGrpSpPr>
        <p:grpSpPr>
          <a:xfrm>
            <a:off x="4806859" y="6015769"/>
            <a:ext cx="545513" cy="443029"/>
            <a:chOff x="681790" y="5725160"/>
            <a:chExt cx="545513" cy="443029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872F5C3-1F4D-96AF-F367-BD0FB340A64A}"/>
                </a:ext>
              </a:extLst>
            </p:cNvPr>
            <p:cNvCxnSpPr/>
            <p:nvPr/>
          </p:nvCxnSpPr>
          <p:spPr>
            <a:xfrm>
              <a:off x="689811" y="5725160"/>
              <a:ext cx="0" cy="44302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DB5BB42-1289-5C7B-B7B6-EF86B9A910F5}"/>
                </a:ext>
              </a:extLst>
            </p:cNvPr>
            <p:cNvCxnSpPr>
              <a:cxnSpLocks/>
            </p:cNvCxnSpPr>
            <p:nvPr/>
          </p:nvCxnSpPr>
          <p:spPr>
            <a:xfrm>
              <a:off x="681790" y="6168189"/>
              <a:ext cx="54551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25E0632-B62F-688E-FA75-FA5A17B60D20}"/>
              </a:ext>
            </a:extLst>
          </p:cNvPr>
          <p:cNvCxnSpPr>
            <a:cxnSpLocks/>
          </p:cNvCxnSpPr>
          <p:nvPr/>
        </p:nvCxnSpPr>
        <p:spPr>
          <a:xfrm>
            <a:off x="3741587" y="6162020"/>
            <a:ext cx="545513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B1277877-DEB4-0ED4-3A14-0A08C01FD774}"/>
              </a:ext>
            </a:extLst>
          </p:cNvPr>
          <p:cNvSpPr/>
          <p:nvPr/>
        </p:nvSpPr>
        <p:spPr>
          <a:xfrm>
            <a:off x="4806860" y="6088568"/>
            <a:ext cx="543432" cy="379343"/>
          </a:xfrm>
          <a:custGeom>
            <a:avLst/>
            <a:gdLst>
              <a:gd name="connsiteX0" fmla="*/ 1035 w 494813"/>
              <a:gd name="connsiteY0" fmla="*/ 161683 h 379343"/>
              <a:gd name="connsiteX1" fmla="*/ 25098 w 494813"/>
              <a:gd name="connsiteY1" fmla="*/ 89494 h 379343"/>
              <a:gd name="connsiteX2" fmla="*/ 169477 w 494813"/>
              <a:gd name="connsiteY2" fmla="*/ 9283 h 379343"/>
              <a:gd name="connsiteX3" fmla="*/ 466256 w 494813"/>
              <a:gd name="connsiteY3" fmla="*/ 322104 h 379343"/>
              <a:gd name="connsiteX4" fmla="*/ 466256 w 494813"/>
              <a:gd name="connsiteY4" fmla="*/ 378252 h 379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813" h="379343">
                <a:moveTo>
                  <a:pt x="1035" y="161683"/>
                </a:moveTo>
                <a:cubicBezTo>
                  <a:pt x="-971" y="138288"/>
                  <a:pt x="-2976" y="114894"/>
                  <a:pt x="25098" y="89494"/>
                </a:cubicBezTo>
                <a:cubicBezTo>
                  <a:pt x="53172" y="64094"/>
                  <a:pt x="95951" y="-29485"/>
                  <a:pt x="169477" y="9283"/>
                </a:cubicBezTo>
                <a:cubicBezTo>
                  <a:pt x="243003" y="48051"/>
                  <a:pt x="416793" y="260609"/>
                  <a:pt x="466256" y="322104"/>
                </a:cubicBezTo>
                <a:cubicBezTo>
                  <a:pt x="515719" y="383599"/>
                  <a:pt x="490987" y="380925"/>
                  <a:pt x="466256" y="378252"/>
                </a:cubicBezTo>
              </a:path>
            </a:pathLst>
          </a:cu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43C123A-559A-B013-83A9-8A044596B2A3}"/>
              </a:ext>
            </a:extLst>
          </p:cNvPr>
          <p:cNvSpPr txBox="1"/>
          <p:nvPr/>
        </p:nvSpPr>
        <p:spPr>
          <a:xfrm>
            <a:off x="3550012" y="6473948"/>
            <a:ext cx="9441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Uninformative?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62AFBFA-8A5F-C4EF-2AC7-F03C4BDE75E2}"/>
              </a:ext>
            </a:extLst>
          </p:cNvPr>
          <p:cNvSpPr txBox="1"/>
          <p:nvPr/>
        </p:nvSpPr>
        <p:spPr>
          <a:xfrm>
            <a:off x="4578638" y="6447794"/>
            <a:ext cx="1507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Weekly informative?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5F3EE335-C1B0-FEBD-1F9E-0F116111C7C2}"/>
              </a:ext>
            </a:extLst>
          </p:cNvPr>
          <p:cNvSpPr txBox="1"/>
          <p:nvPr/>
        </p:nvSpPr>
        <p:spPr>
          <a:xfrm>
            <a:off x="7774406" y="6126820"/>
            <a:ext cx="11533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Count data?</a:t>
            </a:r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1A26C3CD-238B-395D-E8BF-DBEF6E1B1100}"/>
              </a:ext>
            </a:extLst>
          </p:cNvPr>
          <p:cNvGrpSpPr/>
          <p:nvPr/>
        </p:nvGrpSpPr>
        <p:grpSpPr>
          <a:xfrm>
            <a:off x="6852571" y="5548912"/>
            <a:ext cx="1599527" cy="1302720"/>
            <a:chOff x="6819702" y="5329105"/>
            <a:chExt cx="1599527" cy="1302720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0C49FA4-7AA9-6657-6856-5601F3DBAD6B}"/>
                </a:ext>
              </a:extLst>
            </p:cNvPr>
            <p:cNvSpPr txBox="1"/>
            <p:nvPr/>
          </p:nvSpPr>
          <p:spPr>
            <a:xfrm>
              <a:off x="7273240" y="5329105"/>
              <a:ext cx="93133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/>
                <a:t>Continuous? 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8FC1E50E-C393-D6FB-B950-557FDE2B9943}"/>
                </a:ext>
              </a:extLst>
            </p:cNvPr>
            <p:cNvSpPr txBox="1"/>
            <p:nvPr/>
          </p:nvSpPr>
          <p:spPr>
            <a:xfrm>
              <a:off x="6819702" y="5895988"/>
              <a:ext cx="115332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/>
                <a:t>Multivariate?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D47E95FD-B0FE-131B-8362-B7D00F59E2B4}"/>
                </a:ext>
              </a:extLst>
            </p:cNvPr>
            <p:cNvSpPr txBox="1"/>
            <p:nvPr/>
          </p:nvSpPr>
          <p:spPr>
            <a:xfrm rot="10800000">
              <a:off x="7441959" y="5418934"/>
              <a:ext cx="50335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dirty="0"/>
                <a:t>V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ADFBC9F6-1FED-0250-F164-688BDB5CDA15}"/>
                </a:ext>
              </a:extLst>
            </p:cNvPr>
            <p:cNvSpPr txBox="1"/>
            <p:nvPr/>
          </p:nvSpPr>
          <p:spPr>
            <a:xfrm rot="10800000">
              <a:off x="6953124" y="5923939"/>
              <a:ext cx="50335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dirty="0"/>
                <a:t>V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3586386F-C17B-493D-55A1-4AFA774E6E74}"/>
                </a:ext>
              </a:extLst>
            </p:cNvPr>
            <p:cNvSpPr txBox="1"/>
            <p:nvPr/>
          </p:nvSpPr>
          <p:spPr>
            <a:xfrm rot="10800000">
              <a:off x="7915875" y="5923939"/>
              <a:ext cx="50335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dirty="0"/>
                <a:t>V</a:t>
              </a:r>
            </a:p>
          </p:txBody>
        </p:sp>
      </p:grpSp>
      <p:pic>
        <p:nvPicPr>
          <p:cNvPr id="136" name="Graphic 135" descr="Clipboard with solid fill">
            <a:extLst>
              <a:ext uri="{FF2B5EF4-FFF2-40B4-BE49-F238E27FC236}">
                <a16:creationId xmlns:a16="http://schemas.microsoft.com/office/drawing/2014/main" id="{C3EBBE5D-633E-B294-5F70-BEAE97B0A9F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736193" y="5252905"/>
            <a:ext cx="1965213" cy="1483400"/>
          </a:xfrm>
          <a:prstGeom prst="rect">
            <a:avLst/>
          </a:prstGeom>
        </p:spPr>
      </p:pic>
      <p:sp>
        <p:nvSpPr>
          <p:cNvPr id="137" name="TextBox 136">
            <a:extLst>
              <a:ext uri="{FF2B5EF4-FFF2-40B4-BE49-F238E27FC236}">
                <a16:creationId xmlns:a16="http://schemas.microsoft.com/office/drawing/2014/main" id="{9F642C0B-63AA-03B7-A9E5-4A62126B5D86}"/>
              </a:ext>
            </a:extLst>
          </p:cNvPr>
          <p:cNvSpPr txBox="1"/>
          <p:nvPr/>
        </p:nvSpPr>
        <p:spPr>
          <a:xfrm>
            <a:off x="10208049" y="5726707"/>
            <a:ext cx="113031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1) No underreporting</a:t>
            </a:r>
          </a:p>
          <a:p>
            <a:r>
              <a:rPr lang="en-GB" sz="900" dirty="0"/>
              <a:t>2) No incubation period</a:t>
            </a:r>
          </a:p>
          <a:p>
            <a:r>
              <a:rPr lang="en-GB" sz="900" dirty="0"/>
              <a:t>3) waning immunity  </a:t>
            </a:r>
          </a:p>
        </p:txBody>
      </p:sp>
      <p:pic>
        <p:nvPicPr>
          <p:cNvPr id="139" name="Graphic 138" descr="Group of people with solid fill">
            <a:extLst>
              <a:ext uri="{FF2B5EF4-FFF2-40B4-BE49-F238E27FC236}">
                <a16:creationId xmlns:a16="http://schemas.microsoft.com/office/drawing/2014/main" id="{95B64CEB-4312-8053-031A-F7584389852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669499" y="967955"/>
            <a:ext cx="914400" cy="914400"/>
          </a:xfrm>
          <a:prstGeom prst="rect">
            <a:avLst/>
          </a:prstGeom>
        </p:spPr>
      </p:pic>
      <p:grpSp>
        <p:nvGrpSpPr>
          <p:cNvPr id="174" name="Group 173">
            <a:extLst>
              <a:ext uri="{FF2B5EF4-FFF2-40B4-BE49-F238E27FC236}">
                <a16:creationId xmlns:a16="http://schemas.microsoft.com/office/drawing/2014/main" id="{F6599A07-85C9-4F50-02CB-EB6E04EB9132}"/>
              </a:ext>
            </a:extLst>
          </p:cNvPr>
          <p:cNvGrpSpPr/>
          <p:nvPr/>
        </p:nvGrpSpPr>
        <p:grpSpPr>
          <a:xfrm>
            <a:off x="-321555" y="2461662"/>
            <a:ext cx="3365413" cy="1907001"/>
            <a:chOff x="2672142" y="4735046"/>
            <a:chExt cx="3365413" cy="1907001"/>
          </a:xfrm>
        </p:grpSpPr>
        <p:pic>
          <p:nvPicPr>
            <p:cNvPr id="34" name="Graphic 33" descr="Group of people with solid fill">
              <a:extLst>
                <a:ext uri="{FF2B5EF4-FFF2-40B4-BE49-F238E27FC236}">
                  <a16:creationId xmlns:a16="http://schemas.microsoft.com/office/drawing/2014/main" id="{D9827A79-2A42-D366-6E0C-4617856F8B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rcRect t="33480"/>
            <a:stretch/>
          </p:blipFill>
          <p:spPr>
            <a:xfrm>
              <a:off x="3270799" y="5812510"/>
              <a:ext cx="649064" cy="431760"/>
            </a:xfrm>
            <a:prstGeom prst="rect">
              <a:avLst/>
            </a:prstGeom>
          </p:spPr>
        </p:pic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F3AC77A1-7A45-6093-AD56-8DD146856F96}"/>
                </a:ext>
              </a:extLst>
            </p:cNvPr>
            <p:cNvSpPr txBox="1"/>
            <p:nvPr/>
          </p:nvSpPr>
          <p:spPr>
            <a:xfrm>
              <a:off x="3224451" y="4735046"/>
              <a:ext cx="281310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What are the initial conditions? Which do we fix? Which do we estimate?</a:t>
              </a:r>
            </a:p>
          </p:txBody>
        </p:sp>
        <p:pic>
          <p:nvPicPr>
            <p:cNvPr id="141" name="Graphic 140" descr="Group success with solid fill">
              <a:extLst>
                <a:ext uri="{FF2B5EF4-FFF2-40B4-BE49-F238E27FC236}">
                  <a16:creationId xmlns:a16="http://schemas.microsoft.com/office/drawing/2014/main" id="{E4D54416-C133-8BC5-1900-958B4E5A1D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4556556" y="5783545"/>
              <a:ext cx="428022" cy="428022"/>
            </a:xfrm>
            <a:prstGeom prst="rect">
              <a:avLst/>
            </a:prstGeom>
          </p:spPr>
        </p:pic>
        <p:pic>
          <p:nvPicPr>
            <p:cNvPr id="143" name="Graphic 142" descr="Germ with solid fill">
              <a:extLst>
                <a:ext uri="{FF2B5EF4-FFF2-40B4-BE49-F238E27FC236}">
                  <a16:creationId xmlns:a16="http://schemas.microsoft.com/office/drawing/2014/main" id="{57EB241F-7750-139A-9AB1-532C9AE40F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4228734" y="5686892"/>
              <a:ext cx="152189" cy="152189"/>
            </a:xfrm>
            <a:prstGeom prst="rect">
              <a:avLst/>
            </a:prstGeom>
          </p:spPr>
        </p:pic>
        <p:pic>
          <p:nvPicPr>
            <p:cNvPr id="145" name="Graphic 144" descr="Woman with solid fill">
              <a:extLst>
                <a:ext uri="{FF2B5EF4-FFF2-40B4-BE49-F238E27FC236}">
                  <a16:creationId xmlns:a16="http://schemas.microsoft.com/office/drawing/2014/main" id="{F57F724A-2226-34B1-39A9-31016E0594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3905010" y="5802336"/>
              <a:ext cx="428021" cy="428021"/>
            </a:xfrm>
            <a:prstGeom prst="rect">
              <a:avLst/>
            </a:prstGeom>
          </p:spPr>
        </p:pic>
        <p:pic>
          <p:nvPicPr>
            <p:cNvPr id="148" name="Graphic 147" descr="Group of people with solid fill">
              <a:extLst>
                <a:ext uri="{FF2B5EF4-FFF2-40B4-BE49-F238E27FC236}">
                  <a16:creationId xmlns:a16="http://schemas.microsoft.com/office/drawing/2014/main" id="{44689512-46C9-458C-3DB9-E669DAC2F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5307119" y="5746797"/>
              <a:ext cx="554471" cy="554471"/>
            </a:xfrm>
            <a:prstGeom prst="rect">
              <a:avLst/>
            </a:prstGeom>
          </p:spPr>
        </p:pic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AB5BD5E0-6A47-B0DE-0239-CD749A72F668}"/>
                </a:ext>
              </a:extLst>
            </p:cNvPr>
            <p:cNvSpPr txBox="1"/>
            <p:nvPr/>
          </p:nvSpPr>
          <p:spPr>
            <a:xfrm>
              <a:off x="2672142" y="6272715"/>
              <a:ext cx="322348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dirty="0"/>
                <a:t>S    +    I    +   R   =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4CA26C3C-7764-18B6-0144-06DA309B2005}"/>
                </a:ext>
              </a:extLst>
            </p:cNvPr>
            <p:cNvSpPr txBox="1"/>
            <p:nvPr/>
          </p:nvSpPr>
          <p:spPr>
            <a:xfrm>
              <a:off x="5340017" y="6264158"/>
              <a:ext cx="59166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N</a:t>
              </a:r>
            </a:p>
          </p:txBody>
        </p:sp>
      </p:grpSp>
      <p:sp>
        <p:nvSpPr>
          <p:cNvPr id="160" name="Arrow: Right 159">
            <a:extLst>
              <a:ext uri="{FF2B5EF4-FFF2-40B4-BE49-F238E27FC236}">
                <a16:creationId xmlns:a16="http://schemas.microsoft.com/office/drawing/2014/main" id="{AFDDE6F5-8358-2BEE-DBD6-68DC0633D519}"/>
              </a:ext>
            </a:extLst>
          </p:cNvPr>
          <p:cNvSpPr/>
          <p:nvPr/>
        </p:nvSpPr>
        <p:spPr>
          <a:xfrm>
            <a:off x="2994636" y="1019468"/>
            <a:ext cx="247570" cy="23265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" name="Arrow: Right 160">
            <a:extLst>
              <a:ext uri="{FF2B5EF4-FFF2-40B4-BE49-F238E27FC236}">
                <a16:creationId xmlns:a16="http://schemas.microsoft.com/office/drawing/2014/main" id="{B20423EE-8BEB-5426-D2E7-627E7F9868DF}"/>
              </a:ext>
            </a:extLst>
          </p:cNvPr>
          <p:cNvSpPr/>
          <p:nvPr/>
        </p:nvSpPr>
        <p:spPr>
          <a:xfrm>
            <a:off x="6058003" y="1026456"/>
            <a:ext cx="229816" cy="23265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Arrow: Right 161">
            <a:extLst>
              <a:ext uri="{FF2B5EF4-FFF2-40B4-BE49-F238E27FC236}">
                <a16:creationId xmlns:a16="http://schemas.microsoft.com/office/drawing/2014/main" id="{31A0C2BF-C901-1269-75C0-DD493D4C867A}"/>
              </a:ext>
            </a:extLst>
          </p:cNvPr>
          <p:cNvSpPr/>
          <p:nvPr/>
        </p:nvSpPr>
        <p:spPr>
          <a:xfrm>
            <a:off x="9102144" y="1002753"/>
            <a:ext cx="229816" cy="23265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68370263-511E-406B-4640-23B5500A5A3F}"/>
              </a:ext>
            </a:extLst>
          </p:cNvPr>
          <p:cNvCxnSpPr>
            <a:cxnSpLocks/>
          </p:cNvCxnSpPr>
          <p:nvPr/>
        </p:nvCxnSpPr>
        <p:spPr>
          <a:xfrm rot="5400000">
            <a:off x="6013277" y="-2287923"/>
            <a:ext cx="300043" cy="9111005"/>
          </a:xfrm>
          <a:prstGeom prst="bentConnector3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Arrow: Right 166">
            <a:extLst>
              <a:ext uri="{FF2B5EF4-FFF2-40B4-BE49-F238E27FC236}">
                <a16:creationId xmlns:a16="http://schemas.microsoft.com/office/drawing/2014/main" id="{848BA831-C50A-356B-34E9-948A1D03408C}"/>
              </a:ext>
            </a:extLst>
          </p:cNvPr>
          <p:cNvSpPr/>
          <p:nvPr/>
        </p:nvSpPr>
        <p:spPr>
          <a:xfrm>
            <a:off x="2994633" y="3345649"/>
            <a:ext cx="262977" cy="23265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8" name="Arrow: Right 167">
            <a:extLst>
              <a:ext uri="{FF2B5EF4-FFF2-40B4-BE49-F238E27FC236}">
                <a16:creationId xmlns:a16="http://schemas.microsoft.com/office/drawing/2014/main" id="{4C62EE10-EA0B-0D6F-E278-F848BF907A29}"/>
              </a:ext>
            </a:extLst>
          </p:cNvPr>
          <p:cNvSpPr/>
          <p:nvPr/>
        </p:nvSpPr>
        <p:spPr>
          <a:xfrm>
            <a:off x="6058002" y="3352637"/>
            <a:ext cx="229816" cy="23265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9" name="Arrow: Right 168">
            <a:extLst>
              <a:ext uri="{FF2B5EF4-FFF2-40B4-BE49-F238E27FC236}">
                <a16:creationId xmlns:a16="http://schemas.microsoft.com/office/drawing/2014/main" id="{D90B6A42-05DE-B534-1D6A-ECEA8D02C574}"/>
              </a:ext>
            </a:extLst>
          </p:cNvPr>
          <p:cNvSpPr/>
          <p:nvPr/>
        </p:nvSpPr>
        <p:spPr>
          <a:xfrm>
            <a:off x="9102143" y="3328934"/>
            <a:ext cx="229816" cy="23265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Arrow: Right 169">
            <a:extLst>
              <a:ext uri="{FF2B5EF4-FFF2-40B4-BE49-F238E27FC236}">
                <a16:creationId xmlns:a16="http://schemas.microsoft.com/office/drawing/2014/main" id="{0EF7477C-FB63-9853-E080-D79C1F79A889}"/>
              </a:ext>
            </a:extLst>
          </p:cNvPr>
          <p:cNvSpPr/>
          <p:nvPr/>
        </p:nvSpPr>
        <p:spPr>
          <a:xfrm>
            <a:off x="2979230" y="5631323"/>
            <a:ext cx="278381" cy="23265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1" name="Arrow: Right 170">
            <a:extLst>
              <a:ext uri="{FF2B5EF4-FFF2-40B4-BE49-F238E27FC236}">
                <a16:creationId xmlns:a16="http://schemas.microsoft.com/office/drawing/2014/main" id="{E27F8EA0-E7A1-6FC2-0833-F49CD26F6CFE}"/>
              </a:ext>
            </a:extLst>
          </p:cNvPr>
          <p:cNvSpPr/>
          <p:nvPr/>
        </p:nvSpPr>
        <p:spPr>
          <a:xfrm>
            <a:off x="6042596" y="5638311"/>
            <a:ext cx="257935" cy="23265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2" name="Arrow: Right 171">
            <a:extLst>
              <a:ext uri="{FF2B5EF4-FFF2-40B4-BE49-F238E27FC236}">
                <a16:creationId xmlns:a16="http://schemas.microsoft.com/office/drawing/2014/main" id="{261B982F-148B-0B37-DCB7-09D43E24031C}"/>
              </a:ext>
            </a:extLst>
          </p:cNvPr>
          <p:cNvSpPr/>
          <p:nvPr/>
        </p:nvSpPr>
        <p:spPr>
          <a:xfrm>
            <a:off x="9086738" y="5614608"/>
            <a:ext cx="229816" cy="23265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3" name="Connector: Elbow 172">
            <a:extLst>
              <a:ext uri="{FF2B5EF4-FFF2-40B4-BE49-F238E27FC236}">
                <a16:creationId xmlns:a16="http://schemas.microsoft.com/office/drawing/2014/main" id="{D365D48A-EBD3-5421-1BAF-F656244DF043}"/>
              </a:ext>
            </a:extLst>
          </p:cNvPr>
          <p:cNvCxnSpPr>
            <a:cxnSpLocks/>
          </p:cNvCxnSpPr>
          <p:nvPr/>
        </p:nvCxnSpPr>
        <p:spPr>
          <a:xfrm rot="5400000">
            <a:off x="6047071" y="14607"/>
            <a:ext cx="300043" cy="9111005"/>
          </a:xfrm>
          <a:prstGeom prst="bentConnector3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AD7C695-C47C-9B6F-B113-BD0E2C338151}"/>
              </a:ext>
            </a:extLst>
          </p:cNvPr>
          <p:cNvSpPr txBox="1"/>
          <p:nvPr/>
        </p:nvSpPr>
        <p:spPr>
          <a:xfrm>
            <a:off x="159535" y="70982"/>
            <a:ext cx="32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50BB1CB-AFB5-3DF6-3749-CC9C165A2B97}"/>
              </a:ext>
            </a:extLst>
          </p:cNvPr>
          <p:cNvSpPr txBox="1"/>
          <p:nvPr/>
        </p:nvSpPr>
        <p:spPr>
          <a:xfrm>
            <a:off x="3214117" y="48071"/>
            <a:ext cx="32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2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8BBAB9D-37EE-A824-23CC-48149819C012}"/>
              </a:ext>
            </a:extLst>
          </p:cNvPr>
          <p:cNvSpPr txBox="1"/>
          <p:nvPr/>
        </p:nvSpPr>
        <p:spPr>
          <a:xfrm>
            <a:off x="6244794" y="57784"/>
            <a:ext cx="32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A430156-0F83-9278-B7E0-7B9A91FB261F}"/>
              </a:ext>
            </a:extLst>
          </p:cNvPr>
          <p:cNvSpPr txBox="1"/>
          <p:nvPr/>
        </p:nvSpPr>
        <p:spPr>
          <a:xfrm>
            <a:off x="9304133" y="57784"/>
            <a:ext cx="32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4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E39747F-346F-9591-9A52-CB4027CB1962}"/>
              </a:ext>
            </a:extLst>
          </p:cNvPr>
          <p:cNvSpPr txBox="1"/>
          <p:nvPr/>
        </p:nvSpPr>
        <p:spPr>
          <a:xfrm>
            <a:off x="169380" y="2377528"/>
            <a:ext cx="32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5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E6713E0-CEA2-65C4-E969-ADB7F51B78DF}"/>
              </a:ext>
            </a:extLst>
          </p:cNvPr>
          <p:cNvSpPr txBox="1"/>
          <p:nvPr/>
        </p:nvSpPr>
        <p:spPr>
          <a:xfrm>
            <a:off x="3211667" y="2362306"/>
            <a:ext cx="32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6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2A48FCF-E125-F542-5639-D317714CC7BD}"/>
              </a:ext>
            </a:extLst>
          </p:cNvPr>
          <p:cNvSpPr txBox="1"/>
          <p:nvPr/>
        </p:nvSpPr>
        <p:spPr>
          <a:xfrm>
            <a:off x="6240502" y="2360554"/>
            <a:ext cx="32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7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2B04DD5-9EC2-29A6-ABBD-E6D4A13EAE65}"/>
              </a:ext>
            </a:extLst>
          </p:cNvPr>
          <p:cNvSpPr txBox="1"/>
          <p:nvPr/>
        </p:nvSpPr>
        <p:spPr>
          <a:xfrm>
            <a:off x="9296728" y="2377528"/>
            <a:ext cx="32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8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3776B6B-EEF5-CA62-F321-45B35BCA0811}"/>
              </a:ext>
            </a:extLst>
          </p:cNvPr>
          <p:cNvSpPr txBox="1"/>
          <p:nvPr/>
        </p:nvSpPr>
        <p:spPr>
          <a:xfrm>
            <a:off x="158861" y="4648433"/>
            <a:ext cx="32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9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8D88C36-854C-4668-BB9B-19F0492EDEA6}"/>
              </a:ext>
            </a:extLst>
          </p:cNvPr>
          <p:cNvSpPr txBox="1"/>
          <p:nvPr/>
        </p:nvSpPr>
        <p:spPr>
          <a:xfrm>
            <a:off x="3188884" y="4649592"/>
            <a:ext cx="448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10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2913616-4A75-EF40-051B-6E7453DF872F}"/>
              </a:ext>
            </a:extLst>
          </p:cNvPr>
          <p:cNvSpPr txBox="1"/>
          <p:nvPr/>
        </p:nvSpPr>
        <p:spPr>
          <a:xfrm>
            <a:off x="6231804" y="4650971"/>
            <a:ext cx="440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11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2D86CFB-66E5-34BE-1B0C-CB85645AAF24}"/>
              </a:ext>
            </a:extLst>
          </p:cNvPr>
          <p:cNvSpPr txBox="1"/>
          <p:nvPr/>
        </p:nvSpPr>
        <p:spPr>
          <a:xfrm>
            <a:off x="9257061" y="4648095"/>
            <a:ext cx="656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4229384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Picture 201">
            <a:extLst>
              <a:ext uri="{FF2B5EF4-FFF2-40B4-BE49-F238E27FC236}">
                <a16:creationId xmlns:a16="http://schemas.microsoft.com/office/drawing/2014/main" id="{8339CF73-07BB-2468-F9CE-93F1BA833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8059" y="4639169"/>
            <a:ext cx="883891" cy="645001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78BC6C10-66D8-2B31-4632-4689FD46C820}"/>
              </a:ext>
            </a:extLst>
          </p:cNvPr>
          <p:cNvGrpSpPr/>
          <p:nvPr/>
        </p:nvGrpSpPr>
        <p:grpSpPr>
          <a:xfrm>
            <a:off x="220955" y="92002"/>
            <a:ext cx="11884685" cy="6593842"/>
            <a:chOff x="220955" y="132078"/>
            <a:chExt cx="11884685" cy="6593842"/>
          </a:xfrm>
          <a:noFill/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ED1764F-60B2-2F55-2E7F-29AB538087DB}"/>
                </a:ext>
              </a:extLst>
            </p:cNvPr>
            <p:cNvSpPr/>
            <p:nvPr/>
          </p:nvSpPr>
          <p:spPr>
            <a:xfrm>
              <a:off x="220955" y="132078"/>
              <a:ext cx="2773680" cy="2001520"/>
            </a:xfrm>
            <a:prstGeom prst="rect">
              <a:avLst/>
            </a:prstGeom>
            <a:grp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61BBC26-29A4-26F2-C162-72F36A271EC5}"/>
                </a:ext>
              </a:extLst>
            </p:cNvPr>
            <p:cNvSpPr/>
            <p:nvPr/>
          </p:nvSpPr>
          <p:spPr>
            <a:xfrm>
              <a:off x="3263875" y="132079"/>
              <a:ext cx="2773680" cy="2001520"/>
            </a:xfrm>
            <a:prstGeom prst="rect">
              <a:avLst/>
            </a:prstGeom>
            <a:grp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17D43A0-AD0D-D209-712D-6B184AD36B0E}"/>
                </a:ext>
              </a:extLst>
            </p:cNvPr>
            <p:cNvSpPr/>
            <p:nvPr/>
          </p:nvSpPr>
          <p:spPr>
            <a:xfrm>
              <a:off x="6306795" y="132079"/>
              <a:ext cx="2773680" cy="2001520"/>
            </a:xfrm>
            <a:prstGeom prst="rect">
              <a:avLst/>
            </a:prstGeom>
            <a:grp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20D3281-1780-19BB-508B-FC88B7D4FB93}"/>
                </a:ext>
              </a:extLst>
            </p:cNvPr>
            <p:cNvSpPr/>
            <p:nvPr/>
          </p:nvSpPr>
          <p:spPr>
            <a:xfrm>
              <a:off x="9331960" y="132080"/>
              <a:ext cx="2773680" cy="2001520"/>
            </a:xfrm>
            <a:prstGeom prst="rect">
              <a:avLst/>
            </a:prstGeom>
            <a:grp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96F1C02-DD48-6EA5-6403-6A1690FA39E4}"/>
                </a:ext>
              </a:extLst>
            </p:cNvPr>
            <p:cNvSpPr/>
            <p:nvPr/>
          </p:nvSpPr>
          <p:spPr>
            <a:xfrm>
              <a:off x="220955" y="2428239"/>
              <a:ext cx="2773680" cy="2001520"/>
            </a:xfrm>
            <a:prstGeom prst="rect">
              <a:avLst/>
            </a:prstGeom>
            <a:grp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D3F42C-8B20-3A45-6036-B7D654B9C0FA}"/>
                </a:ext>
              </a:extLst>
            </p:cNvPr>
            <p:cNvSpPr/>
            <p:nvPr/>
          </p:nvSpPr>
          <p:spPr>
            <a:xfrm>
              <a:off x="3263875" y="2428239"/>
              <a:ext cx="2773680" cy="2001520"/>
            </a:xfrm>
            <a:prstGeom prst="rect">
              <a:avLst/>
            </a:prstGeom>
            <a:grp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42635FC-CFAA-E059-1AEA-D92DED639C4D}"/>
                </a:ext>
              </a:extLst>
            </p:cNvPr>
            <p:cNvSpPr/>
            <p:nvPr/>
          </p:nvSpPr>
          <p:spPr>
            <a:xfrm>
              <a:off x="6306795" y="2428239"/>
              <a:ext cx="2773680" cy="2001520"/>
            </a:xfrm>
            <a:prstGeom prst="rect">
              <a:avLst/>
            </a:prstGeom>
            <a:grp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BECAA06-D6D0-613B-DAE0-F4C7A4C86CEA}"/>
                </a:ext>
              </a:extLst>
            </p:cNvPr>
            <p:cNvSpPr/>
            <p:nvPr/>
          </p:nvSpPr>
          <p:spPr>
            <a:xfrm>
              <a:off x="9331960" y="2428240"/>
              <a:ext cx="2773680" cy="2001520"/>
            </a:xfrm>
            <a:prstGeom prst="rect">
              <a:avLst/>
            </a:prstGeom>
            <a:grp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C8304DD-E64D-2535-D2CA-95C154D8E8C8}"/>
                </a:ext>
              </a:extLst>
            </p:cNvPr>
            <p:cNvSpPr/>
            <p:nvPr/>
          </p:nvSpPr>
          <p:spPr>
            <a:xfrm>
              <a:off x="220955" y="4724400"/>
              <a:ext cx="2773680" cy="2001520"/>
            </a:xfrm>
            <a:prstGeom prst="rect">
              <a:avLst/>
            </a:prstGeom>
            <a:grp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31DD26C-A43A-6E18-E193-EC5ABE2D3815}"/>
                </a:ext>
              </a:extLst>
            </p:cNvPr>
            <p:cNvSpPr/>
            <p:nvPr/>
          </p:nvSpPr>
          <p:spPr>
            <a:xfrm>
              <a:off x="3263875" y="4724400"/>
              <a:ext cx="2773680" cy="2001520"/>
            </a:xfrm>
            <a:prstGeom prst="rect">
              <a:avLst/>
            </a:prstGeom>
            <a:grp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C5306E0-D053-7FDA-E969-662B2D1050B0}"/>
                </a:ext>
              </a:extLst>
            </p:cNvPr>
            <p:cNvSpPr/>
            <p:nvPr/>
          </p:nvSpPr>
          <p:spPr>
            <a:xfrm>
              <a:off x="6306795" y="4724400"/>
              <a:ext cx="2773680" cy="2001520"/>
            </a:xfrm>
            <a:prstGeom prst="rect">
              <a:avLst/>
            </a:prstGeom>
            <a:grp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882E379-79BE-C306-FDF8-432B550DF07F}"/>
                </a:ext>
              </a:extLst>
            </p:cNvPr>
            <p:cNvSpPr/>
            <p:nvPr/>
          </p:nvSpPr>
          <p:spPr>
            <a:xfrm>
              <a:off x="9331960" y="4724400"/>
              <a:ext cx="2773680" cy="2001520"/>
            </a:xfrm>
            <a:prstGeom prst="rect">
              <a:avLst/>
            </a:prstGeom>
            <a:grp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9" name="Graphic 18" descr="Badge Question Mark with solid fill">
            <a:extLst>
              <a:ext uri="{FF2B5EF4-FFF2-40B4-BE49-F238E27FC236}">
                <a16:creationId xmlns:a16="http://schemas.microsoft.com/office/drawing/2014/main" id="{62B93332-BB96-889D-A131-F601AE0F1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1176" y="4793063"/>
            <a:ext cx="496105" cy="496105"/>
          </a:xfrm>
          <a:prstGeom prst="rect">
            <a:avLst/>
          </a:prstGeom>
        </p:spPr>
      </p:pic>
      <p:pic>
        <p:nvPicPr>
          <p:cNvPr id="36" name="Graphic 35" descr="Alarm clock with solid fill">
            <a:extLst>
              <a:ext uri="{FF2B5EF4-FFF2-40B4-BE49-F238E27FC236}">
                <a16:creationId xmlns:a16="http://schemas.microsoft.com/office/drawing/2014/main" id="{8BBE663E-09D5-6B12-A294-2C29ABDDB8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19477" y="1305369"/>
            <a:ext cx="542069" cy="542069"/>
          </a:xfrm>
          <a:prstGeom prst="rect">
            <a:avLst/>
          </a:prstGeom>
        </p:spPr>
      </p:pic>
      <p:pic>
        <p:nvPicPr>
          <p:cNvPr id="38" name="Graphic 37" descr="Statistics with solid fill">
            <a:extLst>
              <a:ext uri="{FF2B5EF4-FFF2-40B4-BE49-F238E27FC236}">
                <a16:creationId xmlns:a16="http://schemas.microsoft.com/office/drawing/2014/main" id="{CB89C64C-0D49-07F6-2DC9-816348C44E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40329" y="257622"/>
            <a:ext cx="554216" cy="554216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56858D43-3F14-ADE4-FA0D-CE8E442456BF}"/>
              </a:ext>
            </a:extLst>
          </p:cNvPr>
          <p:cNvSpPr txBox="1"/>
          <p:nvPr/>
        </p:nvSpPr>
        <p:spPr>
          <a:xfrm>
            <a:off x="9369200" y="541013"/>
            <a:ext cx="5152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8E6C354-09FC-775B-BB61-D025DB5B8A21}"/>
              </a:ext>
            </a:extLst>
          </p:cNvPr>
          <p:cNvSpPr txBox="1"/>
          <p:nvPr/>
        </p:nvSpPr>
        <p:spPr>
          <a:xfrm>
            <a:off x="10092334" y="553337"/>
            <a:ext cx="5341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70E656-55D7-D54C-B0FC-E9FF04C9C253}"/>
              </a:ext>
            </a:extLst>
          </p:cNvPr>
          <p:cNvSpPr txBox="1"/>
          <p:nvPr/>
        </p:nvSpPr>
        <p:spPr>
          <a:xfrm>
            <a:off x="10827722" y="202962"/>
            <a:ext cx="5152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3DD0BAB-E96F-D57C-3789-CB56BD682377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>
            <a:off x="9884423" y="725679"/>
            <a:ext cx="207911" cy="12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7B429F6-4D7B-0A9B-9F7F-6FD386C4024D}"/>
              </a:ext>
            </a:extLst>
          </p:cNvPr>
          <p:cNvCxnSpPr>
            <a:cxnSpLocks/>
            <a:stCxn id="40" idx="3"/>
            <a:endCxn id="41" idx="1"/>
          </p:cNvCxnSpPr>
          <p:nvPr/>
        </p:nvCxnSpPr>
        <p:spPr>
          <a:xfrm flipV="1">
            <a:off x="10626442" y="387628"/>
            <a:ext cx="201280" cy="350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F5BEAD5-6291-0D34-1272-452E8794B6B3}"/>
                  </a:ext>
                </a:extLst>
              </p:cNvPr>
              <p:cNvSpPr txBox="1"/>
              <p:nvPr/>
            </p:nvSpPr>
            <p:spPr>
              <a:xfrm>
                <a:off x="6492328" y="2538812"/>
                <a:ext cx="2283921" cy="17518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𝑑𝑆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GB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1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𝑑𝐸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den>
                          </m:f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𝑑𝐼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GB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GB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GB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𝑑𝑄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GB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GB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F5BEAD5-6291-0D34-1272-452E8794B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2328" y="2538812"/>
                <a:ext cx="2283921" cy="1751890"/>
              </a:xfrm>
              <a:prstGeom prst="rect">
                <a:avLst/>
              </a:prstGeom>
              <a:blipFill>
                <a:blip r:embed="rId9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0" name="Graphic 59" descr="Storytelling with solid fill">
            <a:extLst>
              <a:ext uri="{FF2B5EF4-FFF2-40B4-BE49-F238E27FC236}">
                <a16:creationId xmlns:a16="http://schemas.microsoft.com/office/drawing/2014/main" id="{8663A290-94C6-15CF-D24D-95D8E9FDD3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54613" y="2479010"/>
            <a:ext cx="706194" cy="706194"/>
          </a:xfrm>
          <a:prstGeom prst="rect">
            <a:avLst/>
          </a:prstGeom>
        </p:spPr>
      </p:pic>
      <p:pic>
        <p:nvPicPr>
          <p:cNvPr id="67" name="Graphic 66" descr="Idea with solid fill">
            <a:extLst>
              <a:ext uri="{FF2B5EF4-FFF2-40B4-BE49-F238E27FC236}">
                <a16:creationId xmlns:a16="http://schemas.microsoft.com/office/drawing/2014/main" id="{8CE53B71-4561-C47C-9416-CCEC6C5CB29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85013" y="320308"/>
            <a:ext cx="388013" cy="388013"/>
          </a:xfrm>
          <a:prstGeom prst="rect">
            <a:avLst/>
          </a:prstGeom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5F5F9E8F-75B8-0126-2EDC-FAA18E320ACA}"/>
              </a:ext>
            </a:extLst>
          </p:cNvPr>
          <p:cNvGrpSpPr/>
          <p:nvPr/>
        </p:nvGrpSpPr>
        <p:grpSpPr>
          <a:xfrm>
            <a:off x="3799802" y="4720132"/>
            <a:ext cx="479223" cy="299427"/>
            <a:chOff x="681790" y="5725160"/>
            <a:chExt cx="545513" cy="443029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BCE0B72-CC28-51A3-3183-AF4C6350174D}"/>
                </a:ext>
              </a:extLst>
            </p:cNvPr>
            <p:cNvCxnSpPr/>
            <p:nvPr/>
          </p:nvCxnSpPr>
          <p:spPr>
            <a:xfrm>
              <a:off x="689811" y="5725160"/>
              <a:ext cx="0" cy="44302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4A6D70D-7220-A6E5-39B9-1F6887B49F0F}"/>
                </a:ext>
              </a:extLst>
            </p:cNvPr>
            <p:cNvCxnSpPr>
              <a:cxnSpLocks/>
            </p:cNvCxnSpPr>
            <p:nvPr/>
          </p:nvCxnSpPr>
          <p:spPr>
            <a:xfrm>
              <a:off x="681790" y="6168189"/>
              <a:ext cx="54551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79564E6-5212-FFB8-607F-23B31933829C}"/>
              </a:ext>
            </a:extLst>
          </p:cNvPr>
          <p:cNvGrpSpPr/>
          <p:nvPr/>
        </p:nvGrpSpPr>
        <p:grpSpPr>
          <a:xfrm>
            <a:off x="4500473" y="4711174"/>
            <a:ext cx="421600" cy="314024"/>
            <a:chOff x="681790" y="5725160"/>
            <a:chExt cx="545513" cy="443029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872F5C3-1F4D-96AF-F367-BD0FB340A64A}"/>
                </a:ext>
              </a:extLst>
            </p:cNvPr>
            <p:cNvCxnSpPr/>
            <p:nvPr/>
          </p:nvCxnSpPr>
          <p:spPr>
            <a:xfrm>
              <a:off x="689811" y="5725160"/>
              <a:ext cx="0" cy="44302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DB5BB42-1289-5C7B-B7B6-EF86B9A910F5}"/>
                </a:ext>
              </a:extLst>
            </p:cNvPr>
            <p:cNvCxnSpPr>
              <a:cxnSpLocks/>
            </p:cNvCxnSpPr>
            <p:nvPr/>
          </p:nvCxnSpPr>
          <p:spPr>
            <a:xfrm>
              <a:off x="681790" y="6168189"/>
              <a:ext cx="54551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25E0632-B62F-688E-FA75-FA5A17B60D20}"/>
              </a:ext>
            </a:extLst>
          </p:cNvPr>
          <p:cNvCxnSpPr>
            <a:cxnSpLocks/>
          </p:cNvCxnSpPr>
          <p:nvPr/>
        </p:nvCxnSpPr>
        <p:spPr>
          <a:xfrm>
            <a:off x="3799802" y="4866383"/>
            <a:ext cx="469820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B1277877-DEB4-0ED4-3A14-0A08C01FD774}"/>
              </a:ext>
            </a:extLst>
          </p:cNvPr>
          <p:cNvSpPr/>
          <p:nvPr/>
        </p:nvSpPr>
        <p:spPr>
          <a:xfrm>
            <a:off x="4503168" y="4775234"/>
            <a:ext cx="403089" cy="261902"/>
          </a:xfrm>
          <a:custGeom>
            <a:avLst/>
            <a:gdLst>
              <a:gd name="connsiteX0" fmla="*/ 1035 w 494813"/>
              <a:gd name="connsiteY0" fmla="*/ 161683 h 379343"/>
              <a:gd name="connsiteX1" fmla="*/ 25098 w 494813"/>
              <a:gd name="connsiteY1" fmla="*/ 89494 h 379343"/>
              <a:gd name="connsiteX2" fmla="*/ 169477 w 494813"/>
              <a:gd name="connsiteY2" fmla="*/ 9283 h 379343"/>
              <a:gd name="connsiteX3" fmla="*/ 466256 w 494813"/>
              <a:gd name="connsiteY3" fmla="*/ 322104 h 379343"/>
              <a:gd name="connsiteX4" fmla="*/ 466256 w 494813"/>
              <a:gd name="connsiteY4" fmla="*/ 378252 h 379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813" h="379343">
                <a:moveTo>
                  <a:pt x="1035" y="161683"/>
                </a:moveTo>
                <a:cubicBezTo>
                  <a:pt x="-971" y="138288"/>
                  <a:pt x="-2976" y="114894"/>
                  <a:pt x="25098" y="89494"/>
                </a:cubicBezTo>
                <a:cubicBezTo>
                  <a:pt x="53172" y="64094"/>
                  <a:pt x="95951" y="-29485"/>
                  <a:pt x="169477" y="9283"/>
                </a:cubicBezTo>
                <a:cubicBezTo>
                  <a:pt x="243003" y="48051"/>
                  <a:pt x="416793" y="260609"/>
                  <a:pt x="466256" y="322104"/>
                </a:cubicBezTo>
                <a:cubicBezTo>
                  <a:pt x="515719" y="383599"/>
                  <a:pt x="490987" y="380925"/>
                  <a:pt x="466256" y="378252"/>
                </a:cubicBezTo>
              </a:path>
            </a:pathLst>
          </a:cu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43C123A-559A-B013-83A9-8A044596B2A3}"/>
              </a:ext>
            </a:extLst>
          </p:cNvPr>
          <p:cNvSpPr txBox="1"/>
          <p:nvPr/>
        </p:nvSpPr>
        <p:spPr>
          <a:xfrm>
            <a:off x="3576544" y="5034946"/>
            <a:ext cx="9602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Uninformative?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62AFBFA-8A5F-C4EF-2AC7-F03C4BDE75E2}"/>
              </a:ext>
            </a:extLst>
          </p:cNvPr>
          <p:cNvSpPr txBox="1"/>
          <p:nvPr/>
        </p:nvSpPr>
        <p:spPr>
          <a:xfrm>
            <a:off x="4346664" y="5033858"/>
            <a:ext cx="14510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Weekly informative?</a:t>
            </a:r>
          </a:p>
        </p:txBody>
      </p:sp>
      <p:pic>
        <p:nvPicPr>
          <p:cNvPr id="139" name="Graphic 138" descr="Group of people with solid fill">
            <a:extLst>
              <a:ext uri="{FF2B5EF4-FFF2-40B4-BE49-F238E27FC236}">
                <a16:creationId xmlns:a16="http://schemas.microsoft.com/office/drawing/2014/main" id="{95B64CEB-4312-8053-031A-F7584389852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288471" y="334172"/>
            <a:ext cx="562458" cy="562458"/>
          </a:xfrm>
          <a:prstGeom prst="rect">
            <a:avLst/>
          </a:prstGeom>
        </p:spPr>
      </p:pic>
      <p:sp>
        <p:nvSpPr>
          <p:cNvPr id="160" name="Arrow: Right 159">
            <a:extLst>
              <a:ext uri="{FF2B5EF4-FFF2-40B4-BE49-F238E27FC236}">
                <a16:creationId xmlns:a16="http://schemas.microsoft.com/office/drawing/2014/main" id="{AFDDE6F5-8358-2BEE-DBD6-68DC0633D519}"/>
              </a:ext>
            </a:extLst>
          </p:cNvPr>
          <p:cNvSpPr/>
          <p:nvPr/>
        </p:nvSpPr>
        <p:spPr>
          <a:xfrm>
            <a:off x="2994636" y="1019468"/>
            <a:ext cx="247570" cy="23265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" name="Arrow: Right 160">
            <a:extLst>
              <a:ext uri="{FF2B5EF4-FFF2-40B4-BE49-F238E27FC236}">
                <a16:creationId xmlns:a16="http://schemas.microsoft.com/office/drawing/2014/main" id="{B20423EE-8BEB-5426-D2E7-627E7F9868DF}"/>
              </a:ext>
            </a:extLst>
          </p:cNvPr>
          <p:cNvSpPr/>
          <p:nvPr/>
        </p:nvSpPr>
        <p:spPr>
          <a:xfrm>
            <a:off x="6058003" y="1026456"/>
            <a:ext cx="229816" cy="23265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Arrow: Right 161">
            <a:extLst>
              <a:ext uri="{FF2B5EF4-FFF2-40B4-BE49-F238E27FC236}">
                <a16:creationId xmlns:a16="http://schemas.microsoft.com/office/drawing/2014/main" id="{31A0C2BF-C901-1269-75C0-DD493D4C867A}"/>
              </a:ext>
            </a:extLst>
          </p:cNvPr>
          <p:cNvSpPr/>
          <p:nvPr/>
        </p:nvSpPr>
        <p:spPr>
          <a:xfrm>
            <a:off x="9102144" y="1002753"/>
            <a:ext cx="229816" cy="23265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68370263-511E-406B-4640-23B5500A5A3F}"/>
              </a:ext>
            </a:extLst>
          </p:cNvPr>
          <p:cNvCxnSpPr>
            <a:cxnSpLocks/>
          </p:cNvCxnSpPr>
          <p:nvPr/>
        </p:nvCxnSpPr>
        <p:spPr>
          <a:xfrm rot="5400000">
            <a:off x="6013277" y="-2287923"/>
            <a:ext cx="300043" cy="9111005"/>
          </a:xfrm>
          <a:prstGeom prst="bentConnector3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Arrow: Right 166">
            <a:extLst>
              <a:ext uri="{FF2B5EF4-FFF2-40B4-BE49-F238E27FC236}">
                <a16:creationId xmlns:a16="http://schemas.microsoft.com/office/drawing/2014/main" id="{848BA831-C50A-356B-34E9-948A1D03408C}"/>
              </a:ext>
            </a:extLst>
          </p:cNvPr>
          <p:cNvSpPr/>
          <p:nvPr/>
        </p:nvSpPr>
        <p:spPr>
          <a:xfrm>
            <a:off x="2994633" y="3345649"/>
            <a:ext cx="262977" cy="23265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8" name="Arrow: Right 167">
            <a:extLst>
              <a:ext uri="{FF2B5EF4-FFF2-40B4-BE49-F238E27FC236}">
                <a16:creationId xmlns:a16="http://schemas.microsoft.com/office/drawing/2014/main" id="{4C62EE10-EA0B-0D6F-E278-F848BF907A29}"/>
              </a:ext>
            </a:extLst>
          </p:cNvPr>
          <p:cNvSpPr/>
          <p:nvPr/>
        </p:nvSpPr>
        <p:spPr>
          <a:xfrm>
            <a:off x="6058002" y="3352637"/>
            <a:ext cx="229816" cy="23265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9" name="Arrow: Right 168">
            <a:extLst>
              <a:ext uri="{FF2B5EF4-FFF2-40B4-BE49-F238E27FC236}">
                <a16:creationId xmlns:a16="http://schemas.microsoft.com/office/drawing/2014/main" id="{D90B6A42-05DE-B534-1D6A-ECEA8D02C574}"/>
              </a:ext>
            </a:extLst>
          </p:cNvPr>
          <p:cNvSpPr/>
          <p:nvPr/>
        </p:nvSpPr>
        <p:spPr>
          <a:xfrm>
            <a:off x="9102143" y="3328934"/>
            <a:ext cx="229816" cy="23265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AB5BD5E0-6A47-B0DE-0239-CD749A72F668}"/>
              </a:ext>
            </a:extLst>
          </p:cNvPr>
          <p:cNvSpPr txBox="1"/>
          <p:nvPr/>
        </p:nvSpPr>
        <p:spPr>
          <a:xfrm>
            <a:off x="136489" y="2956680"/>
            <a:ext cx="2945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/>
              <a:t>  S</a:t>
            </a:r>
            <a:r>
              <a:rPr lang="en-GB" baseline="-25000" dirty="0"/>
              <a:t>0</a:t>
            </a:r>
            <a:r>
              <a:rPr lang="en-GB" dirty="0"/>
              <a:t>  +  E</a:t>
            </a:r>
            <a:r>
              <a:rPr lang="en-GB" baseline="-25000" dirty="0"/>
              <a:t>0</a:t>
            </a:r>
            <a:r>
              <a:rPr lang="en-GB" dirty="0"/>
              <a:t> +  I</a:t>
            </a:r>
            <a:r>
              <a:rPr lang="en-GB" baseline="-25000" dirty="0"/>
              <a:t>0</a:t>
            </a:r>
            <a:r>
              <a:rPr lang="en-GB" dirty="0"/>
              <a:t> + Q</a:t>
            </a:r>
            <a:r>
              <a:rPr lang="en-GB" baseline="-25000" dirty="0"/>
              <a:t>0</a:t>
            </a:r>
            <a:r>
              <a:rPr lang="en-GB" dirty="0"/>
              <a:t> +  R</a:t>
            </a:r>
            <a:r>
              <a:rPr lang="en-GB" baseline="-25000" dirty="0"/>
              <a:t>0</a:t>
            </a:r>
            <a:r>
              <a:rPr lang="en-GB" dirty="0"/>
              <a:t>  =  N</a:t>
            </a:r>
          </a:p>
        </p:txBody>
      </p:sp>
      <p:pic>
        <p:nvPicPr>
          <p:cNvPr id="34" name="Graphic 33" descr="Group of people with solid fill">
            <a:extLst>
              <a:ext uri="{FF2B5EF4-FFF2-40B4-BE49-F238E27FC236}">
                <a16:creationId xmlns:a16="http://schemas.microsoft.com/office/drawing/2014/main" id="{D9827A79-2A42-D366-6E0C-4617856F8B3F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t="33480"/>
          <a:stretch/>
        </p:blipFill>
        <p:spPr>
          <a:xfrm>
            <a:off x="270235" y="2656355"/>
            <a:ext cx="502817" cy="334476"/>
          </a:xfrm>
          <a:prstGeom prst="rect">
            <a:avLst/>
          </a:prstGeom>
        </p:spPr>
      </p:pic>
      <p:pic>
        <p:nvPicPr>
          <p:cNvPr id="141" name="Graphic 140" descr="Group success with solid fill">
            <a:extLst>
              <a:ext uri="{FF2B5EF4-FFF2-40B4-BE49-F238E27FC236}">
                <a16:creationId xmlns:a16="http://schemas.microsoft.com/office/drawing/2014/main" id="{E4D54416-C133-8BC5-1900-958B4E5A1D5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146820" y="2652150"/>
            <a:ext cx="299679" cy="299679"/>
          </a:xfrm>
          <a:prstGeom prst="rect">
            <a:avLst/>
          </a:prstGeom>
        </p:spPr>
      </p:pic>
      <p:pic>
        <p:nvPicPr>
          <p:cNvPr id="143" name="Graphic 142" descr="Germ with solid fill">
            <a:extLst>
              <a:ext uri="{FF2B5EF4-FFF2-40B4-BE49-F238E27FC236}">
                <a16:creationId xmlns:a16="http://schemas.microsoft.com/office/drawing/2014/main" id="{57EB241F-7750-139A-9AB1-532C9AE40FB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452767" y="2653040"/>
            <a:ext cx="93128" cy="93128"/>
          </a:xfrm>
          <a:prstGeom prst="rect">
            <a:avLst/>
          </a:prstGeom>
        </p:spPr>
      </p:pic>
      <p:pic>
        <p:nvPicPr>
          <p:cNvPr id="145" name="Graphic 144" descr="Woman with solid fill">
            <a:extLst>
              <a:ext uri="{FF2B5EF4-FFF2-40B4-BE49-F238E27FC236}">
                <a16:creationId xmlns:a16="http://schemas.microsoft.com/office/drawing/2014/main" id="{F57F724A-2226-34B1-39A9-31016E0594A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282808" y="2672677"/>
            <a:ext cx="261916" cy="261916"/>
          </a:xfrm>
          <a:prstGeom prst="rect">
            <a:avLst/>
          </a:prstGeom>
        </p:spPr>
      </p:pic>
      <p:pic>
        <p:nvPicPr>
          <p:cNvPr id="148" name="Graphic 147" descr="Group of people with solid fill">
            <a:extLst>
              <a:ext uri="{FF2B5EF4-FFF2-40B4-BE49-F238E27FC236}">
                <a16:creationId xmlns:a16="http://schemas.microsoft.com/office/drawing/2014/main" id="{44689512-46C9-458C-3DB9-E669DAC2F18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556138" y="2581862"/>
            <a:ext cx="410185" cy="410185"/>
          </a:xfrm>
          <a:prstGeom prst="rect">
            <a:avLst/>
          </a:prstGeom>
        </p:spPr>
      </p:pic>
      <p:sp>
        <p:nvSpPr>
          <p:cNvPr id="170" name="Arrow: Right 169">
            <a:extLst>
              <a:ext uri="{FF2B5EF4-FFF2-40B4-BE49-F238E27FC236}">
                <a16:creationId xmlns:a16="http://schemas.microsoft.com/office/drawing/2014/main" id="{0EF7477C-FB63-9853-E080-D79C1F79A889}"/>
              </a:ext>
            </a:extLst>
          </p:cNvPr>
          <p:cNvSpPr/>
          <p:nvPr/>
        </p:nvSpPr>
        <p:spPr>
          <a:xfrm>
            <a:off x="2979230" y="5631323"/>
            <a:ext cx="278381" cy="23265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1" name="Arrow: Right 170">
            <a:extLst>
              <a:ext uri="{FF2B5EF4-FFF2-40B4-BE49-F238E27FC236}">
                <a16:creationId xmlns:a16="http://schemas.microsoft.com/office/drawing/2014/main" id="{E27F8EA0-E7A1-6FC2-0833-F49CD26F6CFE}"/>
              </a:ext>
            </a:extLst>
          </p:cNvPr>
          <p:cNvSpPr/>
          <p:nvPr/>
        </p:nvSpPr>
        <p:spPr>
          <a:xfrm>
            <a:off x="6042596" y="5638311"/>
            <a:ext cx="257935" cy="23265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2" name="Arrow: Right 171">
            <a:extLst>
              <a:ext uri="{FF2B5EF4-FFF2-40B4-BE49-F238E27FC236}">
                <a16:creationId xmlns:a16="http://schemas.microsoft.com/office/drawing/2014/main" id="{261B982F-148B-0B37-DCB7-09D43E24031C}"/>
              </a:ext>
            </a:extLst>
          </p:cNvPr>
          <p:cNvSpPr/>
          <p:nvPr/>
        </p:nvSpPr>
        <p:spPr>
          <a:xfrm>
            <a:off x="9086738" y="5614608"/>
            <a:ext cx="229816" cy="23265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3" name="Connector: Elbow 172">
            <a:extLst>
              <a:ext uri="{FF2B5EF4-FFF2-40B4-BE49-F238E27FC236}">
                <a16:creationId xmlns:a16="http://schemas.microsoft.com/office/drawing/2014/main" id="{D365D48A-EBD3-5421-1BAF-F656244DF043}"/>
              </a:ext>
            </a:extLst>
          </p:cNvPr>
          <p:cNvCxnSpPr>
            <a:cxnSpLocks/>
          </p:cNvCxnSpPr>
          <p:nvPr/>
        </p:nvCxnSpPr>
        <p:spPr>
          <a:xfrm rot="5400000">
            <a:off x="6047071" y="14607"/>
            <a:ext cx="300043" cy="9111005"/>
          </a:xfrm>
          <a:prstGeom prst="bentConnector3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E0E02C5-D5BB-2EDB-B8F5-5B6E8BF4E188}"/>
              </a:ext>
            </a:extLst>
          </p:cNvPr>
          <p:cNvSpPr txBox="1"/>
          <p:nvPr/>
        </p:nvSpPr>
        <p:spPr>
          <a:xfrm>
            <a:off x="378818" y="345589"/>
            <a:ext cx="23983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What are the transmission dynamics of the Omicron variant of concern following its emergence? 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9E1718A-FB08-FD3A-FDE5-945A65BDC60F}"/>
              </a:ext>
            </a:extLst>
          </p:cNvPr>
          <p:cNvSpPr txBox="1"/>
          <p:nvPr/>
        </p:nvSpPr>
        <p:spPr>
          <a:xfrm>
            <a:off x="3728607" y="264953"/>
            <a:ext cx="2304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Gauteng, South Africa</a:t>
            </a:r>
          </a:p>
          <a:p>
            <a:pPr algn="ctr"/>
            <a:r>
              <a:rPr lang="en-GB" dirty="0"/>
              <a:t>N = 15,810,388 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45B474E-F4F1-2C3C-0221-5C0E9A956C61}"/>
              </a:ext>
            </a:extLst>
          </p:cNvPr>
          <p:cNvSpPr txBox="1"/>
          <p:nvPr/>
        </p:nvSpPr>
        <p:spPr>
          <a:xfrm>
            <a:off x="3716254" y="1182522"/>
            <a:ext cx="23040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Sep 2021- Feb 2022 (Fourth wave, driven by omicron)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D5167BFF-8393-4FC6-0297-32EDD215FEE5}"/>
                  </a:ext>
                </a:extLst>
              </p:cNvPr>
              <p:cNvSpPr txBox="1"/>
              <p:nvPr/>
            </p:nvSpPr>
            <p:spPr>
              <a:xfrm>
                <a:off x="6535564" y="299484"/>
                <a:ext cx="2398318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GB" dirty="0"/>
                  <a:t>Reported incidence data for Gauteng, South Africa. </a:t>
                </a:r>
              </a:p>
              <a:p>
                <a:pPr algn="ctr"/>
                <a:r>
                  <a:rPr lang="en-GB" dirty="0"/>
                  <a:t>We need to reconstruct the reported incidence from the model. </a:t>
                </a: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D5167BFF-8393-4FC6-0297-32EDD215F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5564" y="299484"/>
                <a:ext cx="2398318" cy="1754326"/>
              </a:xfrm>
              <a:prstGeom prst="rect">
                <a:avLst/>
              </a:prstGeom>
              <a:blipFill>
                <a:blip r:embed="rId22"/>
                <a:stretch>
                  <a:fillRect l="-2030" t="-1736" r="-2030" b="-45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TextBox 96">
            <a:extLst>
              <a:ext uri="{FF2B5EF4-FFF2-40B4-BE49-F238E27FC236}">
                <a16:creationId xmlns:a16="http://schemas.microsoft.com/office/drawing/2014/main" id="{41C6F8AF-4F10-1F0A-BAFA-E0F6AE28ED0F}"/>
              </a:ext>
            </a:extLst>
          </p:cNvPr>
          <p:cNvSpPr txBox="1"/>
          <p:nvPr/>
        </p:nvSpPr>
        <p:spPr>
          <a:xfrm>
            <a:off x="11540844" y="510796"/>
            <a:ext cx="5152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8DE70A3-7C9D-9200-98AA-F98F727EC9B4}"/>
              </a:ext>
            </a:extLst>
          </p:cNvPr>
          <p:cNvSpPr txBox="1"/>
          <p:nvPr/>
        </p:nvSpPr>
        <p:spPr>
          <a:xfrm>
            <a:off x="10834353" y="866934"/>
            <a:ext cx="5152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Q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0038E323-F561-4C1C-C68B-FBE14ABFEF61}"/>
              </a:ext>
            </a:extLst>
          </p:cNvPr>
          <p:cNvCxnSpPr>
            <a:cxnSpLocks/>
            <a:stCxn id="40" idx="3"/>
            <a:endCxn id="101" idx="1"/>
          </p:cNvCxnSpPr>
          <p:nvPr/>
        </p:nvCxnSpPr>
        <p:spPr>
          <a:xfrm>
            <a:off x="10626442" y="738003"/>
            <a:ext cx="207911" cy="313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90F222A-A65F-7BEF-10DE-AEE3331E992C}"/>
              </a:ext>
            </a:extLst>
          </p:cNvPr>
          <p:cNvCxnSpPr>
            <a:stCxn id="41" idx="3"/>
            <a:endCxn id="97" idx="1"/>
          </p:cNvCxnSpPr>
          <p:nvPr/>
        </p:nvCxnSpPr>
        <p:spPr>
          <a:xfrm>
            <a:off x="11342945" y="387628"/>
            <a:ext cx="197899" cy="307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83A0C2B-9C1D-FBC7-95DD-C9FFF727C59A}"/>
              </a:ext>
            </a:extLst>
          </p:cNvPr>
          <p:cNvCxnSpPr>
            <a:stCxn id="101" idx="3"/>
            <a:endCxn id="97" idx="1"/>
          </p:cNvCxnSpPr>
          <p:nvPr/>
        </p:nvCxnSpPr>
        <p:spPr>
          <a:xfrm flipV="1">
            <a:off x="11349576" y="695462"/>
            <a:ext cx="191268" cy="356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7CC71815-C899-292C-F8B6-4891A3F23A42}"/>
              </a:ext>
            </a:extLst>
          </p:cNvPr>
          <p:cNvSpPr txBox="1"/>
          <p:nvPr/>
        </p:nvSpPr>
        <p:spPr>
          <a:xfrm>
            <a:off x="9288528" y="1388124"/>
            <a:ext cx="2908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GB" sz="1200" dirty="0"/>
              <a:t>COVID-19 has an incubation period (E).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GB" sz="1200" dirty="0"/>
              <a:t>Fit to reported data, so account for detection and isolation (Q).</a:t>
            </a: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52871CDE-1559-DEF1-ECDE-83FFC51A0854}"/>
              </a:ext>
            </a:extLst>
          </p:cNvPr>
          <p:cNvGrpSpPr/>
          <p:nvPr/>
        </p:nvGrpSpPr>
        <p:grpSpPr>
          <a:xfrm>
            <a:off x="3303506" y="2592199"/>
            <a:ext cx="2634828" cy="1803729"/>
            <a:chOff x="195063" y="2601445"/>
            <a:chExt cx="2634828" cy="18037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F7D96B9F-A0D7-A3D8-0E0E-422BB33BB475}"/>
                    </a:ext>
                  </a:extLst>
                </p:cNvPr>
                <p:cNvSpPr txBox="1"/>
                <p:nvPr/>
              </p:nvSpPr>
              <p:spPr>
                <a:xfrm>
                  <a:off x="617944" y="2732997"/>
                  <a:ext cx="336118" cy="31624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sz="11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11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sz="11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</m:t>
                            </m:r>
                          </m:den>
                        </m:f>
                        <m:r>
                          <a:rPr lang="en-US" sz="11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sz="1100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F7D96B9F-A0D7-A3D8-0E0E-422BB33BB4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944" y="2732997"/>
                  <a:ext cx="336118" cy="316240"/>
                </a:xfrm>
                <a:prstGeom prst="rect">
                  <a:avLst/>
                </a:prstGeom>
                <a:blipFill>
                  <a:blip r:embed="rId23"/>
                  <a:stretch>
                    <a:fillRect l="-14545" r="-16364" b="-1346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F956CF00-6204-63F0-595E-D997DF0E16DB}"/>
                </a:ext>
              </a:extLst>
            </p:cNvPr>
            <p:cNvSpPr txBox="1"/>
            <p:nvPr/>
          </p:nvSpPr>
          <p:spPr>
            <a:xfrm>
              <a:off x="316183" y="2965926"/>
              <a:ext cx="30383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S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F5C8B09-6D4D-F950-188B-63BE6A47E9BD}"/>
                </a:ext>
              </a:extLst>
            </p:cNvPr>
            <p:cNvSpPr txBox="1"/>
            <p:nvPr/>
          </p:nvSpPr>
          <p:spPr>
            <a:xfrm>
              <a:off x="976444" y="2961075"/>
              <a:ext cx="32948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E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6E3DCA52-4B33-5D12-F82B-150C2DA595B7}"/>
                </a:ext>
              </a:extLst>
            </p:cNvPr>
            <p:cNvSpPr txBox="1"/>
            <p:nvPr/>
          </p:nvSpPr>
          <p:spPr>
            <a:xfrm>
              <a:off x="1874824" y="2601445"/>
              <a:ext cx="32948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I</a:t>
              </a:r>
            </a:p>
          </p:txBody>
        </p: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A13443D5-5919-0C0E-40C9-7D3D8CBD78C6}"/>
                </a:ext>
              </a:extLst>
            </p:cNvPr>
            <p:cNvCxnSpPr>
              <a:cxnSpLocks/>
              <a:stCxn id="126" idx="3"/>
              <a:endCxn id="127" idx="1"/>
            </p:cNvCxnSpPr>
            <p:nvPr/>
          </p:nvCxnSpPr>
          <p:spPr>
            <a:xfrm flipV="1">
              <a:off x="620019" y="3145741"/>
              <a:ext cx="356425" cy="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F7DFE3B9-8468-2288-7CE0-EB98886A1256}"/>
                </a:ext>
              </a:extLst>
            </p:cNvPr>
            <p:cNvCxnSpPr>
              <a:cxnSpLocks/>
              <a:stCxn id="127" idx="3"/>
              <a:endCxn id="129" idx="1"/>
            </p:cNvCxnSpPr>
            <p:nvPr/>
          </p:nvCxnSpPr>
          <p:spPr>
            <a:xfrm flipV="1">
              <a:off x="1305932" y="2786111"/>
              <a:ext cx="568892" cy="3596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AB6AF297-85D4-8C7F-2399-3ADA0B6D8DED}"/>
                </a:ext>
              </a:extLst>
            </p:cNvPr>
            <p:cNvSpPr txBox="1"/>
            <p:nvPr/>
          </p:nvSpPr>
          <p:spPr>
            <a:xfrm>
              <a:off x="2500402" y="2909682"/>
              <a:ext cx="32948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R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F988129B-4A0D-E833-C551-D341F19A937E}"/>
                </a:ext>
              </a:extLst>
            </p:cNvPr>
            <p:cNvSpPr txBox="1"/>
            <p:nvPr/>
          </p:nvSpPr>
          <p:spPr>
            <a:xfrm>
              <a:off x="1880428" y="3272228"/>
              <a:ext cx="32948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Q</a:t>
              </a:r>
            </a:p>
          </p:txBody>
        </p: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AFF1102C-A320-2664-FEB0-E136AC4C9599}"/>
                </a:ext>
              </a:extLst>
            </p:cNvPr>
            <p:cNvCxnSpPr>
              <a:cxnSpLocks/>
              <a:stCxn id="127" idx="3"/>
              <a:endCxn id="142" idx="1"/>
            </p:cNvCxnSpPr>
            <p:nvPr/>
          </p:nvCxnSpPr>
          <p:spPr>
            <a:xfrm>
              <a:off x="1305932" y="3145741"/>
              <a:ext cx="574496" cy="3111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47E1F063-CE16-729B-69FD-2031AE4C5EA0}"/>
                </a:ext>
              </a:extLst>
            </p:cNvPr>
            <p:cNvCxnSpPr>
              <a:cxnSpLocks/>
              <a:stCxn id="129" idx="3"/>
              <a:endCxn id="140" idx="1"/>
            </p:cNvCxnSpPr>
            <p:nvPr/>
          </p:nvCxnSpPr>
          <p:spPr>
            <a:xfrm>
              <a:off x="2204312" y="2786111"/>
              <a:ext cx="296090" cy="3082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224914B4-04DB-98D1-AF09-4C0B2ED2A937}"/>
                </a:ext>
              </a:extLst>
            </p:cNvPr>
            <p:cNvCxnSpPr>
              <a:cxnSpLocks/>
              <a:stCxn id="142" idx="3"/>
              <a:endCxn id="140" idx="1"/>
            </p:cNvCxnSpPr>
            <p:nvPr/>
          </p:nvCxnSpPr>
          <p:spPr>
            <a:xfrm flipV="1">
              <a:off x="2209916" y="3094348"/>
              <a:ext cx="290486" cy="3625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33FA6BD5-F11C-7D58-3797-60E51ABCF951}"/>
                    </a:ext>
                  </a:extLst>
                </p:cNvPr>
                <p:cNvSpPr txBox="1"/>
                <p:nvPr/>
              </p:nvSpPr>
              <p:spPr>
                <a:xfrm>
                  <a:off x="1421366" y="3348165"/>
                  <a:ext cx="197426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𝜌𝜎</m:t>
                        </m:r>
                      </m:oMath>
                    </m:oMathPara>
                  </a14:m>
                  <a:endParaRPr lang="en-GB" sz="1100" dirty="0"/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33FA6BD5-F11C-7D58-3797-60E51ABCF9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1366" y="3348165"/>
                  <a:ext cx="197426" cy="169277"/>
                </a:xfrm>
                <a:prstGeom prst="rect">
                  <a:avLst/>
                </a:prstGeom>
                <a:blipFill>
                  <a:blip r:embed="rId24"/>
                  <a:stretch>
                    <a:fillRect l="-15625" r="-18750" b="-2963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04CDF8CA-DE09-313F-938F-D2ED7C1F187E}"/>
                    </a:ext>
                  </a:extLst>
                </p:cNvPr>
                <p:cNvSpPr txBox="1"/>
                <p:nvPr/>
              </p:nvSpPr>
              <p:spPr>
                <a:xfrm>
                  <a:off x="1238221" y="2604963"/>
                  <a:ext cx="564834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(1−</m:t>
                        </m:r>
                        <m:r>
                          <a:rPr lang="en-GB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GB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en-GB" sz="1100" dirty="0"/>
                </a:p>
              </p:txBody>
            </p:sp>
          </mc:Choice>
          <mc:Fallback xmlns="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04CDF8CA-DE09-313F-938F-D2ED7C1F18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8221" y="2604963"/>
                  <a:ext cx="564834" cy="169277"/>
                </a:xfrm>
                <a:prstGeom prst="rect">
                  <a:avLst/>
                </a:prstGeom>
                <a:blipFill>
                  <a:blip r:embed="rId25"/>
                  <a:stretch>
                    <a:fillRect l="-8602" r="-2151" b="-3571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A3721089-02C2-2D04-C10B-7E8BA686723E}"/>
                    </a:ext>
                  </a:extLst>
                </p:cNvPr>
                <p:cNvSpPr txBox="1"/>
                <p:nvPr/>
              </p:nvSpPr>
              <p:spPr>
                <a:xfrm>
                  <a:off x="2297566" y="2703919"/>
                  <a:ext cx="109581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en-GB" sz="1100" dirty="0"/>
                </a:p>
              </p:txBody>
            </p:sp>
          </mc:Choice>
          <mc:Fallback xmlns="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A3721089-02C2-2D04-C10B-7E8BA68672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7566" y="2703919"/>
                  <a:ext cx="109581" cy="169277"/>
                </a:xfrm>
                <a:prstGeom prst="rect">
                  <a:avLst/>
                </a:prstGeom>
                <a:blipFill>
                  <a:blip r:embed="rId26"/>
                  <a:stretch>
                    <a:fillRect l="-27778" r="-27778" b="-2142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12C46CB5-8B90-F604-E96F-284B1205BB9B}"/>
                    </a:ext>
                  </a:extLst>
                </p:cNvPr>
                <p:cNvSpPr txBox="1"/>
                <p:nvPr/>
              </p:nvSpPr>
              <p:spPr>
                <a:xfrm>
                  <a:off x="2357085" y="3324200"/>
                  <a:ext cx="109581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en-GB" sz="1100" dirty="0"/>
                </a:p>
              </p:txBody>
            </p:sp>
          </mc:Choice>
          <mc:Fallback xmlns=""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12C46CB5-8B90-F604-E96F-284B1205BB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7085" y="3324200"/>
                  <a:ext cx="109581" cy="169277"/>
                </a:xfrm>
                <a:prstGeom prst="rect">
                  <a:avLst/>
                </a:prstGeom>
                <a:blipFill>
                  <a:blip r:embed="rId26"/>
                  <a:stretch>
                    <a:fillRect l="-27778" r="-27778" b="-2142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CBA912CA-B527-2E72-DC21-F6EE0FA4DEA4}"/>
                    </a:ext>
                  </a:extLst>
                </p:cNvPr>
                <p:cNvSpPr txBox="1"/>
                <p:nvPr/>
              </p:nvSpPr>
              <p:spPr>
                <a:xfrm>
                  <a:off x="195063" y="3574177"/>
                  <a:ext cx="1934698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GB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-GB" sz="1200" dirty="0"/>
                    <a:t> = transmission rate</a:t>
                  </a:r>
                </a:p>
                <a:p>
                  <a14:m>
                    <m:oMath xmlns:m="http://schemas.openxmlformats.org/officeDocument/2006/math">
                      <m:r>
                        <a:rPr lang="en-GB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a14:m>
                  <a:r>
                    <a:rPr lang="en-GB" sz="1200" dirty="0"/>
                    <a:t> = probability of reporting </a:t>
                  </a:r>
                </a:p>
                <a:p>
                  <a14:m>
                    <m:oMath xmlns:m="http://schemas.openxmlformats.org/officeDocument/2006/math">
                      <m:r>
                        <a:rPr lang="en-GB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a14:m>
                  <a:r>
                    <a:rPr lang="en-GB" sz="1200" dirty="0"/>
                    <a:t> = rate of progression</a:t>
                  </a:r>
                </a:p>
                <a:p>
                  <a14:m>
                    <m:oMath xmlns:m="http://schemas.openxmlformats.org/officeDocument/2006/math">
                      <m:r>
                        <a:rPr lang="en-GB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GB" sz="1200" dirty="0"/>
                    <a:t>= recovery rate</a:t>
                  </a:r>
                </a:p>
              </p:txBody>
            </p:sp>
          </mc:Choice>
          <mc:Fallback xmlns=""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CBA912CA-B527-2E72-DC21-F6EE0FA4DE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063" y="3574177"/>
                  <a:ext cx="1934698" cy="830997"/>
                </a:xfrm>
                <a:prstGeom prst="rect">
                  <a:avLst/>
                </a:prstGeom>
                <a:blipFill>
                  <a:blip r:embed="rId27"/>
                  <a:stretch>
                    <a:fillRect t="-735" b="-514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3" name="TextBox 162">
            <a:extLst>
              <a:ext uri="{FF2B5EF4-FFF2-40B4-BE49-F238E27FC236}">
                <a16:creationId xmlns:a16="http://schemas.microsoft.com/office/drawing/2014/main" id="{7ADE3753-315A-95FB-788C-2A37F8DC390C}"/>
              </a:ext>
            </a:extLst>
          </p:cNvPr>
          <p:cNvSpPr txBox="1"/>
          <p:nvPr/>
        </p:nvSpPr>
        <p:spPr>
          <a:xfrm>
            <a:off x="822332" y="2624694"/>
            <a:ext cx="429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0BC88748-F904-2A2F-7B0F-E5DA46B13E0A}"/>
              </a:ext>
            </a:extLst>
          </p:cNvPr>
          <p:cNvSpPr txBox="1"/>
          <p:nvPr/>
        </p:nvSpPr>
        <p:spPr>
          <a:xfrm>
            <a:off x="1651179" y="2629703"/>
            <a:ext cx="254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77" name="Arrow: Down 176">
            <a:extLst>
              <a:ext uri="{FF2B5EF4-FFF2-40B4-BE49-F238E27FC236}">
                <a16:creationId xmlns:a16="http://schemas.microsoft.com/office/drawing/2014/main" id="{BB687787-EFEC-35B9-804E-9663CE074B9B}"/>
              </a:ext>
            </a:extLst>
          </p:cNvPr>
          <p:cNvSpPr/>
          <p:nvPr/>
        </p:nvSpPr>
        <p:spPr>
          <a:xfrm>
            <a:off x="1319171" y="3352642"/>
            <a:ext cx="221810" cy="35767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E8C25D33-AA16-EF63-5E5F-C91ECA63E1C5}"/>
              </a:ext>
            </a:extLst>
          </p:cNvPr>
          <p:cNvSpPr txBox="1"/>
          <p:nvPr/>
        </p:nvSpPr>
        <p:spPr>
          <a:xfrm>
            <a:off x="1871657" y="3690307"/>
            <a:ext cx="101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Sero-prevelance study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58C0DFD2-51EF-37AE-E5BB-FC3741E61C32}"/>
              </a:ext>
            </a:extLst>
          </p:cNvPr>
          <p:cNvSpPr txBox="1"/>
          <p:nvPr/>
        </p:nvSpPr>
        <p:spPr>
          <a:xfrm>
            <a:off x="1032457" y="3710314"/>
            <a:ext cx="832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Unknown so estimate</a:t>
            </a:r>
          </a:p>
        </p:txBody>
      </p:sp>
      <p:sp>
        <p:nvSpPr>
          <p:cNvPr id="180" name="Arrow: Down 179">
            <a:extLst>
              <a:ext uri="{FF2B5EF4-FFF2-40B4-BE49-F238E27FC236}">
                <a16:creationId xmlns:a16="http://schemas.microsoft.com/office/drawing/2014/main" id="{4916155B-CF76-27C1-24E1-8B538816E248}"/>
              </a:ext>
            </a:extLst>
          </p:cNvPr>
          <p:cNvSpPr/>
          <p:nvPr/>
        </p:nvSpPr>
        <p:spPr>
          <a:xfrm>
            <a:off x="2197573" y="3336542"/>
            <a:ext cx="221810" cy="35767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1" name="Arrow: Down 180">
            <a:extLst>
              <a:ext uri="{FF2B5EF4-FFF2-40B4-BE49-F238E27FC236}">
                <a16:creationId xmlns:a16="http://schemas.microsoft.com/office/drawing/2014/main" id="{8F77E36D-F2B7-EB89-EDC7-07DCF79FECA1}"/>
              </a:ext>
            </a:extLst>
          </p:cNvPr>
          <p:cNvSpPr/>
          <p:nvPr/>
        </p:nvSpPr>
        <p:spPr>
          <a:xfrm>
            <a:off x="412104" y="3360661"/>
            <a:ext cx="221810" cy="35767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630E8E2C-0D3D-CC47-27AA-BAE3A2A80A1F}"/>
                  </a:ext>
                </a:extLst>
              </p:cNvPr>
              <p:cNvSpPr txBox="1"/>
              <p:nvPr/>
            </p:nvSpPr>
            <p:spPr>
              <a:xfrm>
                <a:off x="257759" y="3788192"/>
                <a:ext cx="721949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1400" dirty="0"/>
                        <m:t>= </m:t>
                      </m:r>
                      <m:r>
                        <m:rPr>
                          <m:nor/>
                        </m:rPr>
                        <a:rPr lang="en-GB" sz="1400" dirty="0"/>
                        <m:t>N</m:t>
                      </m:r>
                      <m:r>
                        <m:rPr>
                          <m:nor/>
                        </m:rPr>
                        <a:rPr lang="en-US" sz="1400" b="0" i="0" dirty="0" smtClean="0"/>
                        <m:t>−</m:t>
                      </m:r>
                      <m:r>
                        <m:rPr>
                          <m:nor/>
                        </m:rPr>
                        <a:rPr lang="en-GB" sz="1400" dirty="0" smtClean="0"/>
                        <m:t>I</m:t>
                      </m:r>
                      <m:r>
                        <m:rPr>
                          <m:nor/>
                        </m:rPr>
                        <a:rPr lang="en-GB" sz="1400" baseline="-25000" dirty="0" smtClean="0"/>
                        <m:t>0</m:t>
                      </m:r>
                      <m:r>
                        <m:rPr>
                          <m:nor/>
                        </m:rPr>
                        <a:rPr lang="en-US" sz="1400" b="0" i="0" dirty="0" smtClean="0"/>
                        <m:t>−</m:t>
                      </m:r>
                      <m:r>
                        <m:rPr>
                          <m:nor/>
                        </m:rPr>
                        <a:rPr lang="en-GB" sz="1400" dirty="0" smtClean="0"/>
                        <m:t>R</m:t>
                      </m:r>
                      <m:r>
                        <m:rPr>
                          <m:nor/>
                        </m:rPr>
                        <a:rPr lang="en-GB" sz="1400" baseline="-25000" dirty="0" smtClean="0"/>
                        <m:t>0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630E8E2C-0D3D-CC47-27AA-BAE3A2A80A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759" y="3788192"/>
                <a:ext cx="721949" cy="215444"/>
              </a:xfrm>
              <a:prstGeom prst="rect">
                <a:avLst/>
              </a:prstGeom>
              <a:blipFill>
                <a:blip r:embed="rId28"/>
                <a:stretch>
                  <a:fillRect l="-2521" r="-2521"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52CDCB5E-38DF-ACC7-95F4-6400A80C09B0}"/>
                  </a:ext>
                </a:extLst>
              </p:cNvPr>
              <p:cNvSpPr txBox="1"/>
              <p:nvPr/>
            </p:nvSpPr>
            <p:spPr>
              <a:xfrm>
                <a:off x="9184252" y="3296612"/>
                <a:ext cx="3046916" cy="8500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𝑖𝑛𝑐𝑢𝑏𝑎𝑡𝑖𝑜𝑛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𝑝𝑒𝑟𝑖𝑜𝑑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5.1 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𝑑𝑎𝑦𝑠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𝑖𝑛𝑓𝑒𝑐𝑡𝑖𝑜𝑢𝑠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𝑝𝑒𝑟𝑖𝑜𝑑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2.1 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𝑑𝑎𝑦𝑠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52CDCB5E-38DF-ACC7-95F4-6400A80C0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4252" y="3296612"/>
                <a:ext cx="3046916" cy="850041"/>
              </a:xfrm>
              <a:prstGeom prst="rect">
                <a:avLst/>
              </a:prstGeom>
              <a:blipFill>
                <a:blip r:embed="rId29"/>
                <a:stretch>
                  <a:fillRect b="-21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B7E61E0D-E865-22E0-010D-2254826E392B}"/>
                  </a:ext>
                </a:extLst>
              </p:cNvPr>
              <p:cNvSpPr txBox="1"/>
              <p:nvPr/>
            </p:nvSpPr>
            <p:spPr>
              <a:xfrm>
                <a:off x="248555" y="5264690"/>
                <a:ext cx="265884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GB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GB" sz="1400" dirty="0"/>
                  <a:t> variant specific, this is what we want to find out!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GB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GB" sz="1400" dirty="0"/>
                  <a:t> true incidence is unknown, so underreporting is unknown. Dependent on level of testing so spatiotemporally heterogeneous. </a:t>
                </a:r>
              </a:p>
            </p:txBody>
          </p:sp>
        </mc:Choice>
        <mc:Fallback xmlns=""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B7E61E0D-E865-22E0-010D-2254826E39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555" y="5264690"/>
                <a:ext cx="2658844" cy="1384995"/>
              </a:xfrm>
              <a:prstGeom prst="rect">
                <a:avLst/>
              </a:prstGeom>
              <a:blipFill>
                <a:blip r:embed="rId30"/>
                <a:stretch>
                  <a:fillRect t="-881" r="-1147" b="-35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5BB22E17-B78B-97D6-2617-A1B6881C69EC}"/>
                  </a:ext>
                </a:extLst>
              </p:cNvPr>
              <p:cNvSpPr txBox="1"/>
              <p:nvPr/>
            </p:nvSpPr>
            <p:spPr>
              <a:xfrm>
                <a:off x="3205117" y="5183222"/>
                <a:ext cx="1842236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i="1" dirty="0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GB" sz="1200" i="1" baseline="-25000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1,5</m:t>
                          </m:r>
                        </m:e>
                      </m:d>
                    </m:oMath>
                  </m:oMathPara>
                </a14:m>
                <a:endParaRPr lang="en-US" sz="1200" b="0" dirty="0"/>
              </a:p>
              <a:p>
                <a:pPr>
                  <a:lnSpc>
                    <a:spcPct val="2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𝑙𝑜𝑔𝑁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0.8,0.5</m:t>
                          </m:r>
                        </m:e>
                      </m:d>
                    </m:oMath>
                  </m:oMathPara>
                </a14:m>
                <a:endParaRPr lang="en-US" sz="1200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2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𝐵𝑒𝑡𝑎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(1,1)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5BB22E17-B78B-97D6-2617-A1B6881C6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117" y="5183222"/>
                <a:ext cx="1842236" cy="1477328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TextBox 194">
            <a:extLst>
              <a:ext uri="{FF2B5EF4-FFF2-40B4-BE49-F238E27FC236}">
                <a16:creationId xmlns:a16="http://schemas.microsoft.com/office/drawing/2014/main" id="{ADA66CF2-77A9-BE57-326D-D1E53159C4CA}"/>
              </a:ext>
            </a:extLst>
          </p:cNvPr>
          <p:cNvSpPr txBox="1"/>
          <p:nvPr/>
        </p:nvSpPr>
        <p:spPr>
          <a:xfrm>
            <a:off x="4294129" y="5274728"/>
            <a:ext cx="1779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Weekly informative , few cases seed the outbreak.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5A59325C-EB86-C8FE-E61D-CC963E1511FA}"/>
              </a:ext>
            </a:extLst>
          </p:cNvPr>
          <p:cNvSpPr txBox="1"/>
          <p:nvPr/>
        </p:nvSpPr>
        <p:spPr>
          <a:xfrm>
            <a:off x="4414374" y="5726356"/>
            <a:ext cx="1681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Vague, 80% distribution lies between 1-16. 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A1642166-1F16-BEDF-80E9-D27A071FB3DA}"/>
              </a:ext>
            </a:extLst>
          </p:cNvPr>
          <p:cNvSpPr txBox="1"/>
          <p:nvPr/>
        </p:nvSpPr>
        <p:spPr>
          <a:xfrm>
            <a:off x="4386664" y="6166333"/>
            <a:ext cx="1686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Uniform 0-1, the bounds of probability. 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60BDBC8D-A9A4-6A44-AEDF-B559C88B5BDB}"/>
              </a:ext>
            </a:extLst>
          </p:cNvPr>
          <p:cNvPicPr>
            <a:picLocks noChangeAspect="1"/>
          </p:cNvPicPr>
          <p:nvPr/>
        </p:nvPicPr>
        <p:blipFill rotWithShape="1">
          <a:blip r:embed="rId32"/>
          <a:srcRect l="17699" t="30086" r="16216"/>
          <a:stretch/>
        </p:blipFill>
        <p:spPr>
          <a:xfrm>
            <a:off x="10354613" y="4770983"/>
            <a:ext cx="668373" cy="616697"/>
          </a:xfrm>
          <a:prstGeom prst="rect">
            <a:avLst/>
          </a:prstGeom>
        </p:spPr>
      </p:pic>
      <p:sp>
        <p:nvSpPr>
          <p:cNvPr id="211" name="TextBox 210">
            <a:extLst>
              <a:ext uri="{FF2B5EF4-FFF2-40B4-BE49-F238E27FC236}">
                <a16:creationId xmlns:a16="http://schemas.microsoft.com/office/drawing/2014/main" id="{9754EA4C-27DC-D803-DD8D-30FE99797360}"/>
              </a:ext>
            </a:extLst>
          </p:cNvPr>
          <p:cNvSpPr txBox="1"/>
          <p:nvPr/>
        </p:nvSpPr>
        <p:spPr>
          <a:xfrm>
            <a:off x="9331959" y="5473430"/>
            <a:ext cx="27803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All reported incidence is Omicron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No waning immunity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No vaccination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No pre-symptomatic transmission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…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8EE18C8-B79F-F94A-0681-3DB09B98B4CA}"/>
              </a:ext>
            </a:extLst>
          </p:cNvPr>
          <p:cNvSpPr txBox="1"/>
          <p:nvPr/>
        </p:nvSpPr>
        <p:spPr>
          <a:xfrm>
            <a:off x="159535" y="44348"/>
            <a:ext cx="32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1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C6A9C3F-8375-FB20-8538-E19EC787DD3B}"/>
              </a:ext>
            </a:extLst>
          </p:cNvPr>
          <p:cNvSpPr txBox="1"/>
          <p:nvPr/>
        </p:nvSpPr>
        <p:spPr>
          <a:xfrm>
            <a:off x="3214117" y="21437"/>
            <a:ext cx="32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2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E1B7996-6093-E5BB-CF25-CD263EA15A29}"/>
              </a:ext>
            </a:extLst>
          </p:cNvPr>
          <p:cNvSpPr txBox="1"/>
          <p:nvPr/>
        </p:nvSpPr>
        <p:spPr>
          <a:xfrm>
            <a:off x="6244794" y="31150"/>
            <a:ext cx="32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3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151E17F-9438-0254-44CD-3C5C3A8983A1}"/>
              </a:ext>
            </a:extLst>
          </p:cNvPr>
          <p:cNvSpPr txBox="1"/>
          <p:nvPr/>
        </p:nvSpPr>
        <p:spPr>
          <a:xfrm>
            <a:off x="9304133" y="31150"/>
            <a:ext cx="32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4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19D9F98-A2FE-8FB4-0559-8687A9ABEA83}"/>
              </a:ext>
            </a:extLst>
          </p:cNvPr>
          <p:cNvSpPr txBox="1"/>
          <p:nvPr/>
        </p:nvSpPr>
        <p:spPr>
          <a:xfrm>
            <a:off x="169380" y="2350894"/>
            <a:ext cx="32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5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CF370FB-02A5-5D17-AEFF-3A03218732FD}"/>
              </a:ext>
            </a:extLst>
          </p:cNvPr>
          <p:cNvSpPr txBox="1"/>
          <p:nvPr/>
        </p:nvSpPr>
        <p:spPr>
          <a:xfrm>
            <a:off x="3211667" y="2335672"/>
            <a:ext cx="32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6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E24A1A1-68E6-CD6C-012E-B1577C124E67}"/>
              </a:ext>
            </a:extLst>
          </p:cNvPr>
          <p:cNvSpPr txBox="1"/>
          <p:nvPr/>
        </p:nvSpPr>
        <p:spPr>
          <a:xfrm>
            <a:off x="6240502" y="2333920"/>
            <a:ext cx="32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7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E9782E8-3F29-CFB3-9831-6A4AC9F0D5C2}"/>
              </a:ext>
            </a:extLst>
          </p:cNvPr>
          <p:cNvSpPr txBox="1"/>
          <p:nvPr/>
        </p:nvSpPr>
        <p:spPr>
          <a:xfrm>
            <a:off x="9296728" y="2350894"/>
            <a:ext cx="32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8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762A117-0859-74A0-151A-3242EECAB70C}"/>
              </a:ext>
            </a:extLst>
          </p:cNvPr>
          <p:cNvSpPr txBox="1"/>
          <p:nvPr/>
        </p:nvSpPr>
        <p:spPr>
          <a:xfrm>
            <a:off x="158861" y="4621799"/>
            <a:ext cx="32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9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9AF5856-4BF0-E3DC-D1DC-E26EC65F6345}"/>
              </a:ext>
            </a:extLst>
          </p:cNvPr>
          <p:cNvSpPr txBox="1"/>
          <p:nvPr/>
        </p:nvSpPr>
        <p:spPr>
          <a:xfrm>
            <a:off x="3193625" y="4603304"/>
            <a:ext cx="448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10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6EE55CD-8734-4062-584D-AF9F6E4AC092}"/>
              </a:ext>
            </a:extLst>
          </p:cNvPr>
          <p:cNvSpPr txBox="1"/>
          <p:nvPr/>
        </p:nvSpPr>
        <p:spPr>
          <a:xfrm>
            <a:off x="6231804" y="4624337"/>
            <a:ext cx="440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11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92F7643-E614-79DD-D566-30053691C870}"/>
              </a:ext>
            </a:extLst>
          </p:cNvPr>
          <p:cNvSpPr txBox="1"/>
          <p:nvPr/>
        </p:nvSpPr>
        <p:spPr>
          <a:xfrm>
            <a:off x="9257061" y="4621461"/>
            <a:ext cx="656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12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7931169-9B72-7942-BD29-DC2266A663BB}"/>
                  </a:ext>
                </a:extLst>
              </p:cNvPr>
              <p:cNvSpPr txBox="1"/>
              <p:nvPr/>
            </p:nvSpPr>
            <p:spPr>
              <a:xfrm>
                <a:off x="6524452" y="6290820"/>
                <a:ext cx="12879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~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𝑁𝑒𝑔𝐵𝑖𝑛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7931169-9B72-7942-BD29-DC2266A66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4452" y="6290820"/>
                <a:ext cx="1287933" cy="369332"/>
              </a:xfrm>
              <a:prstGeom prst="rect">
                <a:avLst/>
              </a:prstGeom>
              <a:blipFill>
                <a:blip r:embed="rId33"/>
                <a:stretch>
                  <a:fillRect r="-66509" b="-114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TextBox 115">
            <a:extLst>
              <a:ext uri="{FF2B5EF4-FFF2-40B4-BE49-F238E27FC236}">
                <a16:creationId xmlns:a16="http://schemas.microsoft.com/office/drawing/2014/main" id="{946AAC95-6398-84FF-0BD9-B9E2BB2B67C0}"/>
              </a:ext>
            </a:extLst>
          </p:cNvPr>
          <p:cNvSpPr txBox="1"/>
          <p:nvPr/>
        </p:nvSpPr>
        <p:spPr>
          <a:xfrm>
            <a:off x="6325080" y="5226746"/>
            <a:ext cx="275539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/>
              <a:t>Reported incidence data is count data and expected to be over-dispersed, so we assume a Negative Binomial likelihood. Reported incidence from the model is the rate of entry into the Q compartment. 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21CE79C7-13C5-A264-6F57-C6AFE268BE1C}"/>
              </a:ext>
            </a:extLst>
          </p:cNvPr>
          <p:cNvSpPr txBox="1"/>
          <p:nvPr/>
        </p:nvSpPr>
        <p:spPr>
          <a:xfrm>
            <a:off x="10488557" y="4901946"/>
            <a:ext cx="46048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000" dirty="0"/>
              <a:t>…</a:t>
            </a:r>
          </a:p>
          <a:p>
            <a:r>
              <a:rPr lang="en-GB" sz="1000" dirty="0"/>
              <a:t>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6528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Picture 201">
            <a:extLst>
              <a:ext uri="{FF2B5EF4-FFF2-40B4-BE49-F238E27FC236}">
                <a16:creationId xmlns:a16="http://schemas.microsoft.com/office/drawing/2014/main" id="{8339CF73-07BB-2468-F9CE-93F1BA833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9644" y="4616371"/>
            <a:ext cx="884369" cy="64535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78BC6C10-66D8-2B31-4632-4689FD46C820}"/>
              </a:ext>
            </a:extLst>
          </p:cNvPr>
          <p:cNvGrpSpPr/>
          <p:nvPr/>
        </p:nvGrpSpPr>
        <p:grpSpPr>
          <a:xfrm>
            <a:off x="220955" y="92002"/>
            <a:ext cx="11884685" cy="6593842"/>
            <a:chOff x="220955" y="132078"/>
            <a:chExt cx="11884685" cy="6593842"/>
          </a:xfrm>
          <a:noFill/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ED1764F-60B2-2F55-2E7F-29AB538087DB}"/>
                </a:ext>
              </a:extLst>
            </p:cNvPr>
            <p:cNvSpPr/>
            <p:nvPr/>
          </p:nvSpPr>
          <p:spPr>
            <a:xfrm>
              <a:off x="220955" y="132078"/>
              <a:ext cx="2773680" cy="2001520"/>
            </a:xfrm>
            <a:prstGeom prst="rect">
              <a:avLst/>
            </a:prstGeom>
            <a:grp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61BBC26-29A4-26F2-C162-72F36A271EC5}"/>
                </a:ext>
              </a:extLst>
            </p:cNvPr>
            <p:cNvSpPr/>
            <p:nvPr/>
          </p:nvSpPr>
          <p:spPr>
            <a:xfrm>
              <a:off x="3263875" y="132079"/>
              <a:ext cx="2773680" cy="2001520"/>
            </a:xfrm>
            <a:prstGeom prst="rect">
              <a:avLst/>
            </a:prstGeom>
            <a:grp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17D43A0-AD0D-D209-712D-6B184AD36B0E}"/>
                </a:ext>
              </a:extLst>
            </p:cNvPr>
            <p:cNvSpPr/>
            <p:nvPr/>
          </p:nvSpPr>
          <p:spPr>
            <a:xfrm>
              <a:off x="6306795" y="132079"/>
              <a:ext cx="2773680" cy="2001520"/>
            </a:xfrm>
            <a:prstGeom prst="rect">
              <a:avLst/>
            </a:prstGeom>
            <a:grp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20D3281-1780-19BB-508B-FC88B7D4FB93}"/>
                </a:ext>
              </a:extLst>
            </p:cNvPr>
            <p:cNvSpPr/>
            <p:nvPr/>
          </p:nvSpPr>
          <p:spPr>
            <a:xfrm>
              <a:off x="9331960" y="132080"/>
              <a:ext cx="2773680" cy="2001520"/>
            </a:xfrm>
            <a:prstGeom prst="rect">
              <a:avLst/>
            </a:prstGeom>
            <a:grp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96F1C02-DD48-6EA5-6403-6A1690FA39E4}"/>
                </a:ext>
              </a:extLst>
            </p:cNvPr>
            <p:cNvSpPr/>
            <p:nvPr/>
          </p:nvSpPr>
          <p:spPr>
            <a:xfrm>
              <a:off x="220955" y="2428239"/>
              <a:ext cx="2773680" cy="2001520"/>
            </a:xfrm>
            <a:prstGeom prst="rect">
              <a:avLst/>
            </a:prstGeom>
            <a:grp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D3F42C-8B20-3A45-6036-B7D654B9C0FA}"/>
                </a:ext>
              </a:extLst>
            </p:cNvPr>
            <p:cNvSpPr/>
            <p:nvPr/>
          </p:nvSpPr>
          <p:spPr>
            <a:xfrm>
              <a:off x="3263875" y="2428239"/>
              <a:ext cx="2773680" cy="2001520"/>
            </a:xfrm>
            <a:prstGeom prst="rect">
              <a:avLst/>
            </a:prstGeom>
            <a:grp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42635FC-CFAA-E059-1AEA-D92DED639C4D}"/>
                </a:ext>
              </a:extLst>
            </p:cNvPr>
            <p:cNvSpPr/>
            <p:nvPr/>
          </p:nvSpPr>
          <p:spPr>
            <a:xfrm>
              <a:off x="6306795" y="2428239"/>
              <a:ext cx="2773680" cy="2001520"/>
            </a:xfrm>
            <a:prstGeom prst="rect">
              <a:avLst/>
            </a:prstGeom>
            <a:grp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BECAA06-D6D0-613B-DAE0-F4C7A4C86CEA}"/>
                </a:ext>
              </a:extLst>
            </p:cNvPr>
            <p:cNvSpPr/>
            <p:nvPr/>
          </p:nvSpPr>
          <p:spPr>
            <a:xfrm>
              <a:off x="9331960" y="2428240"/>
              <a:ext cx="2773680" cy="2001520"/>
            </a:xfrm>
            <a:prstGeom prst="rect">
              <a:avLst/>
            </a:prstGeom>
            <a:grp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C8304DD-E64D-2535-D2CA-95C154D8E8C8}"/>
                </a:ext>
              </a:extLst>
            </p:cNvPr>
            <p:cNvSpPr/>
            <p:nvPr/>
          </p:nvSpPr>
          <p:spPr>
            <a:xfrm>
              <a:off x="220955" y="4724400"/>
              <a:ext cx="2773680" cy="2001520"/>
            </a:xfrm>
            <a:prstGeom prst="rect">
              <a:avLst/>
            </a:prstGeom>
            <a:grp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31DD26C-A43A-6E18-E193-EC5ABE2D3815}"/>
                </a:ext>
              </a:extLst>
            </p:cNvPr>
            <p:cNvSpPr/>
            <p:nvPr/>
          </p:nvSpPr>
          <p:spPr>
            <a:xfrm>
              <a:off x="3263875" y="4724400"/>
              <a:ext cx="2773680" cy="2001520"/>
            </a:xfrm>
            <a:prstGeom prst="rect">
              <a:avLst/>
            </a:prstGeom>
            <a:grp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C5306E0-D053-7FDA-E969-662B2D1050B0}"/>
                </a:ext>
              </a:extLst>
            </p:cNvPr>
            <p:cNvSpPr/>
            <p:nvPr/>
          </p:nvSpPr>
          <p:spPr>
            <a:xfrm>
              <a:off x="6306795" y="4724400"/>
              <a:ext cx="2773680" cy="2001520"/>
            </a:xfrm>
            <a:prstGeom prst="rect">
              <a:avLst/>
            </a:prstGeom>
            <a:grp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882E379-79BE-C306-FDF8-432B550DF07F}"/>
                </a:ext>
              </a:extLst>
            </p:cNvPr>
            <p:cNvSpPr/>
            <p:nvPr/>
          </p:nvSpPr>
          <p:spPr>
            <a:xfrm>
              <a:off x="9331960" y="4724400"/>
              <a:ext cx="2773680" cy="2001520"/>
            </a:xfrm>
            <a:prstGeom prst="rect">
              <a:avLst/>
            </a:prstGeom>
            <a:grp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9" name="Graphic 18" descr="Badge Question Mark with solid fill">
            <a:extLst>
              <a:ext uri="{FF2B5EF4-FFF2-40B4-BE49-F238E27FC236}">
                <a16:creationId xmlns:a16="http://schemas.microsoft.com/office/drawing/2014/main" id="{62B93332-BB96-889D-A131-F601AE0F1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1176" y="4793063"/>
            <a:ext cx="496105" cy="496105"/>
          </a:xfrm>
          <a:prstGeom prst="rect">
            <a:avLst/>
          </a:prstGeom>
        </p:spPr>
      </p:pic>
      <p:pic>
        <p:nvPicPr>
          <p:cNvPr id="36" name="Graphic 35" descr="Alarm clock with solid fill">
            <a:extLst>
              <a:ext uri="{FF2B5EF4-FFF2-40B4-BE49-F238E27FC236}">
                <a16:creationId xmlns:a16="http://schemas.microsoft.com/office/drawing/2014/main" id="{8BBE663E-09D5-6B12-A294-2C29ABDDB8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19477" y="1305369"/>
            <a:ext cx="542069" cy="542069"/>
          </a:xfrm>
          <a:prstGeom prst="rect">
            <a:avLst/>
          </a:prstGeom>
        </p:spPr>
      </p:pic>
      <p:pic>
        <p:nvPicPr>
          <p:cNvPr id="38" name="Graphic 37" descr="Statistics with solid fill">
            <a:extLst>
              <a:ext uri="{FF2B5EF4-FFF2-40B4-BE49-F238E27FC236}">
                <a16:creationId xmlns:a16="http://schemas.microsoft.com/office/drawing/2014/main" id="{CB89C64C-0D49-07F6-2DC9-816348C44E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40329" y="257622"/>
            <a:ext cx="554216" cy="554216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56858D43-3F14-ADE4-FA0D-CE8E442456BF}"/>
              </a:ext>
            </a:extLst>
          </p:cNvPr>
          <p:cNvSpPr txBox="1"/>
          <p:nvPr/>
        </p:nvSpPr>
        <p:spPr>
          <a:xfrm>
            <a:off x="9369200" y="541013"/>
            <a:ext cx="5152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8E6C354-09FC-775B-BB61-D025DB5B8A21}"/>
              </a:ext>
            </a:extLst>
          </p:cNvPr>
          <p:cNvSpPr txBox="1"/>
          <p:nvPr/>
        </p:nvSpPr>
        <p:spPr>
          <a:xfrm>
            <a:off x="10092334" y="553337"/>
            <a:ext cx="5341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70E656-55D7-D54C-B0FC-E9FF04C9C253}"/>
              </a:ext>
            </a:extLst>
          </p:cNvPr>
          <p:cNvSpPr txBox="1"/>
          <p:nvPr/>
        </p:nvSpPr>
        <p:spPr>
          <a:xfrm>
            <a:off x="10827722" y="202962"/>
            <a:ext cx="5152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3DD0BAB-E96F-D57C-3789-CB56BD682377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>
            <a:off x="9884423" y="725679"/>
            <a:ext cx="207911" cy="12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7B429F6-4D7B-0A9B-9F7F-6FD386C4024D}"/>
              </a:ext>
            </a:extLst>
          </p:cNvPr>
          <p:cNvCxnSpPr>
            <a:cxnSpLocks/>
            <a:stCxn id="40" idx="3"/>
            <a:endCxn id="41" idx="1"/>
          </p:cNvCxnSpPr>
          <p:nvPr/>
        </p:nvCxnSpPr>
        <p:spPr>
          <a:xfrm flipV="1">
            <a:off x="10626442" y="387628"/>
            <a:ext cx="201280" cy="350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0" name="Graphic 59" descr="Storytelling with solid fill">
            <a:extLst>
              <a:ext uri="{FF2B5EF4-FFF2-40B4-BE49-F238E27FC236}">
                <a16:creationId xmlns:a16="http://schemas.microsoft.com/office/drawing/2014/main" id="{8663A290-94C6-15CF-D24D-95D8E9FDD3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354613" y="2479010"/>
            <a:ext cx="706194" cy="706194"/>
          </a:xfrm>
          <a:prstGeom prst="rect">
            <a:avLst/>
          </a:prstGeom>
        </p:spPr>
      </p:pic>
      <p:pic>
        <p:nvPicPr>
          <p:cNvPr id="67" name="Graphic 66" descr="Idea with solid fill">
            <a:extLst>
              <a:ext uri="{FF2B5EF4-FFF2-40B4-BE49-F238E27FC236}">
                <a16:creationId xmlns:a16="http://schemas.microsoft.com/office/drawing/2014/main" id="{8CE53B71-4561-C47C-9416-CCEC6C5CB29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85013" y="320308"/>
            <a:ext cx="388013" cy="388013"/>
          </a:xfrm>
          <a:prstGeom prst="rect">
            <a:avLst/>
          </a:prstGeom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5F5F9E8F-75B8-0126-2EDC-FAA18E320ACA}"/>
              </a:ext>
            </a:extLst>
          </p:cNvPr>
          <p:cNvGrpSpPr/>
          <p:nvPr/>
        </p:nvGrpSpPr>
        <p:grpSpPr>
          <a:xfrm>
            <a:off x="3799802" y="4720132"/>
            <a:ext cx="479223" cy="299427"/>
            <a:chOff x="681790" y="5725160"/>
            <a:chExt cx="545513" cy="443029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BCE0B72-CC28-51A3-3183-AF4C6350174D}"/>
                </a:ext>
              </a:extLst>
            </p:cNvPr>
            <p:cNvCxnSpPr/>
            <p:nvPr/>
          </p:nvCxnSpPr>
          <p:spPr>
            <a:xfrm>
              <a:off x="689811" y="5725160"/>
              <a:ext cx="0" cy="44302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4A6D70D-7220-A6E5-39B9-1F6887B49F0F}"/>
                </a:ext>
              </a:extLst>
            </p:cNvPr>
            <p:cNvCxnSpPr>
              <a:cxnSpLocks/>
            </p:cNvCxnSpPr>
            <p:nvPr/>
          </p:nvCxnSpPr>
          <p:spPr>
            <a:xfrm>
              <a:off x="681790" y="6168189"/>
              <a:ext cx="54551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79564E6-5212-FFB8-607F-23B31933829C}"/>
              </a:ext>
            </a:extLst>
          </p:cNvPr>
          <p:cNvGrpSpPr/>
          <p:nvPr/>
        </p:nvGrpSpPr>
        <p:grpSpPr>
          <a:xfrm>
            <a:off x="4500473" y="4711174"/>
            <a:ext cx="421600" cy="314024"/>
            <a:chOff x="681790" y="5725160"/>
            <a:chExt cx="545513" cy="443029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872F5C3-1F4D-96AF-F367-BD0FB340A64A}"/>
                </a:ext>
              </a:extLst>
            </p:cNvPr>
            <p:cNvCxnSpPr/>
            <p:nvPr/>
          </p:nvCxnSpPr>
          <p:spPr>
            <a:xfrm>
              <a:off x="689811" y="5725160"/>
              <a:ext cx="0" cy="44302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DB5BB42-1289-5C7B-B7B6-EF86B9A910F5}"/>
                </a:ext>
              </a:extLst>
            </p:cNvPr>
            <p:cNvCxnSpPr>
              <a:cxnSpLocks/>
            </p:cNvCxnSpPr>
            <p:nvPr/>
          </p:nvCxnSpPr>
          <p:spPr>
            <a:xfrm>
              <a:off x="681790" y="6168189"/>
              <a:ext cx="54551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25E0632-B62F-688E-FA75-FA5A17B60D20}"/>
              </a:ext>
            </a:extLst>
          </p:cNvPr>
          <p:cNvCxnSpPr>
            <a:cxnSpLocks/>
          </p:cNvCxnSpPr>
          <p:nvPr/>
        </p:nvCxnSpPr>
        <p:spPr>
          <a:xfrm>
            <a:off x="3799802" y="4866383"/>
            <a:ext cx="469820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B1277877-DEB4-0ED4-3A14-0A08C01FD774}"/>
              </a:ext>
            </a:extLst>
          </p:cNvPr>
          <p:cNvSpPr/>
          <p:nvPr/>
        </p:nvSpPr>
        <p:spPr>
          <a:xfrm>
            <a:off x="4503168" y="4775234"/>
            <a:ext cx="403089" cy="261902"/>
          </a:xfrm>
          <a:custGeom>
            <a:avLst/>
            <a:gdLst>
              <a:gd name="connsiteX0" fmla="*/ 1035 w 494813"/>
              <a:gd name="connsiteY0" fmla="*/ 161683 h 379343"/>
              <a:gd name="connsiteX1" fmla="*/ 25098 w 494813"/>
              <a:gd name="connsiteY1" fmla="*/ 89494 h 379343"/>
              <a:gd name="connsiteX2" fmla="*/ 169477 w 494813"/>
              <a:gd name="connsiteY2" fmla="*/ 9283 h 379343"/>
              <a:gd name="connsiteX3" fmla="*/ 466256 w 494813"/>
              <a:gd name="connsiteY3" fmla="*/ 322104 h 379343"/>
              <a:gd name="connsiteX4" fmla="*/ 466256 w 494813"/>
              <a:gd name="connsiteY4" fmla="*/ 378252 h 379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813" h="379343">
                <a:moveTo>
                  <a:pt x="1035" y="161683"/>
                </a:moveTo>
                <a:cubicBezTo>
                  <a:pt x="-971" y="138288"/>
                  <a:pt x="-2976" y="114894"/>
                  <a:pt x="25098" y="89494"/>
                </a:cubicBezTo>
                <a:cubicBezTo>
                  <a:pt x="53172" y="64094"/>
                  <a:pt x="95951" y="-29485"/>
                  <a:pt x="169477" y="9283"/>
                </a:cubicBezTo>
                <a:cubicBezTo>
                  <a:pt x="243003" y="48051"/>
                  <a:pt x="416793" y="260609"/>
                  <a:pt x="466256" y="322104"/>
                </a:cubicBezTo>
                <a:cubicBezTo>
                  <a:pt x="515719" y="383599"/>
                  <a:pt x="490987" y="380925"/>
                  <a:pt x="466256" y="378252"/>
                </a:cubicBezTo>
              </a:path>
            </a:pathLst>
          </a:cu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43C123A-559A-B013-83A9-8A044596B2A3}"/>
              </a:ext>
            </a:extLst>
          </p:cNvPr>
          <p:cNvSpPr txBox="1"/>
          <p:nvPr/>
        </p:nvSpPr>
        <p:spPr>
          <a:xfrm>
            <a:off x="3576544" y="5034946"/>
            <a:ext cx="9602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Uninformative?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62AFBFA-8A5F-C4EF-2AC7-F03C4BDE75E2}"/>
              </a:ext>
            </a:extLst>
          </p:cNvPr>
          <p:cNvSpPr txBox="1"/>
          <p:nvPr/>
        </p:nvSpPr>
        <p:spPr>
          <a:xfrm>
            <a:off x="4336087" y="5033858"/>
            <a:ext cx="14510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Weekly informative?</a:t>
            </a:r>
          </a:p>
        </p:txBody>
      </p:sp>
      <p:pic>
        <p:nvPicPr>
          <p:cNvPr id="139" name="Graphic 138" descr="Group of people with solid fill">
            <a:extLst>
              <a:ext uri="{FF2B5EF4-FFF2-40B4-BE49-F238E27FC236}">
                <a16:creationId xmlns:a16="http://schemas.microsoft.com/office/drawing/2014/main" id="{95B64CEB-4312-8053-031A-F7584389852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288471" y="334172"/>
            <a:ext cx="562458" cy="562458"/>
          </a:xfrm>
          <a:prstGeom prst="rect">
            <a:avLst/>
          </a:prstGeom>
        </p:spPr>
      </p:pic>
      <p:sp>
        <p:nvSpPr>
          <p:cNvPr id="150" name="TextBox 149">
            <a:extLst>
              <a:ext uri="{FF2B5EF4-FFF2-40B4-BE49-F238E27FC236}">
                <a16:creationId xmlns:a16="http://schemas.microsoft.com/office/drawing/2014/main" id="{AB5BD5E0-6A47-B0DE-0239-CD749A72F668}"/>
              </a:ext>
            </a:extLst>
          </p:cNvPr>
          <p:cNvSpPr txBox="1"/>
          <p:nvPr/>
        </p:nvSpPr>
        <p:spPr>
          <a:xfrm>
            <a:off x="136489" y="2956680"/>
            <a:ext cx="2945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/>
              <a:t>  S</a:t>
            </a:r>
            <a:r>
              <a:rPr lang="en-GB" baseline="-25000" dirty="0"/>
              <a:t>0</a:t>
            </a:r>
            <a:r>
              <a:rPr lang="en-GB" dirty="0"/>
              <a:t>  +  E</a:t>
            </a:r>
            <a:r>
              <a:rPr lang="en-GB" baseline="-25000" dirty="0"/>
              <a:t>0</a:t>
            </a:r>
            <a:r>
              <a:rPr lang="en-GB" dirty="0"/>
              <a:t> +  I</a:t>
            </a:r>
            <a:r>
              <a:rPr lang="en-GB" baseline="-25000" dirty="0"/>
              <a:t>0</a:t>
            </a:r>
            <a:r>
              <a:rPr lang="en-GB" dirty="0"/>
              <a:t> + Q</a:t>
            </a:r>
            <a:r>
              <a:rPr lang="en-GB" baseline="-25000" dirty="0"/>
              <a:t>0</a:t>
            </a:r>
            <a:r>
              <a:rPr lang="en-GB" dirty="0"/>
              <a:t> +  R</a:t>
            </a:r>
            <a:r>
              <a:rPr lang="en-GB" baseline="-25000" dirty="0"/>
              <a:t>0</a:t>
            </a:r>
            <a:r>
              <a:rPr lang="en-GB" dirty="0"/>
              <a:t>  =  N</a:t>
            </a:r>
          </a:p>
        </p:txBody>
      </p:sp>
      <p:pic>
        <p:nvPicPr>
          <p:cNvPr id="34" name="Graphic 33" descr="Group of people with solid fill">
            <a:extLst>
              <a:ext uri="{FF2B5EF4-FFF2-40B4-BE49-F238E27FC236}">
                <a16:creationId xmlns:a16="http://schemas.microsoft.com/office/drawing/2014/main" id="{D9827A79-2A42-D366-6E0C-4617856F8B3F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 t="33480"/>
          <a:stretch/>
        </p:blipFill>
        <p:spPr>
          <a:xfrm>
            <a:off x="270235" y="2656355"/>
            <a:ext cx="502817" cy="334476"/>
          </a:xfrm>
          <a:prstGeom prst="rect">
            <a:avLst/>
          </a:prstGeom>
        </p:spPr>
      </p:pic>
      <p:pic>
        <p:nvPicPr>
          <p:cNvPr id="141" name="Graphic 140" descr="Group success with solid fill">
            <a:extLst>
              <a:ext uri="{FF2B5EF4-FFF2-40B4-BE49-F238E27FC236}">
                <a16:creationId xmlns:a16="http://schemas.microsoft.com/office/drawing/2014/main" id="{E4D54416-C133-8BC5-1900-958B4E5A1D5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146820" y="2652150"/>
            <a:ext cx="299679" cy="299679"/>
          </a:xfrm>
          <a:prstGeom prst="rect">
            <a:avLst/>
          </a:prstGeom>
        </p:spPr>
      </p:pic>
      <p:pic>
        <p:nvPicPr>
          <p:cNvPr id="143" name="Graphic 142" descr="Germ with solid fill">
            <a:extLst>
              <a:ext uri="{FF2B5EF4-FFF2-40B4-BE49-F238E27FC236}">
                <a16:creationId xmlns:a16="http://schemas.microsoft.com/office/drawing/2014/main" id="{57EB241F-7750-139A-9AB1-532C9AE40FB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452767" y="2653040"/>
            <a:ext cx="93128" cy="93128"/>
          </a:xfrm>
          <a:prstGeom prst="rect">
            <a:avLst/>
          </a:prstGeom>
        </p:spPr>
      </p:pic>
      <p:pic>
        <p:nvPicPr>
          <p:cNvPr id="145" name="Graphic 144" descr="Woman with solid fill">
            <a:extLst>
              <a:ext uri="{FF2B5EF4-FFF2-40B4-BE49-F238E27FC236}">
                <a16:creationId xmlns:a16="http://schemas.microsoft.com/office/drawing/2014/main" id="{F57F724A-2226-34B1-39A9-31016E0594A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282808" y="2672677"/>
            <a:ext cx="261916" cy="261916"/>
          </a:xfrm>
          <a:prstGeom prst="rect">
            <a:avLst/>
          </a:prstGeom>
        </p:spPr>
      </p:pic>
      <p:pic>
        <p:nvPicPr>
          <p:cNvPr id="148" name="Graphic 147" descr="Group of people with solid fill">
            <a:extLst>
              <a:ext uri="{FF2B5EF4-FFF2-40B4-BE49-F238E27FC236}">
                <a16:creationId xmlns:a16="http://schemas.microsoft.com/office/drawing/2014/main" id="{44689512-46C9-458C-3DB9-E669DAC2F18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556138" y="2581862"/>
            <a:ext cx="410185" cy="41018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E0E02C5-D5BB-2EDB-B8F5-5B6E8BF4E188}"/>
              </a:ext>
            </a:extLst>
          </p:cNvPr>
          <p:cNvSpPr txBox="1"/>
          <p:nvPr/>
        </p:nvSpPr>
        <p:spPr>
          <a:xfrm>
            <a:off x="378818" y="345589"/>
            <a:ext cx="23983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What are the transmission dynamics of the Omicron variant of concern following its emergence? 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9E1718A-FB08-FD3A-FDE5-945A65BDC60F}"/>
              </a:ext>
            </a:extLst>
          </p:cNvPr>
          <p:cNvSpPr txBox="1"/>
          <p:nvPr/>
        </p:nvSpPr>
        <p:spPr>
          <a:xfrm>
            <a:off x="3728607" y="264953"/>
            <a:ext cx="2304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Gauteng, South Africa</a:t>
            </a:r>
          </a:p>
          <a:p>
            <a:pPr algn="ctr"/>
            <a:r>
              <a:rPr lang="en-GB" dirty="0"/>
              <a:t>N = 15,810,388 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45B474E-F4F1-2C3C-0221-5C0E9A956C61}"/>
              </a:ext>
            </a:extLst>
          </p:cNvPr>
          <p:cNvSpPr txBox="1"/>
          <p:nvPr/>
        </p:nvSpPr>
        <p:spPr>
          <a:xfrm>
            <a:off x="3716254" y="1182522"/>
            <a:ext cx="23040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Sep 2021- Feb 2022 (Fourth wave, driven by omicron)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D5167BFF-8393-4FC6-0297-32EDD215FEE5}"/>
                  </a:ext>
                </a:extLst>
              </p:cNvPr>
              <p:cNvSpPr txBox="1"/>
              <p:nvPr/>
            </p:nvSpPr>
            <p:spPr>
              <a:xfrm>
                <a:off x="6535564" y="299484"/>
                <a:ext cx="2398318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GB" dirty="0"/>
                  <a:t>Reported incidence data for Gauteng, South Africa. </a:t>
                </a:r>
              </a:p>
              <a:p>
                <a:pPr algn="ctr"/>
                <a:r>
                  <a:rPr lang="en-GB" dirty="0"/>
                  <a:t>We need to reconstruct the reported incidence from the model. </a:t>
                </a: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D5167BFF-8393-4FC6-0297-32EDD215F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5564" y="299484"/>
                <a:ext cx="2398318" cy="1754326"/>
              </a:xfrm>
              <a:prstGeom prst="rect">
                <a:avLst/>
              </a:prstGeom>
              <a:blipFill>
                <a:blip r:embed="rId22"/>
                <a:stretch>
                  <a:fillRect l="-2030" t="-1736" r="-2030" b="-45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TextBox 96">
            <a:extLst>
              <a:ext uri="{FF2B5EF4-FFF2-40B4-BE49-F238E27FC236}">
                <a16:creationId xmlns:a16="http://schemas.microsoft.com/office/drawing/2014/main" id="{41C6F8AF-4F10-1F0A-BAFA-E0F6AE28ED0F}"/>
              </a:ext>
            </a:extLst>
          </p:cNvPr>
          <p:cNvSpPr txBox="1"/>
          <p:nvPr/>
        </p:nvSpPr>
        <p:spPr>
          <a:xfrm>
            <a:off x="11540844" y="510796"/>
            <a:ext cx="5152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8DE70A3-7C9D-9200-98AA-F98F727EC9B4}"/>
              </a:ext>
            </a:extLst>
          </p:cNvPr>
          <p:cNvSpPr txBox="1"/>
          <p:nvPr/>
        </p:nvSpPr>
        <p:spPr>
          <a:xfrm>
            <a:off x="10834353" y="866934"/>
            <a:ext cx="5152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Q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0038E323-F561-4C1C-C68B-FBE14ABFEF61}"/>
              </a:ext>
            </a:extLst>
          </p:cNvPr>
          <p:cNvCxnSpPr>
            <a:cxnSpLocks/>
            <a:stCxn id="40" idx="3"/>
            <a:endCxn id="101" idx="1"/>
          </p:cNvCxnSpPr>
          <p:nvPr/>
        </p:nvCxnSpPr>
        <p:spPr>
          <a:xfrm>
            <a:off x="10626442" y="738003"/>
            <a:ext cx="207911" cy="313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90F222A-A65F-7BEF-10DE-AEE3331E992C}"/>
              </a:ext>
            </a:extLst>
          </p:cNvPr>
          <p:cNvCxnSpPr>
            <a:stCxn id="41" idx="3"/>
            <a:endCxn id="97" idx="1"/>
          </p:cNvCxnSpPr>
          <p:nvPr/>
        </p:nvCxnSpPr>
        <p:spPr>
          <a:xfrm>
            <a:off x="11342945" y="387628"/>
            <a:ext cx="197899" cy="307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83A0C2B-9C1D-FBC7-95DD-C9FFF727C59A}"/>
              </a:ext>
            </a:extLst>
          </p:cNvPr>
          <p:cNvCxnSpPr>
            <a:stCxn id="101" idx="3"/>
            <a:endCxn id="97" idx="1"/>
          </p:cNvCxnSpPr>
          <p:nvPr/>
        </p:nvCxnSpPr>
        <p:spPr>
          <a:xfrm flipV="1">
            <a:off x="11349576" y="695462"/>
            <a:ext cx="191268" cy="356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7CC71815-C899-292C-F8B6-4891A3F23A42}"/>
              </a:ext>
            </a:extLst>
          </p:cNvPr>
          <p:cNvSpPr txBox="1"/>
          <p:nvPr/>
        </p:nvSpPr>
        <p:spPr>
          <a:xfrm>
            <a:off x="9288528" y="1388124"/>
            <a:ext cx="2908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GB" sz="1200" dirty="0"/>
              <a:t>COVID-19 has an incubation period (E).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GB" sz="1200" dirty="0"/>
              <a:t>Fit to reported data, so account for detection and isolation (Q).</a:t>
            </a: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52871CDE-1559-DEF1-ECDE-83FFC51A0854}"/>
              </a:ext>
            </a:extLst>
          </p:cNvPr>
          <p:cNvGrpSpPr/>
          <p:nvPr/>
        </p:nvGrpSpPr>
        <p:grpSpPr>
          <a:xfrm>
            <a:off x="3303506" y="2592199"/>
            <a:ext cx="2634828" cy="1803729"/>
            <a:chOff x="195063" y="2601445"/>
            <a:chExt cx="2634828" cy="18037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F7D96B9F-A0D7-A3D8-0E0E-422BB33BB475}"/>
                    </a:ext>
                  </a:extLst>
                </p:cNvPr>
                <p:cNvSpPr txBox="1"/>
                <p:nvPr/>
              </p:nvSpPr>
              <p:spPr>
                <a:xfrm>
                  <a:off x="617944" y="2732997"/>
                  <a:ext cx="336118" cy="31624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sz="11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11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sz="11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</m:t>
                            </m:r>
                          </m:den>
                        </m:f>
                        <m:r>
                          <a:rPr lang="en-US" sz="11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sz="1100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F7D96B9F-A0D7-A3D8-0E0E-422BB33BB4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944" y="2732997"/>
                  <a:ext cx="336118" cy="316240"/>
                </a:xfrm>
                <a:prstGeom prst="rect">
                  <a:avLst/>
                </a:prstGeom>
                <a:blipFill>
                  <a:blip r:embed="rId23"/>
                  <a:stretch>
                    <a:fillRect l="-14545" r="-16364" b="-1346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F956CF00-6204-63F0-595E-D997DF0E16DB}"/>
                </a:ext>
              </a:extLst>
            </p:cNvPr>
            <p:cNvSpPr txBox="1"/>
            <p:nvPr/>
          </p:nvSpPr>
          <p:spPr>
            <a:xfrm>
              <a:off x="316183" y="2965926"/>
              <a:ext cx="30383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S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F5C8B09-6D4D-F950-188B-63BE6A47E9BD}"/>
                </a:ext>
              </a:extLst>
            </p:cNvPr>
            <p:cNvSpPr txBox="1"/>
            <p:nvPr/>
          </p:nvSpPr>
          <p:spPr>
            <a:xfrm>
              <a:off x="976444" y="2961075"/>
              <a:ext cx="32948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E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6E3DCA52-4B33-5D12-F82B-150C2DA595B7}"/>
                </a:ext>
              </a:extLst>
            </p:cNvPr>
            <p:cNvSpPr txBox="1"/>
            <p:nvPr/>
          </p:nvSpPr>
          <p:spPr>
            <a:xfrm>
              <a:off x="1874824" y="2601445"/>
              <a:ext cx="32948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I</a:t>
              </a:r>
            </a:p>
          </p:txBody>
        </p: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A13443D5-5919-0C0E-40C9-7D3D8CBD78C6}"/>
                </a:ext>
              </a:extLst>
            </p:cNvPr>
            <p:cNvCxnSpPr>
              <a:cxnSpLocks/>
              <a:stCxn id="126" idx="3"/>
              <a:endCxn id="127" idx="1"/>
            </p:cNvCxnSpPr>
            <p:nvPr/>
          </p:nvCxnSpPr>
          <p:spPr>
            <a:xfrm flipV="1">
              <a:off x="620019" y="3145741"/>
              <a:ext cx="356425" cy="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F7DFE3B9-8468-2288-7CE0-EB98886A1256}"/>
                </a:ext>
              </a:extLst>
            </p:cNvPr>
            <p:cNvCxnSpPr>
              <a:cxnSpLocks/>
              <a:stCxn id="127" idx="3"/>
              <a:endCxn id="129" idx="1"/>
            </p:cNvCxnSpPr>
            <p:nvPr/>
          </p:nvCxnSpPr>
          <p:spPr>
            <a:xfrm flipV="1">
              <a:off x="1305932" y="2786111"/>
              <a:ext cx="568892" cy="3596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AB6AF297-85D4-8C7F-2399-3ADA0B6D8DED}"/>
                </a:ext>
              </a:extLst>
            </p:cNvPr>
            <p:cNvSpPr txBox="1"/>
            <p:nvPr/>
          </p:nvSpPr>
          <p:spPr>
            <a:xfrm>
              <a:off x="2500402" y="2909682"/>
              <a:ext cx="32948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R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F988129B-4A0D-E833-C551-D341F19A937E}"/>
                </a:ext>
              </a:extLst>
            </p:cNvPr>
            <p:cNvSpPr txBox="1"/>
            <p:nvPr/>
          </p:nvSpPr>
          <p:spPr>
            <a:xfrm>
              <a:off x="1880428" y="3272228"/>
              <a:ext cx="32948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Q</a:t>
              </a:r>
            </a:p>
          </p:txBody>
        </p: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AFF1102C-A320-2664-FEB0-E136AC4C9599}"/>
                </a:ext>
              </a:extLst>
            </p:cNvPr>
            <p:cNvCxnSpPr>
              <a:cxnSpLocks/>
              <a:stCxn id="127" idx="3"/>
              <a:endCxn id="142" idx="1"/>
            </p:cNvCxnSpPr>
            <p:nvPr/>
          </p:nvCxnSpPr>
          <p:spPr>
            <a:xfrm>
              <a:off x="1305932" y="3145741"/>
              <a:ext cx="574496" cy="3111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47E1F063-CE16-729B-69FD-2031AE4C5EA0}"/>
                </a:ext>
              </a:extLst>
            </p:cNvPr>
            <p:cNvCxnSpPr>
              <a:cxnSpLocks/>
              <a:stCxn id="129" idx="3"/>
              <a:endCxn id="140" idx="1"/>
            </p:cNvCxnSpPr>
            <p:nvPr/>
          </p:nvCxnSpPr>
          <p:spPr>
            <a:xfrm>
              <a:off x="2204312" y="2786111"/>
              <a:ext cx="296090" cy="3082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224914B4-04DB-98D1-AF09-4C0B2ED2A937}"/>
                </a:ext>
              </a:extLst>
            </p:cNvPr>
            <p:cNvCxnSpPr>
              <a:cxnSpLocks/>
              <a:stCxn id="142" idx="3"/>
              <a:endCxn id="140" idx="1"/>
            </p:cNvCxnSpPr>
            <p:nvPr/>
          </p:nvCxnSpPr>
          <p:spPr>
            <a:xfrm flipV="1">
              <a:off x="2209916" y="3094348"/>
              <a:ext cx="290486" cy="3625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33FA6BD5-F11C-7D58-3797-60E51ABCF951}"/>
                    </a:ext>
                  </a:extLst>
                </p:cNvPr>
                <p:cNvSpPr txBox="1"/>
                <p:nvPr/>
              </p:nvSpPr>
              <p:spPr>
                <a:xfrm>
                  <a:off x="1421366" y="3348165"/>
                  <a:ext cx="197426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𝜌𝜎</m:t>
                        </m:r>
                      </m:oMath>
                    </m:oMathPara>
                  </a14:m>
                  <a:endParaRPr lang="en-GB" sz="1100" dirty="0"/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33FA6BD5-F11C-7D58-3797-60E51ABCF9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1366" y="3348165"/>
                  <a:ext cx="197426" cy="169277"/>
                </a:xfrm>
                <a:prstGeom prst="rect">
                  <a:avLst/>
                </a:prstGeom>
                <a:blipFill>
                  <a:blip r:embed="rId24"/>
                  <a:stretch>
                    <a:fillRect l="-15625" r="-18750" b="-2963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04CDF8CA-DE09-313F-938F-D2ED7C1F187E}"/>
                    </a:ext>
                  </a:extLst>
                </p:cNvPr>
                <p:cNvSpPr txBox="1"/>
                <p:nvPr/>
              </p:nvSpPr>
              <p:spPr>
                <a:xfrm>
                  <a:off x="1238221" y="2604963"/>
                  <a:ext cx="564834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(1−</m:t>
                        </m:r>
                        <m:r>
                          <a:rPr lang="en-GB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GB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en-GB" sz="1100" dirty="0"/>
                </a:p>
              </p:txBody>
            </p:sp>
          </mc:Choice>
          <mc:Fallback xmlns="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04CDF8CA-DE09-313F-938F-D2ED7C1F18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8221" y="2604963"/>
                  <a:ext cx="564834" cy="169277"/>
                </a:xfrm>
                <a:prstGeom prst="rect">
                  <a:avLst/>
                </a:prstGeom>
                <a:blipFill>
                  <a:blip r:embed="rId25"/>
                  <a:stretch>
                    <a:fillRect l="-8602" r="-2151" b="-3571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A3721089-02C2-2D04-C10B-7E8BA686723E}"/>
                    </a:ext>
                  </a:extLst>
                </p:cNvPr>
                <p:cNvSpPr txBox="1"/>
                <p:nvPr/>
              </p:nvSpPr>
              <p:spPr>
                <a:xfrm>
                  <a:off x="2297566" y="2703919"/>
                  <a:ext cx="109581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en-GB" sz="1100" dirty="0"/>
                </a:p>
              </p:txBody>
            </p:sp>
          </mc:Choice>
          <mc:Fallback xmlns="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A3721089-02C2-2D04-C10B-7E8BA68672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7566" y="2703919"/>
                  <a:ext cx="109581" cy="169277"/>
                </a:xfrm>
                <a:prstGeom prst="rect">
                  <a:avLst/>
                </a:prstGeom>
                <a:blipFill>
                  <a:blip r:embed="rId26"/>
                  <a:stretch>
                    <a:fillRect l="-27778" r="-27778" b="-2142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12C46CB5-8B90-F604-E96F-284B1205BB9B}"/>
                    </a:ext>
                  </a:extLst>
                </p:cNvPr>
                <p:cNvSpPr txBox="1"/>
                <p:nvPr/>
              </p:nvSpPr>
              <p:spPr>
                <a:xfrm>
                  <a:off x="2357085" y="3324200"/>
                  <a:ext cx="109581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en-GB" sz="1100" dirty="0"/>
                </a:p>
              </p:txBody>
            </p:sp>
          </mc:Choice>
          <mc:Fallback xmlns=""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12C46CB5-8B90-F604-E96F-284B1205BB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7085" y="3324200"/>
                  <a:ext cx="109581" cy="169277"/>
                </a:xfrm>
                <a:prstGeom prst="rect">
                  <a:avLst/>
                </a:prstGeom>
                <a:blipFill>
                  <a:blip r:embed="rId26"/>
                  <a:stretch>
                    <a:fillRect l="-27778" r="-27778" b="-2142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CBA912CA-B527-2E72-DC21-F6EE0FA4DEA4}"/>
                    </a:ext>
                  </a:extLst>
                </p:cNvPr>
                <p:cNvSpPr txBox="1"/>
                <p:nvPr/>
              </p:nvSpPr>
              <p:spPr>
                <a:xfrm>
                  <a:off x="195063" y="3574177"/>
                  <a:ext cx="1934698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GB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-GB" sz="1200" dirty="0"/>
                    <a:t> = transmission rate</a:t>
                  </a:r>
                </a:p>
                <a:p>
                  <a14:m>
                    <m:oMath xmlns:m="http://schemas.openxmlformats.org/officeDocument/2006/math">
                      <m:r>
                        <a:rPr lang="en-GB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a14:m>
                  <a:r>
                    <a:rPr lang="en-GB" sz="1200" dirty="0"/>
                    <a:t> = probability of reporting </a:t>
                  </a:r>
                </a:p>
                <a:p>
                  <a14:m>
                    <m:oMath xmlns:m="http://schemas.openxmlformats.org/officeDocument/2006/math">
                      <m:r>
                        <a:rPr lang="en-GB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a14:m>
                  <a:r>
                    <a:rPr lang="en-GB" sz="1200" dirty="0"/>
                    <a:t> = rate of progression</a:t>
                  </a:r>
                </a:p>
                <a:p>
                  <a14:m>
                    <m:oMath xmlns:m="http://schemas.openxmlformats.org/officeDocument/2006/math">
                      <m:r>
                        <a:rPr lang="en-GB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GB" sz="1200" dirty="0"/>
                    <a:t>= recovery rate</a:t>
                  </a:r>
                </a:p>
              </p:txBody>
            </p:sp>
          </mc:Choice>
          <mc:Fallback xmlns=""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CBA912CA-B527-2E72-DC21-F6EE0FA4DE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063" y="3574177"/>
                  <a:ext cx="1934698" cy="830997"/>
                </a:xfrm>
                <a:prstGeom prst="rect">
                  <a:avLst/>
                </a:prstGeom>
                <a:blipFill>
                  <a:blip r:embed="rId27"/>
                  <a:stretch>
                    <a:fillRect t="-735" b="-514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3" name="TextBox 162">
            <a:extLst>
              <a:ext uri="{FF2B5EF4-FFF2-40B4-BE49-F238E27FC236}">
                <a16:creationId xmlns:a16="http://schemas.microsoft.com/office/drawing/2014/main" id="{7ADE3753-315A-95FB-788C-2A37F8DC390C}"/>
              </a:ext>
            </a:extLst>
          </p:cNvPr>
          <p:cNvSpPr txBox="1"/>
          <p:nvPr/>
        </p:nvSpPr>
        <p:spPr>
          <a:xfrm>
            <a:off x="822332" y="2624694"/>
            <a:ext cx="429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0BC88748-F904-2A2F-7B0F-E5DA46B13E0A}"/>
              </a:ext>
            </a:extLst>
          </p:cNvPr>
          <p:cNvSpPr txBox="1"/>
          <p:nvPr/>
        </p:nvSpPr>
        <p:spPr>
          <a:xfrm>
            <a:off x="1651179" y="2629703"/>
            <a:ext cx="254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77" name="Arrow: Down 176">
            <a:extLst>
              <a:ext uri="{FF2B5EF4-FFF2-40B4-BE49-F238E27FC236}">
                <a16:creationId xmlns:a16="http://schemas.microsoft.com/office/drawing/2014/main" id="{BB687787-EFEC-35B9-804E-9663CE074B9B}"/>
              </a:ext>
            </a:extLst>
          </p:cNvPr>
          <p:cNvSpPr/>
          <p:nvPr/>
        </p:nvSpPr>
        <p:spPr>
          <a:xfrm>
            <a:off x="1319171" y="3352642"/>
            <a:ext cx="221810" cy="35767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E8C25D33-AA16-EF63-5E5F-C91ECA63E1C5}"/>
              </a:ext>
            </a:extLst>
          </p:cNvPr>
          <p:cNvSpPr txBox="1"/>
          <p:nvPr/>
        </p:nvSpPr>
        <p:spPr>
          <a:xfrm>
            <a:off x="1871657" y="3690307"/>
            <a:ext cx="101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Sero-prevelance study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58C0DFD2-51EF-37AE-E5BB-FC3741E61C32}"/>
              </a:ext>
            </a:extLst>
          </p:cNvPr>
          <p:cNvSpPr txBox="1"/>
          <p:nvPr/>
        </p:nvSpPr>
        <p:spPr>
          <a:xfrm>
            <a:off x="1032457" y="3710314"/>
            <a:ext cx="832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Unknown so estimate</a:t>
            </a:r>
          </a:p>
        </p:txBody>
      </p:sp>
      <p:sp>
        <p:nvSpPr>
          <p:cNvPr id="180" name="Arrow: Down 179">
            <a:extLst>
              <a:ext uri="{FF2B5EF4-FFF2-40B4-BE49-F238E27FC236}">
                <a16:creationId xmlns:a16="http://schemas.microsoft.com/office/drawing/2014/main" id="{4916155B-CF76-27C1-24E1-8B538816E248}"/>
              </a:ext>
            </a:extLst>
          </p:cNvPr>
          <p:cNvSpPr/>
          <p:nvPr/>
        </p:nvSpPr>
        <p:spPr>
          <a:xfrm>
            <a:off x="2197573" y="3336542"/>
            <a:ext cx="221810" cy="35767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1" name="Arrow: Down 180">
            <a:extLst>
              <a:ext uri="{FF2B5EF4-FFF2-40B4-BE49-F238E27FC236}">
                <a16:creationId xmlns:a16="http://schemas.microsoft.com/office/drawing/2014/main" id="{8F77E36D-F2B7-EB89-EDC7-07DCF79FECA1}"/>
              </a:ext>
            </a:extLst>
          </p:cNvPr>
          <p:cNvSpPr/>
          <p:nvPr/>
        </p:nvSpPr>
        <p:spPr>
          <a:xfrm>
            <a:off x="412104" y="3360661"/>
            <a:ext cx="221810" cy="35767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630E8E2C-0D3D-CC47-27AA-BAE3A2A80A1F}"/>
                  </a:ext>
                </a:extLst>
              </p:cNvPr>
              <p:cNvSpPr txBox="1"/>
              <p:nvPr/>
            </p:nvSpPr>
            <p:spPr>
              <a:xfrm>
                <a:off x="220955" y="3788192"/>
                <a:ext cx="721949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1400" dirty="0"/>
                        <m:t>= </m:t>
                      </m:r>
                      <m:r>
                        <m:rPr>
                          <m:nor/>
                        </m:rPr>
                        <a:rPr lang="en-GB" sz="1400" dirty="0"/>
                        <m:t>N</m:t>
                      </m:r>
                      <m:r>
                        <m:rPr>
                          <m:nor/>
                        </m:rPr>
                        <a:rPr lang="en-US" sz="1400" b="0" i="0" dirty="0" smtClean="0"/>
                        <m:t>−</m:t>
                      </m:r>
                      <m:r>
                        <m:rPr>
                          <m:nor/>
                        </m:rPr>
                        <a:rPr lang="en-GB" sz="1400" dirty="0" smtClean="0"/>
                        <m:t>I</m:t>
                      </m:r>
                      <m:r>
                        <m:rPr>
                          <m:nor/>
                        </m:rPr>
                        <a:rPr lang="en-GB" sz="1400" baseline="-25000" dirty="0" smtClean="0"/>
                        <m:t>0</m:t>
                      </m:r>
                      <m:r>
                        <m:rPr>
                          <m:nor/>
                        </m:rPr>
                        <a:rPr lang="en-US" sz="1400" b="0" i="0" dirty="0" smtClean="0"/>
                        <m:t>−</m:t>
                      </m:r>
                      <m:r>
                        <m:rPr>
                          <m:nor/>
                        </m:rPr>
                        <a:rPr lang="en-GB" sz="1400" dirty="0" smtClean="0"/>
                        <m:t>R</m:t>
                      </m:r>
                      <m:r>
                        <m:rPr>
                          <m:nor/>
                        </m:rPr>
                        <a:rPr lang="en-GB" sz="1400" baseline="-25000" dirty="0" smtClean="0"/>
                        <m:t>0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630E8E2C-0D3D-CC47-27AA-BAE3A2A80A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55" y="3788192"/>
                <a:ext cx="721949" cy="215444"/>
              </a:xfrm>
              <a:prstGeom prst="rect">
                <a:avLst/>
              </a:prstGeom>
              <a:blipFill>
                <a:blip r:embed="rId28"/>
                <a:stretch>
                  <a:fillRect l="-2521" r="-2521"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52CDCB5E-38DF-ACC7-95F4-6400A80C09B0}"/>
                  </a:ext>
                </a:extLst>
              </p:cNvPr>
              <p:cNvSpPr txBox="1"/>
              <p:nvPr/>
            </p:nvSpPr>
            <p:spPr>
              <a:xfrm>
                <a:off x="9184252" y="3296612"/>
                <a:ext cx="3046916" cy="8500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𝑖𝑛𝑐𝑢𝑏𝑎𝑡𝑖𝑜𝑛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𝑝𝑒𝑟𝑖𝑜𝑑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5.1 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𝑑𝑎𝑦𝑠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𝑖𝑛𝑓𝑒𝑐𝑡𝑖𝑜𝑢𝑠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𝑝𝑒𝑟𝑖𝑜𝑑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2.1 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𝑑𝑎𝑦𝑠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52CDCB5E-38DF-ACC7-95F4-6400A80C0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4252" y="3296612"/>
                <a:ext cx="3046916" cy="850041"/>
              </a:xfrm>
              <a:prstGeom prst="rect">
                <a:avLst/>
              </a:prstGeom>
              <a:blipFill>
                <a:blip r:embed="rId29"/>
                <a:stretch>
                  <a:fillRect b="-21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B7E61E0D-E865-22E0-010D-2254826E392B}"/>
                  </a:ext>
                </a:extLst>
              </p:cNvPr>
              <p:cNvSpPr txBox="1"/>
              <p:nvPr/>
            </p:nvSpPr>
            <p:spPr>
              <a:xfrm>
                <a:off x="248555" y="5264690"/>
                <a:ext cx="265884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GB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GB" sz="1400" dirty="0"/>
                  <a:t> variant specific, this is what we want to find out!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GB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GB" sz="1400" dirty="0"/>
                  <a:t> true incidence is unknown, so underreporting is unknown. Dependent on level of testing so spatiotemporally heterogeneous. </a:t>
                </a:r>
              </a:p>
            </p:txBody>
          </p:sp>
        </mc:Choice>
        <mc:Fallback xmlns=""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B7E61E0D-E865-22E0-010D-2254826E39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555" y="5264690"/>
                <a:ext cx="2658844" cy="1384995"/>
              </a:xfrm>
              <a:prstGeom prst="rect">
                <a:avLst/>
              </a:prstGeom>
              <a:blipFill>
                <a:blip r:embed="rId30"/>
                <a:stretch>
                  <a:fillRect t="-881" r="-1147" b="-35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5BB22E17-B78B-97D6-2617-A1B6881C69EC}"/>
                  </a:ext>
                </a:extLst>
              </p:cNvPr>
              <p:cNvSpPr txBox="1"/>
              <p:nvPr/>
            </p:nvSpPr>
            <p:spPr>
              <a:xfrm>
                <a:off x="3205117" y="5183222"/>
                <a:ext cx="1842236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i="1" dirty="0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GB" sz="1200" i="1" baseline="-25000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10,1</m:t>
                          </m:r>
                        </m:e>
                      </m:d>
                    </m:oMath>
                  </m:oMathPara>
                </a14:m>
                <a:endParaRPr lang="en-US" sz="1200" b="0" dirty="0"/>
              </a:p>
              <a:p>
                <a:pPr>
                  <a:lnSpc>
                    <a:spcPct val="2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𝑙𝑜𝑔𝑁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1.5,1</m:t>
                          </m:r>
                        </m:e>
                      </m:d>
                    </m:oMath>
                  </m:oMathPara>
                </a14:m>
                <a:endParaRPr lang="en-US" sz="1200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2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𝐵𝑒𝑡𝑎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(1,1)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5BB22E17-B78B-97D6-2617-A1B6881C6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117" y="5183222"/>
                <a:ext cx="1842236" cy="1477328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TextBox 194">
            <a:extLst>
              <a:ext uri="{FF2B5EF4-FFF2-40B4-BE49-F238E27FC236}">
                <a16:creationId xmlns:a16="http://schemas.microsoft.com/office/drawing/2014/main" id="{ADA66CF2-77A9-BE57-326D-D1E53159C4CA}"/>
              </a:ext>
            </a:extLst>
          </p:cNvPr>
          <p:cNvSpPr txBox="1"/>
          <p:nvPr/>
        </p:nvSpPr>
        <p:spPr>
          <a:xfrm>
            <a:off x="4294129" y="5274728"/>
            <a:ext cx="1779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Weekly informative , few cases seed the outbreak.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5A59325C-EB86-C8FE-E61D-CC963E1511FA}"/>
              </a:ext>
            </a:extLst>
          </p:cNvPr>
          <p:cNvSpPr txBox="1"/>
          <p:nvPr/>
        </p:nvSpPr>
        <p:spPr>
          <a:xfrm>
            <a:off x="4414374" y="5726356"/>
            <a:ext cx="1681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Vague, 80% distribution lies between 1-16. 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A1642166-1F16-BEDF-80E9-D27A071FB3DA}"/>
              </a:ext>
            </a:extLst>
          </p:cNvPr>
          <p:cNvSpPr txBox="1"/>
          <p:nvPr/>
        </p:nvSpPr>
        <p:spPr>
          <a:xfrm>
            <a:off x="4386664" y="6166333"/>
            <a:ext cx="1686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Uniform 0-1, the bounds of probability.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CD407096-DB92-D282-ABCD-D6BC0791638B}"/>
                  </a:ext>
                </a:extLst>
              </p:cNvPr>
              <p:cNvSpPr txBox="1"/>
              <p:nvPr/>
            </p:nvSpPr>
            <p:spPr>
              <a:xfrm>
                <a:off x="6524452" y="6290820"/>
                <a:ext cx="12879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~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𝑁𝑒𝑔𝐵𝑖𝑛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CD407096-DB92-D282-ABCD-D6BC07916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4452" y="6290820"/>
                <a:ext cx="1287933" cy="369332"/>
              </a:xfrm>
              <a:prstGeom prst="rect">
                <a:avLst/>
              </a:prstGeom>
              <a:blipFill>
                <a:blip r:embed="rId32"/>
                <a:stretch>
                  <a:fillRect r="-66509" b="-114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0" name="Picture 209">
            <a:extLst>
              <a:ext uri="{FF2B5EF4-FFF2-40B4-BE49-F238E27FC236}">
                <a16:creationId xmlns:a16="http://schemas.microsoft.com/office/drawing/2014/main" id="{60BDBC8D-A9A4-6A44-AEDF-B559C88B5BDB}"/>
              </a:ext>
            </a:extLst>
          </p:cNvPr>
          <p:cNvPicPr>
            <a:picLocks noChangeAspect="1"/>
          </p:cNvPicPr>
          <p:nvPr/>
        </p:nvPicPr>
        <p:blipFill rotWithShape="1">
          <a:blip r:embed="rId33"/>
          <a:srcRect l="17699" t="30086" r="16216"/>
          <a:stretch/>
        </p:blipFill>
        <p:spPr>
          <a:xfrm>
            <a:off x="9653962" y="4750498"/>
            <a:ext cx="668373" cy="616697"/>
          </a:xfrm>
          <a:prstGeom prst="rect">
            <a:avLst/>
          </a:prstGeom>
        </p:spPr>
      </p:pic>
      <p:sp>
        <p:nvSpPr>
          <p:cNvPr id="211" name="TextBox 210">
            <a:extLst>
              <a:ext uri="{FF2B5EF4-FFF2-40B4-BE49-F238E27FC236}">
                <a16:creationId xmlns:a16="http://schemas.microsoft.com/office/drawing/2014/main" id="{9754EA4C-27DC-D803-DD8D-30FE99797360}"/>
              </a:ext>
            </a:extLst>
          </p:cNvPr>
          <p:cNvSpPr txBox="1"/>
          <p:nvPr/>
        </p:nvSpPr>
        <p:spPr>
          <a:xfrm>
            <a:off x="9331959" y="5473430"/>
            <a:ext cx="27803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All reported incidence is Omicron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No waning immunity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No vaccination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No pre-symptomatic transmission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…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8EE18C8-B79F-F94A-0681-3DB09B98B4CA}"/>
              </a:ext>
            </a:extLst>
          </p:cNvPr>
          <p:cNvSpPr txBox="1"/>
          <p:nvPr/>
        </p:nvSpPr>
        <p:spPr>
          <a:xfrm>
            <a:off x="159535" y="44348"/>
            <a:ext cx="32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1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C6A9C3F-8375-FB20-8538-E19EC787DD3B}"/>
              </a:ext>
            </a:extLst>
          </p:cNvPr>
          <p:cNvSpPr txBox="1"/>
          <p:nvPr/>
        </p:nvSpPr>
        <p:spPr>
          <a:xfrm>
            <a:off x="3214117" y="21437"/>
            <a:ext cx="32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2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E1B7996-6093-E5BB-CF25-CD263EA15A29}"/>
              </a:ext>
            </a:extLst>
          </p:cNvPr>
          <p:cNvSpPr txBox="1"/>
          <p:nvPr/>
        </p:nvSpPr>
        <p:spPr>
          <a:xfrm>
            <a:off x="6244794" y="31150"/>
            <a:ext cx="32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3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151E17F-9438-0254-44CD-3C5C3A8983A1}"/>
              </a:ext>
            </a:extLst>
          </p:cNvPr>
          <p:cNvSpPr txBox="1"/>
          <p:nvPr/>
        </p:nvSpPr>
        <p:spPr>
          <a:xfrm>
            <a:off x="9304133" y="31150"/>
            <a:ext cx="32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4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19D9F98-A2FE-8FB4-0559-8687A9ABEA83}"/>
              </a:ext>
            </a:extLst>
          </p:cNvPr>
          <p:cNvSpPr txBox="1"/>
          <p:nvPr/>
        </p:nvSpPr>
        <p:spPr>
          <a:xfrm>
            <a:off x="169380" y="2350894"/>
            <a:ext cx="32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5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CF370FB-02A5-5D17-AEFF-3A03218732FD}"/>
              </a:ext>
            </a:extLst>
          </p:cNvPr>
          <p:cNvSpPr txBox="1"/>
          <p:nvPr/>
        </p:nvSpPr>
        <p:spPr>
          <a:xfrm>
            <a:off x="3211667" y="2335672"/>
            <a:ext cx="32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6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E24A1A1-68E6-CD6C-012E-B1577C124E67}"/>
              </a:ext>
            </a:extLst>
          </p:cNvPr>
          <p:cNvSpPr txBox="1"/>
          <p:nvPr/>
        </p:nvSpPr>
        <p:spPr>
          <a:xfrm>
            <a:off x="6240502" y="2333920"/>
            <a:ext cx="32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7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E9782E8-3F29-CFB3-9831-6A4AC9F0D5C2}"/>
              </a:ext>
            </a:extLst>
          </p:cNvPr>
          <p:cNvSpPr txBox="1"/>
          <p:nvPr/>
        </p:nvSpPr>
        <p:spPr>
          <a:xfrm>
            <a:off x="9296728" y="2350894"/>
            <a:ext cx="32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8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762A117-0859-74A0-151A-3242EECAB70C}"/>
              </a:ext>
            </a:extLst>
          </p:cNvPr>
          <p:cNvSpPr txBox="1"/>
          <p:nvPr/>
        </p:nvSpPr>
        <p:spPr>
          <a:xfrm>
            <a:off x="158861" y="4621799"/>
            <a:ext cx="32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9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9AF5856-4BF0-E3DC-D1DC-E26EC65F6345}"/>
              </a:ext>
            </a:extLst>
          </p:cNvPr>
          <p:cNvSpPr txBox="1"/>
          <p:nvPr/>
        </p:nvSpPr>
        <p:spPr>
          <a:xfrm>
            <a:off x="3193625" y="4603304"/>
            <a:ext cx="448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10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6EE55CD-8734-4062-584D-AF9F6E4AC092}"/>
              </a:ext>
            </a:extLst>
          </p:cNvPr>
          <p:cNvSpPr txBox="1"/>
          <p:nvPr/>
        </p:nvSpPr>
        <p:spPr>
          <a:xfrm>
            <a:off x="6231804" y="4624337"/>
            <a:ext cx="440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11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92F7643-E614-79DD-D566-30053691C870}"/>
              </a:ext>
            </a:extLst>
          </p:cNvPr>
          <p:cNvSpPr txBox="1"/>
          <p:nvPr/>
        </p:nvSpPr>
        <p:spPr>
          <a:xfrm>
            <a:off x="9257061" y="4621461"/>
            <a:ext cx="656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12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A7A4BCD6-D975-B581-C30D-0638D62052F4}"/>
                  </a:ext>
                </a:extLst>
              </p:cNvPr>
              <p:cNvSpPr txBox="1"/>
              <p:nvPr/>
            </p:nvSpPr>
            <p:spPr>
              <a:xfrm>
                <a:off x="6492328" y="2538812"/>
                <a:ext cx="2283921" cy="17518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𝑑𝑆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GB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1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𝑑𝐸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den>
                          </m:f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𝑑𝐼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GB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GB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GB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𝑑𝑄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GB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GB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A7A4BCD6-D975-B581-C30D-0638D6205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2328" y="2538812"/>
                <a:ext cx="2283921" cy="1751890"/>
              </a:xfrm>
              <a:prstGeom prst="rect">
                <a:avLst/>
              </a:prstGeom>
              <a:blipFill>
                <a:blip r:embed="rId34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TextBox 116">
            <a:extLst>
              <a:ext uri="{FF2B5EF4-FFF2-40B4-BE49-F238E27FC236}">
                <a16:creationId xmlns:a16="http://schemas.microsoft.com/office/drawing/2014/main" id="{402DDD68-A9F3-AFE1-9AE5-8E4EB2253516}"/>
              </a:ext>
            </a:extLst>
          </p:cNvPr>
          <p:cNvSpPr txBox="1"/>
          <p:nvPr/>
        </p:nvSpPr>
        <p:spPr>
          <a:xfrm>
            <a:off x="6325080" y="5226746"/>
            <a:ext cx="275539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/>
              <a:t>Reported incidence data is count data and expected to be over-dispersed, so we assume a Negative Binomial likelihood. Reported incidence from the model is the rate of entry into the Q compartment.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B76A4C-9046-3DA0-60E3-2493153CA152}"/>
              </a:ext>
            </a:extLst>
          </p:cNvPr>
          <p:cNvSpPr txBox="1"/>
          <p:nvPr/>
        </p:nvSpPr>
        <p:spPr>
          <a:xfrm>
            <a:off x="9774766" y="4905396"/>
            <a:ext cx="46048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000" dirty="0"/>
              <a:t>…</a:t>
            </a:r>
          </a:p>
          <a:p>
            <a:r>
              <a:rPr lang="en-GB" sz="1000" dirty="0"/>
              <a:t>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0990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Picture 201">
            <a:extLst>
              <a:ext uri="{FF2B5EF4-FFF2-40B4-BE49-F238E27FC236}">
                <a16:creationId xmlns:a16="http://schemas.microsoft.com/office/drawing/2014/main" id="{8339CF73-07BB-2468-F9CE-93F1BA833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607" y="4589371"/>
            <a:ext cx="949219" cy="692673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78BC6C10-66D8-2B31-4632-4689FD46C820}"/>
              </a:ext>
            </a:extLst>
          </p:cNvPr>
          <p:cNvGrpSpPr/>
          <p:nvPr/>
        </p:nvGrpSpPr>
        <p:grpSpPr>
          <a:xfrm>
            <a:off x="220955" y="92002"/>
            <a:ext cx="11884685" cy="6593842"/>
            <a:chOff x="220955" y="132078"/>
            <a:chExt cx="11884685" cy="6593842"/>
          </a:xfrm>
          <a:noFill/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ED1764F-60B2-2F55-2E7F-29AB538087DB}"/>
                </a:ext>
              </a:extLst>
            </p:cNvPr>
            <p:cNvSpPr/>
            <p:nvPr/>
          </p:nvSpPr>
          <p:spPr>
            <a:xfrm>
              <a:off x="220955" y="132078"/>
              <a:ext cx="2773680" cy="2001520"/>
            </a:xfrm>
            <a:prstGeom prst="rect">
              <a:avLst/>
            </a:prstGeom>
            <a:grp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61BBC26-29A4-26F2-C162-72F36A271EC5}"/>
                </a:ext>
              </a:extLst>
            </p:cNvPr>
            <p:cNvSpPr/>
            <p:nvPr/>
          </p:nvSpPr>
          <p:spPr>
            <a:xfrm>
              <a:off x="3263875" y="132079"/>
              <a:ext cx="2773680" cy="2001520"/>
            </a:xfrm>
            <a:prstGeom prst="rect">
              <a:avLst/>
            </a:prstGeom>
            <a:grp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17D43A0-AD0D-D209-712D-6B184AD36B0E}"/>
                </a:ext>
              </a:extLst>
            </p:cNvPr>
            <p:cNvSpPr/>
            <p:nvPr/>
          </p:nvSpPr>
          <p:spPr>
            <a:xfrm>
              <a:off x="6306795" y="132079"/>
              <a:ext cx="2773680" cy="2001520"/>
            </a:xfrm>
            <a:prstGeom prst="rect">
              <a:avLst/>
            </a:prstGeom>
            <a:grp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20D3281-1780-19BB-508B-FC88B7D4FB93}"/>
                </a:ext>
              </a:extLst>
            </p:cNvPr>
            <p:cNvSpPr/>
            <p:nvPr/>
          </p:nvSpPr>
          <p:spPr>
            <a:xfrm>
              <a:off x="9331960" y="132080"/>
              <a:ext cx="2773680" cy="2001520"/>
            </a:xfrm>
            <a:prstGeom prst="rect">
              <a:avLst/>
            </a:prstGeom>
            <a:grp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96F1C02-DD48-6EA5-6403-6A1690FA39E4}"/>
                </a:ext>
              </a:extLst>
            </p:cNvPr>
            <p:cNvSpPr/>
            <p:nvPr/>
          </p:nvSpPr>
          <p:spPr>
            <a:xfrm>
              <a:off x="220955" y="2428239"/>
              <a:ext cx="2773680" cy="2001520"/>
            </a:xfrm>
            <a:prstGeom prst="rect">
              <a:avLst/>
            </a:prstGeom>
            <a:grp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D3F42C-8B20-3A45-6036-B7D654B9C0FA}"/>
                </a:ext>
              </a:extLst>
            </p:cNvPr>
            <p:cNvSpPr/>
            <p:nvPr/>
          </p:nvSpPr>
          <p:spPr>
            <a:xfrm>
              <a:off x="3263875" y="2428239"/>
              <a:ext cx="2773680" cy="2001520"/>
            </a:xfrm>
            <a:prstGeom prst="rect">
              <a:avLst/>
            </a:prstGeom>
            <a:grp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42635FC-CFAA-E059-1AEA-D92DED639C4D}"/>
                </a:ext>
              </a:extLst>
            </p:cNvPr>
            <p:cNvSpPr/>
            <p:nvPr/>
          </p:nvSpPr>
          <p:spPr>
            <a:xfrm>
              <a:off x="6306795" y="2428239"/>
              <a:ext cx="2773680" cy="2001520"/>
            </a:xfrm>
            <a:prstGeom prst="rect">
              <a:avLst/>
            </a:prstGeom>
            <a:grp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BECAA06-D6D0-613B-DAE0-F4C7A4C86CEA}"/>
                </a:ext>
              </a:extLst>
            </p:cNvPr>
            <p:cNvSpPr/>
            <p:nvPr/>
          </p:nvSpPr>
          <p:spPr>
            <a:xfrm>
              <a:off x="9331960" y="2428240"/>
              <a:ext cx="2773680" cy="2001520"/>
            </a:xfrm>
            <a:prstGeom prst="rect">
              <a:avLst/>
            </a:prstGeom>
            <a:grp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C8304DD-E64D-2535-D2CA-95C154D8E8C8}"/>
                </a:ext>
              </a:extLst>
            </p:cNvPr>
            <p:cNvSpPr/>
            <p:nvPr/>
          </p:nvSpPr>
          <p:spPr>
            <a:xfrm>
              <a:off x="220955" y="4724400"/>
              <a:ext cx="2773680" cy="2001520"/>
            </a:xfrm>
            <a:prstGeom prst="rect">
              <a:avLst/>
            </a:prstGeom>
            <a:grp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31DD26C-A43A-6E18-E193-EC5ABE2D3815}"/>
                </a:ext>
              </a:extLst>
            </p:cNvPr>
            <p:cNvSpPr/>
            <p:nvPr/>
          </p:nvSpPr>
          <p:spPr>
            <a:xfrm>
              <a:off x="3263875" y="4724400"/>
              <a:ext cx="2773680" cy="2001520"/>
            </a:xfrm>
            <a:prstGeom prst="rect">
              <a:avLst/>
            </a:prstGeom>
            <a:grp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C5306E0-D053-7FDA-E969-662B2D1050B0}"/>
                </a:ext>
              </a:extLst>
            </p:cNvPr>
            <p:cNvSpPr/>
            <p:nvPr/>
          </p:nvSpPr>
          <p:spPr>
            <a:xfrm>
              <a:off x="6306795" y="4724400"/>
              <a:ext cx="2773680" cy="2001520"/>
            </a:xfrm>
            <a:prstGeom prst="rect">
              <a:avLst/>
            </a:prstGeom>
            <a:grp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882E379-79BE-C306-FDF8-432B550DF07F}"/>
                </a:ext>
              </a:extLst>
            </p:cNvPr>
            <p:cNvSpPr/>
            <p:nvPr/>
          </p:nvSpPr>
          <p:spPr>
            <a:xfrm>
              <a:off x="9331960" y="4724400"/>
              <a:ext cx="2773680" cy="2001520"/>
            </a:xfrm>
            <a:prstGeom prst="rect">
              <a:avLst/>
            </a:prstGeom>
            <a:grp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9" name="Graphic 18" descr="Badge Question Mark with solid fill">
            <a:extLst>
              <a:ext uri="{FF2B5EF4-FFF2-40B4-BE49-F238E27FC236}">
                <a16:creationId xmlns:a16="http://schemas.microsoft.com/office/drawing/2014/main" id="{62B93332-BB96-889D-A131-F601AE0F1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5839" y="4698762"/>
            <a:ext cx="496105" cy="496105"/>
          </a:xfrm>
          <a:prstGeom prst="rect">
            <a:avLst/>
          </a:prstGeom>
        </p:spPr>
      </p:pic>
      <p:pic>
        <p:nvPicPr>
          <p:cNvPr id="36" name="Graphic 35" descr="Alarm clock with solid fill">
            <a:extLst>
              <a:ext uri="{FF2B5EF4-FFF2-40B4-BE49-F238E27FC236}">
                <a16:creationId xmlns:a16="http://schemas.microsoft.com/office/drawing/2014/main" id="{8BBE663E-09D5-6B12-A294-2C29ABDDB8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19477" y="1305369"/>
            <a:ext cx="542069" cy="542069"/>
          </a:xfrm>
          <a:prstGeom prst="rect">
            <a:avLst/>
          </a:prstGeom>
        </p:spPr>
      </p:pic>
      <p:pic>
        <p:nvPicPr>
          <p:cNvPr id="38" name="Graphic 37" descr="Statistics with solid fill">
            <a:extLst>
              <a:ext uri="{FF2B5EF4-FFF2-40B4-BE49-F238E27FC236}">
                <a16:creationId xmlns:a16="http://schemas.microsoft.com/office/drawing/2014/main" id="{CB89C64C-0D49-07F6-2DC9-816348C44E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40329" y="257622"/>
            <a:ext cx="554216" cy="554216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56858D43-3F14-ADE4-FA0D-CE8E442456BF}"/>
              </a:ext>
            </a:extLst>
          </p:cNvPr>
          <p:cNvSpPr txBox="1"/>
          <p:nvPr/>
        </p:nvSpPr>
        <p:spPr>
          <a:xfrm>
            <a:off x="9369200" y="541013"/>
            <a:ext cx="5152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8E6C354-09FC-775B-BB61-D025DB5B8A21}"/>
              </a:ext>
            </a:extLst>
          </p:cNvPr>
          <p:cNvSpPr txBox="1"/>
          <p:nvPr/>
        </p:nvSpPr>
        <p:spPr>
          <a:xfrm>
            <a:off x="10092334" y="553337"/>
            <a:ext cx="5341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</a:t>
            </a:r>
            <a:r>
              <a:rPr lang="en-GB" baseline="-25000" dirty="0"/>
              <a:t>V</a:t>
            </a:r>
            <a:endParaRPr lang="en-GB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70E656-55D7-D54C-B0FC-E9FF04C9C253}"/>
              </a:ext>
            </a:extLst>
          </p:cNvPr>
          <p:cNvSpPr txBox="1"/>
          <p:nvPr/>
        </p:nvSpPr>
        <p:spPr>
          <a:xfrm>
            <a:off x="10827722" y="202962"/>
            <a:ext cx="5152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</a:t>
            </a:r>
            <a:r>
              <a:rPr lang="en-GB" baseline="-25000" dirty="0"/>
              <a:t>V</a:t>
            </a:r>
            <a:endParaRPr lang="en-GB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3DD0BAB-E96F-D57C-3789-CB56BD682377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>
            <a:off x="9884423" y="725679"/>
            <a:ext cx="207911" cy="12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7B429F6-4D7B-0A9B-9F7F-6FD386C4024D}"/>
              </a:ext>
            </a:extLst>
          </p:cNvPr>
          <p:cNvCxnSpPr>
            <a:cxnSpLocks/>
            <a:stCxn id="40" idx="3"/>
            <a:endCxn id="41" idx="1"/>
          </p:cNvCxnSpPr>
          <p:nvPr/>
        </p:nvCxnSpPr>
        <p:spPr>
          <a:xfrm flipV="1">
            <a:off x="10626442" y="387628"/>
            <a:ext cx="201280" cy="350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F5BEAD5-6291-0D34-1272-452E8794B6B3}"/>
                  </a:ext>
                </a:extLst>
              </p:cNvPr>
              <p:cNvSpPr txBox="1"/>
              <p:nvPr/>
            </p:nvSpPr>
            <p:spPr>
              <a:xfrm>
                <a:off x="6492328" y="2538812"/>
                <a:ext cx="2283921" cy="17529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𝑑𝑆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GB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1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den>
                          </m:f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𝑑𝑄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F5BEAD5-6291-0D34-1272-452E8794B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2328" y="2538812"/>
                <a:ext cx="2283921" cy="1752916"/>
              </a:xfrm>
              <a:prstGeom prst="rect">
                <a:avLst/>
              </a:prstGeom>
              <a:blipFill>
                <a:blip r:embed="rId9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0" name="Graphic 59" descr="Storytelling with solid fill">
            <a:extLst>
              <a:ext uri="{FF2B5EF4-FFF2-40B4-BE49-F238E27FC236}">
                <a16:creationId xmlns:a16="http://schemas.microsoft.com/office/drawing/2014/main" id="{8663A290-94C6-15CF-D24D-95D8E9FDD3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430675" y="2513414"/>
            <a:ext cx="706194" cy="706194"/>
          </a:xfrm>
          <a:prstGeom prst="rect">
            <a:avLst/>
          </a:prstGeom>
        </p:spPr>
      </p:pic>
      <p:pic>
        <p:nvPicPr>
          <p:cNvPr id="67" name="Graphic 66" descr="Idea with solid fill">
            <a:extLst>
              <a:ext uri="{FF2B5EF4-FFF2-40B4-BE49-F238E27FC236}">
                <a16:creationId xmlns:a16="http://schemas.microsoft.com/office/drawing/2014/main" id="{8CE53B71-4561-C47C-9416-CCEC6C5CB29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16183" y="172156"/>
            <a:ext cx="388013" cy="388013"/>
          </a:xfrm>
          <a:prstGeom prst="rect">
            <a:avLst/>
          </a:prstGeom>
        </p:spPr>
      </p:pic>
      <p:pic>
        <p:nvPicPr>
          <p:cNvPr id="139" name="Graphic 138" descr="Group of people with solid fill">
            <a:extLst>
              <a:ext uri="{FF2B5EF4-FFF2-40B4-BE49-F238E27FC236}">
                <a16:creationId xmlns:a16="http://schemas.microsoft.com/office/drawing/2014/main" id="{95B64CEB-4312-8053-031A-F7584389852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288471" y="334172"/>
            <a:ext cx="562458" cy="562458"/>
          </a:xfrm>
          <a:prstGeom prst="rect">
            <a:avLst/>
          </a:prstGeom>
        </p:spPr>
      </p:pic>
      <p:sp>
        <p:nvSpPr>
          <p:cNvPr id="160" name="Arrow: Right 159">
            <a:extLst>
              <a:ext uri="{FF2B5EF4-FFF2-40B4-BE49-F238E27FC236}">
                <a16:creationId xmlns:a16="http://schemas.microsoft.com/office/drawing/2014/main" id="{AFDDE6F5-8358-2BEE-DBD6-68DC0633D519}"/>
              </a:ext>
            </a:extLst>
          </p:cNvPr>
          <p:cNvSpPr/>
          <p:nvPr/>
        </p:nvSpPr>
        <p:spPr>
          <a:xfrm>
            <a:off x="2994636" y="1019468"/>
            <a:ext cx="247570" cy="23265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" name="Arrow: Right 160">
            <a:extLst>
              <a:ext uri="{FF2B5EF4-FFF2-40B4-BE49-F238E27FC236}">
                <a16:creationId xmlns:a16="http://schemas.microsoft.com/office/drawing/2014/main" id="{B20423EE-8BEB-5426-D2E7-627E7F9868DF}"/>
              </a:ext>
            </a:extLst>
          </p:cNvPr>
          <p:cNvSpPr/>
          <p:nvPr/>
        </p:nvSpPr>
        <p:spPr>
          <a:xfrm>
            <a:off x="6058003" y="1026456"/>
            <a:ext cx="229816" cy="23265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Arrow: Right 161">
            <a:extLst>
              <a:ext uri="{FF2B5EF4-FFF2-40B4-BE49-F238E27FC236}">
                <a16:creationId xmlns:a16="http://schemas.microsoft.com/office/drawing/2014/main" id="{31A0C2BF-C901-1269-75C0-DD493D4C867A}"/>
              </a:ext>
            </a:extLst>
          </p:cNvPr>
          <p:cNvSpPr/>
          <p:nvPr/>
        </p:nvSpPr>
        <p:spPr>
          <a:xfrm>
            <a:off x="9102144" y="1002753"/>
            <a:ext cx="229816" cy="23265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68370263-511E-406B-4640-23B5500A5A3F}"/>
              </a:ext>
            </a:extLst>
          </p:cNvPr>
          <p:cNvCxnSpPr>
            <a:cxnSpLocks/>
          </p:cNvCxnSpPr>
          <p:nvPr/>
        </p:nvCxnSpPr>
        <p:spPr>
          <a:xfrm rot="5400000">
            <a:off x="6013277" y="-2287923"/>
            <a:ext cx="300043" cy="9111005"/>
          </a:xfrm>
          <a:prstGeom prst="bentConnector3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Arrow: Right 166">
            <a:extLst>
              <a:ext uri="{FF2B5EF4-FFF2-40B4-BE49-F238E27FC236}">
                <a16:creationId xmlns:a16="http://schemas.microsoft.com/office/drawing/2014/main" id="{848BA831-C50A-356B-34E9-948A1D03408C}"/>
              </a:ext>
            </a:extLst>
          </p:cNvPr>
          <p:cNvSpPr/>
          <p:nvPr/>
        </p:nvSpPr>
        <p:spPr>
          <a:xfrm>
            <a:off x="2994633" y="3345649"/>
            <a:ext cx="262977" cy="23265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8" name="Arrow: Right 167">
            <a:extLst>
              <a:ext uri="{FF2B5EF4-FFF2-40B4-BE49-F238E27FC236}">
                <a16:creationId xmlns:a16="http://schemas.microsoft.com/office/drawing/2014/main" id="{4C62EE10-EA0B-0D6F-E278-F848BF907A29}"/>
              </a:ext>
            </a:extLst>
          </p:cNvPr>
          <p:cNvSpPr/>
          <p:nvPr/>
        </p:nvSpPr>
        <p:spPr>
          <a:xfrm>
            <a:off x="6058002" y="3352637"/>
            <a:ext cx="229816" cy="23265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9" name="Arrow: Right 168">
            <a:extLst>
              <a:ext uri="{FF2B5EF4-FFF2-40B4-BE49-F238E27FC236}">
                <a16:creationId xmlns:a16="http://schemas.microsoft.com/office/drawing/2014/main" id="{D90B6A42-05DE-B534-1D6A-ECEA8D02C574}"/>
              </a:ext>
            </a:extLst>
          </p:cNvPr>
          <p:cNvSpPr/>
          <p:nvPr/>
        </p:nvSpPr>
        <p:spPr>
          <a:xfrm>
            <a:off x="9102143" y="3328934"/>
            <a:ext cx="229816" cy="23265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AB5BD5E0-6A47-B0DE-0239-CD749A72F668}"/>
              </a:ext>
            </a:extLst>
          </p:cNvPr>
          <p:cNvSpPr txBox="1"/>
          <p:nvPr/>
        </p:nvSpPr>
        <p:spPr>
          <a:xfrm>
            <a:off x="87439" y="2935548"/>
            <a:ext cx="2945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/>
              <a:t> S</a:t>
            </a:r>
            <a:r>
              <a:rPr lang="en-GB" baseline="-25000" dirty="0"/>
              <a:t>0</a:t>
            </a:r>
            <a:r>
              <a:rPr lang="en-GB" dirty="0"/>
              <a:t>  +  E</a:t>
            </a:r>
            <a:r>
              <a:rPr lang="en-GB" baseline="-25000" dirty="0"/>
              <a:t>0V</a:t>
            </a:r>
            <a:r>
              <a:rPr lang="en-GB" dirty="0"/>
              <a:t> + I</a:t>
            </a:r>
            <a:r>
              <a:rPr lang="en-GB" baseline="-25000" dirty="0"/>
              <a:t>0V</a:t>
            </a:r>
            <a:r>
              <a:rPr lang="en-GB" dirty="0"/>
              <a:t> + Q</a:t>
            </a:r>
            <a:r>
              <a:rPr lang="en-GB" baseline="-25000" dirty="0"/>
              <a:t>0</a:t>
            </a:r>
            <a:r>
              <a:rPr lang="en-GB" dirty="0"/>
              <a:t> + R</a:t>
            </a:r>
            <a:r>
              <a:rPr lang="en-GB" baseline="-25000" dirty="0"/>
              <a:t>0</a:t>
            </a:r>
            <a:r>
              <a:rPr lang="en-GB" dirty="0"/>
              <a:t>  =  N</a:t>
            </a:r>
          </a:p>
        </p:txBody>
      </p:sp>
      <p:pic>
        <p:nvPicPr>
          <p:cNvPr id="34" name="Graphic 33" descr="Group of people with solid fill">
            <a:extLst>
              <a:ext uri="{FF2B5EF4-FFF2-40B4-BE49-F238E27FC236}">
                <a16:creationId xmlns:a16="http://schemas.microsoft.com/office/drawing/2014/main" id="{D9827A79-2A42-D366-6E0C-4617856F8B3F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t="33480"/>
          <a:stretch/>
        </p:blipFill>
        <p:spPr>
          <a:xfrm>
            <a:off x="226748" y="2611674"/>
            <a:ext cx="502817" cy="334476"/>
          </a:xfrm>
          <a:prstGeom prst="rect">
            <a:avLst/>
          </a:prstGeom>
        </p:spPr>
      </p:pic>
      <p:pic>
        <p:nvPicPr>
          <p:cNvPr id="141" name="Graphic 140" descr="Group success with solid fill">
            <a:extLst>
              <a:ext uri="{FF2B5EF4-FFF2-40B4-BE49-F238E27FC236}">
                <a16:creationId xmlns:a16="http://schemas.microsoft.com/office/drawing/2014/main" id="{E4D54416-C133-8BC5-1900-958B4E5A1D5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146820" y="2652150"/>
            <a:ext cx="299679" cy="299679"/>
          </a:xfrm>
          <a:prstGeom prst="rect">
            <a:avLst/>
          </a:prstGeom>
        </p:spPr>
      </p:pic>
      <p:pic>
        <p:nvPicPr>
          <p:cNvPr id="143" name="Graphic 142" descr="Germ with solid fill">
            <a:extLst>
              <a:ext uri="{FF2B5EF4-FFF2-40B4-BE49-F238E27FC236}">
                <a16:creationId xmlns:a16="http://schemas.microsoft.com/office/drawing/2014/main" id="{57EB241F-7750-139A-9AB1-532C9AE40FB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452767" y="2653040"/>
            <a:ext cx="93128" cy="93128"/>
          </a:xfrm>
          <a:prstGeom prst="rect">
            <a:avLst/>
          </a:prstGeom>
        </p:spPr>
      </p:pic>
      <p:pic>
        <p:nvPicPr>
          <p:cNvPr id="145" name="Graphic 144" descr="Woman with solid fill">
            <a:extLst>
              <a:ext uri="{FF2B5EF4-FFF2-40B4-BE49-F238E27FC236}">
                <a16:creationId xmlns:a16="http://schemas.microsoft.com/office/drawing/2014/main" id="{F57F724A-2226-34B1-39A9-31016E0594A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282808" y="2672677"/>
            <a:ext cx="261916" cy="261916"/>
          </a:xfrm>
          <a:prstGeom prst="rect">
            <a:avLst/>
          </a:prstGeom>
        </p:spPr>
      </p:pic>
      <p:pic>
        <p:nvPicPr>
          <p:cNvPr id="148" name="Graphic 147" descr="Group of people with solid fill">
            <a:extLst>
              <a:ext uri="{FF2B5EF4-FFF2-40B4-BE49-F238E27FC236}">
                <a16:creationId xmlns:a16="http://schemas.microsoft.com/office/drawing/2014/main" id="{44689512-46C9-458C-3DB9-E669DAC2F18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556138" y="2581862"/>
            <a:ext cx="410185" cy="410185"/>
          </a:xfrm>
          <a:prstGeom prst="rect">
            <a:avLst/>
          </a:prstGeom>
        </p:spPr>
      </p:pic>
      <p:sp>
        <p:nvSpPr>
          <p:cNvPr id="170" name="Arrow: Right 169">
            <a:extLst>
              <a:ext uri="{FF2B5EF4-FFF2-40B4-BE49-F238E27FC236}">
                <a16:creationId xmlns:a16="http://schemas.microsoft.com/office/drawing/2014/main" id="{0EF7477C-FB63-9853-E080-D79C1F79A889}"/>
              </a:ext>
            </a:extLst>
          </p:cNvPr>
          <p:cNvSpPr/>
          <p:nvPr/>
        </p:nvSpPr>
        <p:spPr>
          <a:xfrm>
            <a:off x="2979230" y="5631323"/>
            <a:ext cx="278381" cy="23265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1" name="Arrow: Right 170">
            <a:extLst>
              <a:ext uri="{FF2B5EF4-FFF2-40B4-BE49-F238E27FC236}">
                <a16:creationId xmlns:a16="http://schemas.microsoft.com/office/drawing/2014/main" id="{E27F8EA0-E7A1-6FC2-0833-F49CD26F6CFE}"/>
              </a:ext>
            </a:extLst>
          </p:cNvPr>
          <p:cNvSpPr/>
          <p:nvPr/>
        </p:nvSpPr>
        <p:spPr>
          <a:xfrm>
            <a:off x="6042596" y="5638311"/>
            <a:ext cx="257935" cy="23265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2" name="Arrow: Right 171">
            <a:extLst>
              <a:ext uri="{FF2B5EF4-FFF2-40B4-BE49-F238E27FC236}">
                <a16:creationId xmlns:a16="http://schemas.microsoft.com/office/drawing/2014/main" id="{261B982F-148B-0B37-DCB7-09D43E24031C}"/>
              </a:ext>
            </a:extLst>
          </p:cNvPr>
          <p:cNvSpPr/>
          <p:nvPr/>
        </p:nvSpPr>
        <p:spPr>
          <a:xfrm>
            <a:off x="9086738" y="5614608"/>
            <a:ext cx="229816" cy="23265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3" name="Connector: Elbow 172">
            <a:extLst>
              <a:ext uri="{FF2B5EF4-FFF2-40B4-BE49-F238E27FC236}">
                <a16:creationId xmlns:a16="http://schemas.microsoft.com/office/drawing/2014/main" id="{D365D48A-EBD3-5421-1BAF-F656244DF043}"/>
              </a:ext>
            </a:extLst>
          </p:cNvPr>
          <p:cNvCxnSpPr>
            <a:cxnSpLocks/>
          </p:cNvCxnSpPr>
          <p:nvPr/>
        </p:nvCxnSpPr>
        <p:spPr>
          <a:xfrm rot="5400000">
            <a:off x="6047071" y="14607"/>
            <a:ext cx="300043" cy="9111005"/>
          </a:xfrm>
          <a:prstGeom prst="bentConnector3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E0E02C5-D5BB-2EDB-B8F5-5B6E8BF4E188}"/>
              </a:ext>
            </a:extLst>
          </p:cNvPr>
          <p:cNvSpPr txBox="1"/>
          <p:nvPr/>
        </p:nvSpPr>
        <p:spPr>
          <a:xfrm>
            <a:off x="378818" y="345589"/>
            <a:ext cx="23983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What are the transmission dynamics of the Omicron variant of concern following its emergence? 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9E1718A-FB08-FD3A-FDE5-945A65BDC60F}"/>
              </a:ext>
            </a:extLst>
          </p:cNvPr>
          <p:cNvSpPr txBox="1"/>
          <p:nvPr/>
        </p:nvSpPr>
        <p:spPr>
          <a:xfrm>
            <a:off x="3728607" y="264953"/>
            <a:ext cx="2304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Gauteng, South Africa</a:t>
            </a:r>
          </a:p>
          <a:p>
            <a:pPr algn="ctr"/>
            <a:r>
              <a:rPr lang="en-GB" dirty="0"/>
              <a:t>N = 15,810,388 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45B474E-F4F1-2C3C-0221-5C0E9A956C61}"/>
              </a:ext>
            </a:extLst>
          </p:cNvPr>
          <p:cNvSpPr txBox="1"/>
          <p:nvPr/>
        </p:nvSpPr>
        <p:spPr>
          <a:xfrm>
            <a:off x="3716254" y="1182522"/>
            <a:ext cx="23040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Sep 2021- Feb 2022 (Fourth wave, driven by omicron)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D5167BFF-8393-4FC6-0297-32EDD215FEE5}"/>
                  </a:ext>
                </a:extLst>
              </p:cNvPr>
              <p:cNvSpPr txBox="1"/>
              <p:nvPr/>
            </p:nvSpPr>
            <p:spPr>
              <a:xfrm>
                <a:off x="6535564" y="299484"/>
                <a:ext cx="2398318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GB" dirty="0"/>
                  <a:t>Reported incidence data for Gauteng, South Africa. </a:t>
                </a:r>
              </a:p>
              <a:p>
                <a:pPr algn="ctr"/>
                <a:r>
                  <a:rPr lang="en-GB" dirty="0"/>
                  <a:t>We need to reconstruct the reported incidence from the model. </a:t>
                </a: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D5167BFF-8393-4FC6-0297-32EDD215F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5564" y="299484"/>
                <a:ext cx="2398318" cy="1754326"/>
              </a:xfrm>
              <a:prstGeom prst="rect">
                <a:avLst/>
              </a:prstGeom>
              <a:blipFill>
                <a:blip r:embed="rId22"/>
                <a:stretch>
                  <a:fillRect l="-2030" t="-1736" r="-2030" b="-45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TextBox 96">
            <a:extLst>
              <a:ext uri="{FF2B5EF4-FFF2-40B4-BE49-F238E27FC236}">
                <a16:creationId xmlns:a16="http://schemas.microsoft.com/office/drawing/2014/main" id="{41C6F8AF-4F10-1F0A-BAFA-E0F6AE28ED0F}"/>
              </a:ext>
            </a:extLst>
          </p:cNvPr>
          <p:cNvSpPr txBox="1"/>
          <p:nvPr/>
        </p:nvSpPr>
        <p:spPr>
          <a:xfrm>
            <a:off x="11540844" y="510796"/>
            <a:ext cx="5152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8DE70A3-7C9D-9200-98AA-F98F727EC9B4}"/>
              </a:ext>
            </a:extLst>
          </p:cNvPr>
          <p:cNvSpPr txBox="1"/>
          <p:nvPr/>
        </p:nvSpPr>
        <p:spPr>
          <a:xfrm>
            <a:off x="10834353" y="866934"/>
            <a:ext cx="5152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Q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0038E323-F561-4C1C-C68B-FBE14ABFEF61}"/>
              </a:ext>
            </a:extLst>
          </p:cNvPr>
          <p:cNvCxnSpPr>
            <a:cxnSpLocks/>
            <a:stCxn id="40" idx="3"/>
            <a:endCxn id="101" idx="1"/>
          </p:cNvCxnSpPr>
          <p:nvPr/>
        </p:nvCxnSpPr>
        <p:spPr>
          <a:xfrm>
            <a:off x="10626442" y="738003"/>
            <a:ext cx="207911" cy="313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90F222A-A65F-7BEF-10DE-AEE3331E992C}"/>
              </a:ext>
            </a:extLst>
          </p:cNvPr>
          <p:cNvCxnSpPr>
            <a:stCxn id="41" idx="3"/>
            <a:endCxn id="97" idx="1"/>
          </p:cNvCxnSpPr>
          <p:nvPr/>
        </p:nvCxnSpPr>
        <p:spPr>
          <a:xfrm>
            <a:off x="11342945" y="387628"/>
            <a:ext cx="197899" cy="307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83A0C2B-9C1D-FBC7-95DD-C9FFF727C59A}"/>
              </a:ext>
            </a:extLst>
          </p:cNvPr>
          <p:cNvCxnSpPr>
            <a:stCxn id="101" idx="3"/>
            <a:endCxn id="97" idx="1"/>
          </p:cNvCxnSpPr>
          <p:nvPr/>
        </p:nvCxnSpPr>
        <p:spPr>
          <a:xfrm flipV="1">
            <a:off x="11349576" y="695462"/>
            <a:ext cx="191268" cy="356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7CC71815-C899-292C-F8B6-4891A3F23A42}"/>
              </a:ext>
            </a:extLst>
          </p:cNvPr>
          <p:cNvSpPr txBox="1"/>
          <p:nvPr/>
        </p:nvSpPr>
        <p:spPr>
          <a:xfrm>
            <a:off x="9313905" y="1329499"/>
            <a:ext cx="292099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 dirty="0"/>
              <a:t>COVID-19 has an incubation period (E).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 dirty="0"/>
              <a:t>Fit to reported data, so account for detection and isolation (Q).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 dirty="0"/>
              <a:t>Account for vaccination, where susceptibles enter the immune compartment directly. </a:t>
            </a: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52871CDE-1559-DEF1-ECDE-83FFC51A0854}"/>
              </a:ext>
            </a:extLst>
          </p:cNvPr>
          <p:cNvGrpSpPr/>
          <p:nvPr/>
        </p:nvGrpSpPr>
        <p:grpSpPr>
          <a:xfrm>
            <a:off x="3303506" y="2478814"/>
            <a:ext cx="2739090" cy="1911451"/>
            <a:chOff x="195063" y="2601445"/>
            <a:chExt cx="2739090" cy="19114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F7D96B9F-A0D7-A3D8-0E0E-422BB33BB475}"/>
                    </a:ext>
                  </a:extLst>
                </p:cNvPr>
                <p:cNvSpPr txBox="1"/>
                <p:nvPr/>
              </p:nvSpPr>
              <p:spPr>
                <a:xfrm>
                  <a:off x="560857" y="2666822"/>
                  <a:ext cx="403636" cy="31624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1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1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sz="11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sz="11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</m:t>
                            </m:r>
                          </m:den>
                        </m:f>
                        <m:r>
                          <a:rPr lang="en-US" sz="11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sz="1100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F7D96B9F-A0D7-A3D8-0E0E-422BB33BB4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857" y="2666822"/>
                  <a:ext cx="403636" cy="316240"/>
                </a:xfrm>
                <a:prstGeom prst="rect">
                  <a:avLst/>
                </a:prstGeom>
                <a:blipFill>
                  <a:blip r:embed="rId23"/>
                  <a:stretch>
                    <a:fillRect l="-12121" r="-13636" b="-1346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F956CF00-6204-63F0-595E-D997DF0E16DB}"/>
                </a:ext>
              </a:extLst>
            </p:cNvPr>
            <p:cNvSpPr txBox="1"/>
            <p:nvPr/>
          </p:nvSpPr>
          <p:spPr>
            <a:xfrm>
              <a:off x="242008" y="2965926"/>
              <a:ext cx="37801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S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F5C8B09-6D4D-F950-188B-63BE6A47E9BD}"/>
                </a:ext>
              </a:extLst>
            </p:cNvPr>
            <p:cNvSpPr txBox="1"/>
            <p:nvPr/>
          </p:nvSpPr>
          <p:spPr>
            <a:xfrm>
              <a:off x="921780" y="2961075"/>
              <a:ext cx="38415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E</a:t>
              </a:r>
              <a:r>
                <a:rPr lang="en-GB" baseline="-25000" dirty="0"/>
                <a:t>V</a:t>
              </a:r>
              <a:endParaRPr lang="en-GB" dirty="0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6E3DCA52-4B33-5D12-F82B-150C2DA595B7}"/>
                </a:ext>
              </a:extLst>
            </p:cNvPr>
            <p:cNvSpPr txBox="1"/>
            <p:nvPr/>
          </p:nvSpPr>
          <p:spPr>
            <a:xfrm>
              <a:off x="1820160" y="2601445"/>
              <a:ext cx="38415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I</a:t>
              </a:r>
              <a:r>
                <a:rPr lang="en-GB" baseline="-25000" dirty="0"/>
                <a:t>V</a:t>
              </a:r>
              <a:endParaRPr lang="en-GB" dirty="0"/>
            </a:p>
          </p:txBody>
        </p: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A13443D5-5919-0C0E-40C9-7D3D8CBD78C6}"/>
                </a:ext>
              </a:extLst>
            </p:cNvPr>
            <p:cNvCxnSpPr>
              <a:cxnSpLocks/>
              <a:stCxn id="126" idx="3"/>
              <a:endCxn id="127" idx="1"/>
            </p:cNvCxnSpPr>
            <p:nvPr/>
          </p:nvCxnSpPr>
          <p:spPr>
            <a:xfrm flipV="1">
              <a:off x="620019" y="3145741"/>
              <a:ext cx="301761" cy="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F7DFE3B9-8468-2288-7CE0-EB98886A1256}"/>
                </a:ext>
              </a:extLst>
            </p:cNvPr>
            <p:cNvCxnSpPr>
              <a:cxnSpLocks/>
              <a:stCxn id="127" idx="3"/>
              <a:endCxn id="129" idx="1"/>
            </p:cNvCxnSpPr>
            <p:nvPr/>
          </p:nvCxnSpPr>
          <p:spPr>
            <a:xfrm flipV="1">
              <a:off x="1305932" y="2786111"/>
              <a:ext cx="514228" cy="3596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AB6AF297-85D4-8C7F-2399-3ADA0B6D8DED}"/>
                </a:ext>
              </a:extLst>
            </p:cNvPr>
            <p:cNvSpPr txBox="1"/>
            <p:nvPr/>
          </p:nvSpPr>
          <p:spPr>
            <a:xfrm>
              <a:off x="2500402" y="2909682"/>
              <a:ext cx="38415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R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F988129B-4A0D-E833-C551-D341F19A937E}"/>
                </a:ext>
              </a:extLst>
            </p:cNvPr>
            <p:cNvSpPr txBox="1"/>
            <p:nvPr/>
          </p:nvSpPr>
          <p:spPr>
            <a:xfrm>
              <a:off x="1880428" y="3272228"/>
              <a:ext cx="37801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Q</a:t>
              </a:r>
            </a:p>
          </p:txBody>
        </p: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AFF1102C-A320-2664-FEB0-E136AC4C9599}"/>
                </a:ext>
              </a:extLst>
            </p:cNvPr>
            <p:cNvCxnSpPr>
              <a:cxnSpLocks/>
              <a:stCxn id="127" idx="3"/>
              <a:endCxn id="142" idx="1"/>
            </p:cNvCxnSpPr>
            <p:nvPr/>
          </p:nvCxnSpPr>
          <p:spPr>
            <a:xfrm>
              <a:off x="1305932" y="3145741"/>
              <a:ext cx="574496" cy="3111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47E1F063-CE16-729B-69FD-2031AE4C5EA0}"/>
                </a:ext>
              </a:extLst>
            </p:cNvPr>
            <p:cNvCxnSpPr>
              <a:cxnSpLocks/>
              <a:stCxn id="129" idx="3"/>
              <a:endCxn id="140" idx="1"/>
            </p:cNvCxnSpPr>
            <p:nvPr/>
          </p:nvCxnSpPr>
          <p:spPr>
            <a:xfrm>
              <a:off x="2204312" y="2786111"/>
              <a:ext cx="296090" cy="3082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224914B4-04DB-98D1-AF09-4C0B2ED2A937}"/>
                </a:ext>
              </a:extLst>
            </p:cNvPr>
            <p:cNvCxnSpPr>
              <a:cxnSpLocks/>
              <a:stCxn id="142" idx="3"/>
              <a:endCxn id="140" idx="1"/>
            </p:cNvCxnSpPr>
            <p:nvPr/>
          </p:nvCxnSpPr>
          <p:spPr>
            <a:xfrm flipV="1">
              <a:off x="2258438" y="3094348"/>
              <a:ext cx="241964" cy="3625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33FA6BD5-F11C-7D58-3797-60E51ABCF951}"/>
                    </a:ext>
                  </a:extLst>
                </p:cNvPr>
                <p:cNvSpPr txBox="1"/>
                <p:nvPr/>
              </p:nvSpPr>
              <p:spPr>
                <a:xfrm>
                  <a:off x="1421366" y="3348165"/>
                  <a:ext cx="197426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𝜌𝜎</m:t>
                        </m:r>
                      </m:oMath>
                    </m:oMathPara>
                  </a14:m>
                  <a:endParaRPr lang="en-GB" sz="1100" dirty="0"/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33FA6BD5-F11C-7D58-3797-60E51ABCF9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1366" y="3348165"/>
                  <a:ext cx="197426" cy="169277"/>
                </a:xfrm>
                <a:prstGeom prst="rect">
                  <a:avLst/>
                </a:prstGeom>
                <a:blipFill>
                  <a:blip r:embed="rId24"/>
                  <a:stretch>
                    <a:fillRect l="-15625" r="-18750" b="-2857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04CDF8CA-DE09-313F-938F-D2ED7C1F187E}"/>
                    </a:ext>
                  </a:extLst>
                </p:cNvPr>
                <p:cNvSpPr txBox="1"/>
                <p:nvPr/>
              </p:nvSpPr>
              <p:spPr>
                <a:xfrm>
                  <a:off x="1238221" y="2604963"/>
                  <a:ext cx="564834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(1−</m:t>
                        </m:r>
                        <m:r>
                          <a:rPr lang="en-GB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GB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en-GB" sz="1100" dirty="0"/>
                </a:p>
              </p:txBody>
            </p:sp>
          </mc:Choice>
          <mc:Fallback xmlns="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04CDF8CA-DE09-313F-938F-D2ED7C1F18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8221" y="2604963"/>
                  <a:ext cx="564834" cy="169277"/>
                </a:xfrm>
                <a:prstGeom prst="rect">
                  <a:avLst/>
                </a:prstGeom>
                <a:blipFill>
                  <a:blip r:embed="rId25"/>
                  <a:stretch>
                    <a:fillRect l="-8602" r="-2151" b="-3571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A3721089-02C2-2D04-C10B-7E8BA686723E}"/>
                    </a:ext>
                  </a:extLst>
                </p:cNvPr>
                <p:cNvSpPr txBox="1"/>
                <p:nvPr/>
              </p:nvSpPr>
              <p:spPr>
                <a:xfrm>
                  <a:off x="2297566" y="2703919"/>
                  <a:ext cx="109581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en-GB" sz="1100" dirty="0"/>
                </a:p>
              </p:txBody>
            </p:sp>
          </mc:Choice>
          <mc:Fallback xmlns="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A3721089-02C2-2D04-C10B-7E8BA68672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7566" y="2703919"/>
                  <a:ext cx="109581" cy="169277"/>
                </a:xfrm>
                <a:prstGeom prst="rect">
                  <a:avLst/>
                </a:prstGeom>
                <a:blipFill>
                  <a:blip r:embed="rId26"/>
                  <a:stretch>
                    <a:fillRect l="-27778" r="-27778" b="-2142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12C46CB5-8B90-F604-E96F-284B1205BB9B}"/>
                    </a:ext>
                  </a:extLst>
                </p:cNvPr>
                <p:cNvSpPr txBox="1"/>
                <p:nvPr/>
              </p:nvSpPr>
              <p:spPr>
                <a:xfrm>
                  <a:off x="2357085" y="3324200"/>
                  <a:ext cx="109581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en-GB" sz="1100" dirty="0"/>
                </a:p>
              </p:txBody>
            </p:sp>
          </mc:Choice>
          <mc:Fallback xmlns=""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12C46CB5-8B90-F604-E96F-284B1205BB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7085" y="3324200"/>
                  <a:ext cx="109581" cy="169277"/>
                </a:xfrm>
                <a:prstGeom prst="rect">
                  <a:avLst/>
                </a:prstGeom>
                <a:blipFill>
                  <a:blip r:embed="rId26"/>
                  <a:stretch>
                    <a:fillRect l="-27778" r="-27778" b="-2142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CBA912CA-B527-2E72-DC21-F6EE0FA4DEA4}"/>
                    </a:ext>
                  </a:extLst>
                </p:cNvPr>
                <p:cNvSpPr txBox="1"/>
                <p:nvPr/>
              </p:nvSpPr>
              <p:spPr>
                <a:xfrm>
                  <a:off x="195063" y="3574177"/>
                  <a:ext cx="2739090" cy="9387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a14:m>
                  <a:r>
                    <a:rPr lang="en-GB" sz="1100" dirty="0"/>
                    <a:t>= transmission rate</a:t>
                  </a:r>
                </a:p>
                <a:p>
                  <a14:m>
                    <m:oMath xmlns:m="http://schemas.openxmlformats.org/officeDocument/2006/math">
                      <m:r>
                        <a:rPr lang="en-GB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a14:m>
                  <a:r>
                    <a:rPr lang="en-GB" sz="1100" dirty="0"/>
                    <a:t> = probability of reporting </a:t>
                  </a:r>
                </a:p>
                <a:p>
                  <a14:m>
                    <m:oMath xmlns:m="http://schemas.openxmlformats.org/officeDocument/2006/math">
                      <m:r>
                        <a:rPr lang="en-GB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a14:m>
                  <a:r>
                    <a:rPr lang="en-GB" sz="1100" dirty="0"/>
                    <a:t> = rate of progression</a:t>
                  </a:r>
                </a:p>
                <a:p>
                  <a14:m>
                    <m:oMath xmlns:m="http://schemas.openxmlformats.org/officeDocument/2006/math">
                      <m:r>
                        <a:rPr lang="en-GB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GB" sz="1100" dirty="0"/>
                    <a:t>= recovery rate</a:t>
                  </a:r>
                </a:p>
                <a:p>
                  <a14:m>
                    <m:oMath xmlns:m="http://schemas.openxmlformats.org/officeDocument/2006/math">
                      <m:r>
                        <a:rPr lang="en-GB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a14:m>
                  <a:r>
                    <a:rPr lang="en-GB" sz="1100" dirty="0"/>
                    <a:t> = impact of interventions on transmission </a:t>
                  </a:r>
                </a:p>
              </p:txBody>
            </p:sp>
          </mc:Choice>
          <mc:Fallback xmlns=""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CBA912CA-B527-2E72-DC21-F6EE0FA4DE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063" y="3574177"/>
                  <a:ext cx="2739090" cy="938719"/>
                </a:xfrm>
                <a:prstGeom prst="rect">
                  <a:avLst/>
                </a:prstGeom>
                <a:blipFill>
                  <a:blip r:embed="rId27"/>
                  <a:stretch>
                    <a:fillRect b="-389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3" name="TextBox 162">
            <a:extLst>
              <a:ext uri="{FF2B5EF4-FFF2-40B4-BE49-F238E27FC236}">
                <a16:creationId xmlns:a16="http://schemas.microsoft.com/office/drawing/2014/main" id="{7ADE3753-315A-95FB-788C-2A37F8DC390C}"/>
              </a:ext>
            </a:extLst>
          </p:cNvPr>
          <p:cNvSpPr txBox="1"/>
          <p:nvPr/>
        </p:nvSpPr>
        <p:spPr>
          <a:xfrm>
            <a:off x="822332" y="2624694"/>
            <a:ext cx="429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0BC88748-F904-2A2F-7B0F-E5DA46B13E0A}"/>
              </a:ext>
            </a:extLst>
          </p:cNvPr>
          <p:cNvSpPr txBox="1"/>
          <p:nvPr/>
        </p:nvSpPr>
        <p:spPr>
          <a:xfrm>
            <a:off x="1651179" y="2629703"/>
            <a:ext cx="254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77" name="Arrow: Down 176">
            <a:extLst>
              <a:ext uri="{FF2B5EF4-FFF2-40B4-BE49-F238E27FC236}">
                <a16:creationId xmlns:a16="http://schemas.microsoft.com/office/drawing/2014/main" id="{BB687787-EFEC-35B9-804E-9663CE074B9B}"/>
              </a:ext>
            </a:extLst>
          </p:cNvPr>
          <p:cNvSpPr/>
          <p:nvPr/>
        </p:nvSpPr>
        <p:spPr>
          <a:xfrm>
            <a:off x="1319171" y="3352642"/>
            <a:ext cx="221810" cy="35767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E8C25D33-AA16-EF63-5E5F-C91ECA63E1C5}"/>
              </a:ext>
            </a:extLst>
          </p:cNvPr>
          <p:cNvSpPr txBox="1"/>
          <p:nvPr/>
        </p:nvSpPr>
        <p:spPr>
          <a:xfrm>
            <a:off x="1871657" y="3690307"/>
            <a:ext cx="101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Sero-prevelance study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58C0DFD2-51EF-37AE-E5BB-FC3741E61C32}"/>
              </a:ext>
            </a:extLst>
          </p:cNvPr>
          <p:cNvSpPr txBox="1"/>
          <p:nvPr/>
        </p:nvSpPr>
        <p:spPr>
          <a:xfrm>
            <a:off x="1032457" y="3710314"/>
            <a:ext cx="832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Unknown so estimate</a:t>
            </a:r>
          </a:p>
        </p:txBody>
      </p:sp>
      <p:sp>
        <p:nvSpPr>
          <p:cNvPr id="180" name="Arrow: Down 179">
            <a:extLst>
              <a:ext uri="{FF2B5EF4-FFF2-40B4-BE49-F238E27FC236}">
                <a16:creationId xmlns:a16="http://schemas.microsoft.com/office/drawing/2014/main" id="{4916155B-CF76-27C1-24E1-8B538816E248}"/>
              </a:ext>
            </a:extLst>
          </p:cNvPr>
          <p:cNvSpPr/>
          <p:nvPr/>
        </p:nvSpPr>
        <p:spPr>
          <a:xfrm>
            <a:off x="2197573" y="3336542"/>
            <a:ext cx="221810" cy="35767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1" name="Arrow: Down 180">
            <a:extLst>
              <a:ext uri="{FF2B5EF4-FFF2-40B4-BE49-F238E27FC236}">
                <a16:creationId xmlns:a16="http://schemas.microsoft.com/office/drawing/2014/main" id="{8F77E36D-F2B7-EB89-EDC7-07DCF79FECA1}"/>
              </a:ext>
            </a:extLst>
          </p:cNvPr>
          <p:cNvSpPr/>
          <p:nvPr/>
        </p:nvSpPr>
        <p:spPr>
          <a:xfrm>
            <a:off x="412104" y="3360661"/>
            <a:ext cx="221810" cy="35767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630E8E2C-0D3D-CC47-27AA-BAE3A2A80A1F}"/>
                  </a:ext>
                </a:extLst>
              </p:cNvPr>
              <p:cNvSpPr txBox="1"/>
              <p:nvPr/>
            </p:nvSpPr>
            <p:spPr>
              <a:xfrm>
                <a:off x="206962" y="3788192"/>
                <a:ext cx="721949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1400" dirty="0"/>
                        <m:t>= </m:t>
                      </m:r>
                      <m:r>
                        <m:rPr>
                          <m:nor/>
                        </m:rPr>
                        <a:rPr lang="en-GB" sz="1400" dirty="0"/>
                        <m:t>N</m:t>
                      </m:r>
                      <m:r>
                        <m:rPr>
                          <m:nor/>
                        </m:rPr>
                        <a:rPr lang="en-US" sz="1400" b="0" i="0" dirty="0" smtClean="0"/>
                        <m:t>−</m:t>
                      </m:r>
                      <m:r>
                        <m:rPr>
                          <m:nor/>
                        </m:rPr>
                        <a:rPr lang="en-GB" sz="1400" dirty="0" smtClean="0"/>
                        <m:t>I</m:t>
                      </m:r>
                      <m:r>
                        <m:rPr>
                          <m:nor/>
                        </m:rPr>
                        <a:rPr lang="en-GB" sz="1400" baseline="-25000" dirty="0" smtClean="0"/>
                        <m:t>0</m:t>
                      </m:r>
                      <m:r>
                        <m:rPr>
                          <m:nor/>
                        </m:rPr>
                        <a:rPr lang="en-GB" sz="1400" baseline="-25000" dirty="0" smtClean="0"/>
                        <m:t>V</m:t>
                      </m:r>
                      <m:r>
                        <m:rPr>
                          <m:nor/>
                        </m:rPr>
                        <a:rPr lang="en-US" sz="1400" b="0" i="0" baseline="-25000" dirty="0" smtClean="0"/>
                        <m:t>−</m:t>
                      </m:r>
                      <m:r>
                        <m:rPr>
                          <m:nor/>
                        </m:rPr>
                        <a:rPr lang="en-GB" sz="1400" dirty="0" smtClean="0"/>
                        <m:t>R</m:t>
                      </m:r>
                      <m:r>
                        <m:rPr>
                          <m:nor/>
                        </m:rPr>
                        <a:rPr lang="en-GB" sz="1400" baseline="-25000" dirty="0" smtClean="0"/>
                        <m:t>0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630E8E2C-0D3D-CC47-27AA-BAE3A2A80A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962" y="3788192"/>
                <a:ext cx="721949" cy="215444"/>
              </a:xfrm>
              <a:prstGeom prst="rect">
                <a:avLst/>
              </a:prstGeom>
              <a:blipFill>
                <a:blip r:embed="rId28"/>
                <a:stretch>
                  <a:fillRect l="-1695" r="-1695"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52CDCB5E-38DF-ACC7-95F4-6400A80C09B0}"/>
                  </a:ext>
                </a:extLst>
              </p:cNvPr>
              <p:cNvSpPr txBox="1"/>
              <p:nvPr/>
            </p:nvSpPr>
            <p:spPr>
              <a:xfrm>
                <a:off x="9184252" y="3296612"/>
                <a:ext cx="3046916" cy="8500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𝑖𝑛𝑐𝑢𝑏𝑎𝑡𝑖𝑜𝑛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𝑝𝑒𝑟𝑖𝑜𝑑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5.1 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𝑑𝑎𝑦𝑠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𝑖𝑛𝑓𝑒𝑐𝑡𝑖𝑜𝑢𝑠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𝑝𝑒𝑟𝑖𝑜𝑑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2.1 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𝑑𝑎𝑦𝑠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52CDCB5E-38DF-ACC7-95F4-6400A80C0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4252" y="3296612"/>
                <a:ext cx="3046916" cy="850041"/>
              </a:xfrm>
              <a:prstGeom prst="rect">
                <a:avLst/>
              </a:prstGeom>
              <a:blipFill>
                <a:blip r:embed="rId29"/>
                <a:stretch>
                  <a:fillRect b="-21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B7E61E0D-E865-22E0-010D-2254826E392B}"/>
                  </a:ext>
                </a:extLst>
              </p:cNvPr>
              <p:cNvSpPr txBox="1"/>
              <p:nvPr/>
            </p:nvSpPr>
            <p:spPr>
              <a:xfrm>
                <a:off x="248555" y="5264690"/>
                <a:ext cx="265884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GB" sz="1200" dirty="0"/>
                  <a:t> variant specific, this is what we want to find out!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GB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GB" sz="1200" dirty="0"/>
                  <a:t> true incidence is unknown, so underreporting is unknown. Dependent on level of testing so spatiotemporally heterogeneous.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GB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GB" sz="1200" dirty="0"/>
                  <a:t> unknown. </a:t>
                </a:r>
              </a:p>
            </p:txBody>
          </p:sp>
        </mc:Choice>
        <mc:Fallback xmlns=""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B7E61E0D-E865-22E0-010D-2254826E39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555" y="5264690"/>
                <a:ext cx="2658844" cy="1384995"/>
              </a:xfrm>
              <a:prstGeom prst="rect">
                <a:avLst/>
              </a:prstGeom>
              <a:blipFill>
                <a:blip r:embed="rId30"/>
                <a:stretch>
                  <a:fillRect t="-441" r="-917" b="-26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5BB22E17-B78B-97D6-2617-A1B6881C69EC}"/>
                  </a:ext>
                </a:extLst>
              </p:cNvPr>
              <p:cNvSpPr txBox="1"/>
              <p:nvPr/>
            </p:nvSpPr>
            <p:spPr>
              <a:xfrm>
                <a:off x="3259934" y="4806646"/>
                <a:ext cx="1123176" cy="18585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i="1" dirty="0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GB" sz="1200" i="1" baseline="-25000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10,1</m:t>
                          </m:r>
                        </m:e>
                      </m:d>
                    </m:oMath>
                  </m:oMathPara>
                </a14:m>
                <a:endParaRPr lang="en-US" sz="1200" b="0" dirty="0"/>
              </a:p>
              <a:p>
                <a:pPr>
                  <a:lnSpc>
                    <a:spcPct val="2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𝑙𝑜𝑔𝑁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1.5,1</m:t>
                          </m:r>
                        </m:e>
                      </m:d>
                    </m:oMath>
                  </m:oMathPara>
                </a14:m>
                <a:endParaRPr lang="en-US" sz="1200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2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𝐵𝑒𝑡𝑎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1,1</m:t>
                          </m:r>
                        </m:e>
                      </m:d>
                    </m:oMath>
                  </m:oMathPara>
                </a14:m>
                <a:endParaRPr lang="en-US" sz="1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50000"/>
                  </a:lnSpc>
                </a:pPr>
                <a14:m>
                  <m:oMath xmlns:m="http://schemas.openxmlformats.org/officeDocument/2006/math">
                    <m:r>
                      <a:rPr lang="en-GB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 </m:t>
                    </m:r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𝐵𝑒𝑡𝑎</m:t>
                    </m:r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(1,1)</m:t>
                    </m:r>
                  </m:oMath>
                </a14:m>
                <a:r>
                  <a:rPr kumimoji="0" lang="en-GB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5BB22E17-B78B-97D6-2617-A1B6881C6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9934" y="4806646"/>
                <a:ext cx="1123176" cy="1858586"/>
              </a:xfrm>
              <a:prstGeom prst="rect">
                <a:avLst/>
              </a:prstGeom>
              <a:blipFill>
                <a:blip r:embed="rId31"/>
                <a:stretch>
                  <a:fillRect r="-543" b="-6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TextBox 194">
            <a:extLst>
              <a:ext uri="{FF2B5EF4-FFF2-40B4-BE49-F238E27FC236}">
                <a16:creationId xmlns:a16="http://schemas.microsoft.com/office/drawing/2014/main" id="{ADA66CF2-77A9-BE57-326D-D1E53159C4CA}"/>
              </a:ext>
            </a:extLst>
          </p:cNvPr>
          <p:cNvSpPr txBox="1"/>
          <p:nvPr/>
        </p:nvSpPr>
        <p:spPr>
          <a:xfrm>
            <a:off x="4295564" y="4927832"/>
            <a:ext cx="17794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Weekly informative , few cases seed the outbreak.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5A59325C-EB86-C8FE-E61D-CC963E1511FA}"/>
              </a:ext>
            </a:extLst>
          </p:cNvPr>
          <p:cNvSpPr txBox="1"/>
          <p:nvPr/>
        </p:nvSpPr>
        <p:spPr>
          <a:xfrm>
            <a:off x="4336787" y="5407010"/>
            <a:ext cx="16816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Vague, 80% distribution lies between 1-16. 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A1642166-1F16-BEDF-80E9-D27A071FB3DA}"/>
              </a:ext>
            </a:extLst>
          </p:cNvPr>
          <p:cNvSpPr txBox="1"/>
          <p:nvPr/>
        </p:nvSpPr>
        <p:spPr>
          <a:xfrm>
            <a:off x="4340244" y="5802931"/>
            <a:ext cx="16869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Uniform 0-1, the bounds of probability. 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B6C2795E-ED8E-18D7-0AF7-0121EE724CF5}"/>
              </a:ext>
            </a:extLst>
          </p:cNvPr>
          <p:cNvSpPr txBox="1"/>
          <p:nvPr/>
        </p:nvSpPr>
        <p:spPr>
          <a:xfrm>
            <a:off x="6315937" y="5303339"/>
            <a:ext cx="275539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/>
              <a:t>Reported incidence data is count data, so we assume a Poisson likelihood*. Reported incidence from the model is the rate of entry into the Q compartment.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CD407096-DB92-D282-ABCD-D6BC0791638B}"/>
                  </a:ext>
                </a:extLst>
              </p:cNvPr>
              <p:cNvSpPr txBox="1"/>
              <p:nvPr/>
            </p:nvSpPr>
            <p:spPr>
              <a:xfrm>
                <a:off x="6545467" y="6231046"/>
                <a:ext cx="12879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𝑃𝑜𝑖𝑠𝑠𝑜𝑛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𝜌𝜎</m:t>
                      </m:r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CD407096-DB92-D282-ABCD-D6BC07916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5467" y="6231046"/>
                <a:ext cx="1287933" cy="369332"/>
              </a:xfrm>
              <a:prstGeom prst="rect">
                <a:avLst/>
              </a:prstGeom>
              <a:blipFill>
                <a:blip r:embed="rId32"/>
                <a:stretch>
                  <a:fillRect r="-74408"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0" name="Picture 209">
            <a:extLst>
              <a:ext uri="{FF2B5EF4-FFF2-40B4-BE49-F238E27FC236}">
                <a16:creationId xmlns:a16="http://schemas.microsoft.com/office/drawing/2014/main" id="{60BDBC8D-A9A4-6A44-AEDF-B559C88B5BDB}"/>
              </a:ext>
            </a:extLst>
          </p:cNvPr>
          <p:cNvPicPr>
            <a:picLocks noChangeAspect="1"/>
          </p:cNvPicPr>
          <p:nvPr/>
        </p:nvPicPr>
        <p:blipFill rotWithShape="1">
          <a:blip r:embed="rId33"/>
          <a:srcRect l="17699" t="30086" r="16216"/>
          <a:stretch/>
        </p:blipFill>
        <p:spPr>
          <a:xfrm>
            <a:off x="9392584" y="4744292"/>
            <a:ext cx="668373" cy="616697"/>
          </a:xfrm>
          <a:prstGeom prst="rect">
            <a:avLst/>
          </a:prstGeom>
        </p:spPr>
      </p:pic>
      <p:sp>
        <p:nvSpPr>
          <p:cNvPr id="211" name="TextBox 210">
            <a:extLst>
              <a:ext uri="{FF2B5EF4-FFF2-40B4-BE49-F238E27FC236}">
                <a16:creationId xmlns:a16="http://schemas.microsoft.com/office/drawing/2014/main" id="{9754EA4C-27DC-D803-DD8D-30FE99797360}"/>
              </a:ext>
            </a:extLst>
          </p:cNvPr>
          <p:cNvSpPr txBox="1"/>
          <p:nvPr/>
        </p:nvSpPr>
        <p:spPr>
          <a:xfrm>
            <a:off x="9331959" y="5473430"/>
            <a:ext cx="2780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No waning immunity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No pre-symptomatic transmission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…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0810040F-A988-ABD1-C53A-EFACB2B60C26}"/>
              </a:ext>
            </a:extLst>
          </p:cNvPr>
          <p:cNvCxnSpPr>
            <a:stCxn id="39" idx="2"/>
            <a:endCxn id="97" idx="2"/>
          </p:cNvCxnSpPr>
          <p:nvPr/>
        </p:nvCxnSpPr>
        <p:spPr>
          <a:xfrm rot="5400000" flipH="1" flipV="1">
            <a:off x="10697525" y="-190585"/>
            <a:ext cx="30217" cy="2171644"/>
          </a:xfrm>
          <a:prstGeom prst="bentConnector3">
            <a:avLst>
              <a:gd name="adj1" fmla="val -132393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B763B97D-208B-EC87-B938-9F5BC6F6D910}"/>
              </a:ext>
            </a:extLst>
          </p:cNvPr>
          <p:cNvSpPr txBox="1"/>
          <p:nvPr/>
        </p:nvSpPr>
        <p:spPr>
          <a:xfrm>
            <a:off x="4344109" y="6244651"/>
            <a:ext cx="16869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Uniform 0-1, the bounds of possible reduction. 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9E2DCBF3-118A-2B91-D1CF-9C2DF187DC01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3303506" y="4749955"/>
            <a:ext cx="383956" cy="24603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3AABADBD-9F73-741C-DE35-63507A7F5C82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3718261" y="4736033"/>
            <a:ext cx="383956" cy="291277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ED963813-5B33-DF77-6965-70D5842668CB}"/>
              </a:ext>
            </a:extLst>
          </p:cNvPr>
          <p:cNvSpPr txBox="1"/>
          <p:nvPr/>
        </p:nvSpPr>
        <p:spPr>
          <a:xfrm>
            <a:off x="9513229" y="4896726"/>
            <a:ext cx="46048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000" dirty="0"/>
              <a:t>…</a:t>
            </a:r>
          </a:p>
          <a:p>
            <a:r>
              <a:rPr lang="en-GB" sz="1000" dirty="0"/>
              <a:t>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7504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F564A-BBBD-DE0C-B761-6A9E003A8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52EE0-98F9-E69E-E514-39A0E2F43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*We could also choose a negative-binomial distribution if we think the data is over dispersed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156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1245</Words>
  <Application>Microsoft Office PowerPoint</Application>
  <PresentationFormat>Widescreen</PresentationFormat>
  <Paragraphs>253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Cracknell Daniels, Bethan</dc:creator>
  <cp:lastModifiedBy>Cracknell Daniels, Bethan</cp:lastModifiedBy>
  <cp:revision>3</cp:revision>
  <dcterms:created xsi:type="dcterms:W3CDTF">2022-05-23T08:00:51Z</dcterms:created>
  <dcterms:modified xsi:type="dcterms:W3CDTF">2022-06-05T09:28:07Z</dcterms:modified>
</cp:coreProperties>
</file>