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AB7942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586"/>
  </p:normalViewPr>
  <p:slideViewPr>
    <p:cSldViewPr snapToGrid="0" snapToObjects="1">
      <p:cViewPr varScale="1">
        <p:scale>
          <a:sx n="115" d="100"/>
          <a:sy n="115" d="100"/>
        </p:scale>
        <p:origin x="9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4AAE-B913-6741-82A2-D4A147E3B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2260E-467F-F743-9F47-6E09D4AE6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F0213-D8C5-F644-AA2F-E5FAD40A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2019-09-05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EAAA0-1F3A-FC4B-A47F-15A7E961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8740-B958-744F-BF1F-6FE77A05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8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C247-84C4-9D4D-91C5-0883BDCC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16599-7C72-AB42-8989-838246395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A7C7B-15A0-2C42-B1F9-BCFF35D3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2019-09-05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BE51C-4E61-8F40-B494-4BA676E3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45356-1F3F-0C44-A366-4A3E6E54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2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300700-7B81-864A-AB84-9FD9D7B58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DD3EE-139A-5C40-911D-308E5FA5C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34A9-9B46-3B42-BD4B-031DF6FE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2019-09-05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F4563-C45B-E64C-8EC7-3B9ABE8B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3262D-93BC-BA4E-9333-39D31795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6E46-F1A3-2542-ADFC-45C5D79F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0C9D4-5C4C-EB45-AA12-DC62FFB2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73E5D-E8E9-8D49-A662-21E1CDE0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2019-09-05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1E13-1759-464E-887E-29C5A611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B7D6E-7311-4545-943B-69A2AF4A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3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A272-08CD-3941-A58F-7130A651D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9E2D9-0965-5B4E-A8E6-64BE03A5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D2D1E-862D-134D-8A34-B0A427AB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2019-09-05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20E48-F1C4-294E-924C-BE136FE2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A5144-0A09-EB46-A058-B0ECA340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1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CA01-300E-4047-B04F-772AB0C7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CB2D8-47E5-0648-A475-455EEB092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1070B-ADA2-4D44-A16B-6604CDC94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15596-849E-ED4A-BC2B-5018CAA2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2019-09-05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C8A12-A90D-8B4D-9087-B31AE073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42F41-B490-B744-BC7A-E6FE2D2C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68F9-1C55-9540-A1A7-6D6559E8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779B7-BE7D-2A40-92DA-2A56E68E3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AD447-847D-554A-9F18-388CD8666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67E29-A67E-F044-9AC2-74BDB00F6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F0101-5AC5-3640-BCB5-B198ED31C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EEE28-04C0-054F-AA51-E05EBBA3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2019-09-05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D7B80-EB8C-574D-B21D-60FEA7D3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9F9F6-A510-B046-9454-C795E634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9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48DE-A750-8348-8086-15C34077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F4195-6741-264E-B864-C07C7451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2019-09-05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C9B11-F60E-F34F-867E-651A6D1A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7CBF9-1120-1945-A0E0-71588BDC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BCD53-C8AD-0B41-88F6-D9A8073C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2019-09-05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B7C5A-956B-1347-ADED-CE913249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64A0F-D648-094A-911E-464394B9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5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9FCD-4595-1C4C-AD8E-194DC300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3D10-84B0-884C-B299-49667CD5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E79E2-35B9-C84E-AC20-52CDE57E4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0E1EF-A8E3-CE49-9A17-D359AA94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2019-09-05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2B45D-E302-1F40-A8E9-2F98B165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F6C23-3397-A541-BE1D-99ED365C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7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B867-F49B-204F-8099-BCC0C0C3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D16CC-7450-D64D-9F82-B39082248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DBA98-57D1-9B4A-8F14-AAA5D2586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0C997-2899-5D4E-9AA2-5628C86B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2019-09-05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61904-362D-FB42-B6EA-0BFA08AA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5DE4B-B92B-4D49-A45C-99B889A2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4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2C862-4699-CB4D-8DD8-9BD7B668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08ED0-7623-6B41-A742-9C5F70876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E2F74-9E5A-B64A-BB77-BC9B34F96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D4C98-D5D6-1C45-B38F-9D83B19E74F8}" type="datetimeFigureOut">
              <a:rPr lang="en-US" smtClean="0"/>
              <a:t>2019-09-05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18A28-005A-6C4E-AFFD-51035AF26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D6F7A-E89D-3B4D-B6F0-34CFE6B66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38818-6E4E-8E4C-9948-A18EB70D96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2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533221" y="550005"/>
            <a:ext cx="9463434" cy="5026581"/>
            <a:chOff x="1533221" y="550005"/>
            <a:chExt cx="9463434" cy="502658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342F87F-4BE5-DB4B-9705-CB1D803FFACC}"/>
                </a:ext>
              </a:extLst>
            </p:cNvPr>
            <p:cNvSpPr/>
            <p:nvPr/>
          </p:nvSpPr>
          <p:spPr>
            <a:xfrm>
              <a:off x="3345633" y="3704926"/>
              <a:ext cx="3929223" cy="6553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3643E80-BD1E-8D4A-ADE1-DD471ED37B49}"/>
                </a:ext>
              </a:extLst>
            </p:cNvPr>
            <p:cNvSpPr/>
            <p:nvPr/>
          </p:nvSpPr>
          <p:spPr>
            <a:xfrm>
              <a:off x="5510311" y="2484080"/>
              <a:ext cx="1464810" cy="5870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BB45755-1995-3E4B-A060-6132F7015821}"/>
                </a:ext>
              </a:extLst>
            </p:cNvPr>
            <p:cNvSpPr/>
            <p:nvPr/>
          </p:nvSpPr>
          <p:spPr>
            <a:xfrm>
              <a:off x="3694297" y="1366964"/>
              <a:ext cx="629246" cy="3425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9D78E06-9870-F243-AECE-B3CB06AC2C7F}"/>
                </a:ext>
              </a:extLst>
            </p:cNvPr>
            <p:cNvSpPr txBox="1"/>
            <p:nvPr/>
          </p:nvSpPr>
          <p:spPr>
            <a:xfrm>
              <a:off x="6557007" y="3279900"/>
              <a:ext cx="1553143" cy="307777"/>
            </a:xfrm>
            <a:prstGeom prst="rect">
              <a:avLst/>
            </a:prstGeom>
            <a:solidFill>
              <a:srgbClr val="FFFFFF"/>
            </a:solidFill>
            <a:ln w="19050" cmpd="sng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Cell division</a:t>
              </a:r>
              <a:endParaRPr 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6C00EC40-8CE2-1F4F-9B90-36BBCBE245AF}"/>
                </a:ext>
              </a:extLst>
            </p:cNvPr>
            <p:cNvSpPr/>
            <p:nvPr/>
          </p:nvSpPr>
          <p:spPr>
            <a:xfrm>
              <a:off x="3116010" y="2597760"/>
              <a:ext cx="594484" cy="387860"/>
            </a:xfrm>
            <a:prstGeom prst="hexagon">
              <a:avLst/>
            </a:prstGeom>
            <a:solidFill>
              <a:srgbClr val="FFFFFF"/>
            </a:solidFill>
            <a:ln w="28575" cmpd="sng">
              <a:solidFill>
                <a:srgbClr val="FF00E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rgbClr val="000000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A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0446FE3-9E1D-3C40-B7DC-4B765545D322}"/>
                </a:ext>
              </a:extLst>
            </p:cNvPr>
            <p:cNvCxnSpPr>
              <a:cxnSpLocks/>
            </p:cNvCxnSpPr>
            <p:nvPr/>
          </p:nvCxnSpPr>
          <p:spPr>
            <a:xfrm>
              <a:off x="3792689" y="2788677"/>
              <a:ext cx="1034928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F14FC-7E6D-7A46-89E2-2D6A89CC0E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4541" y="2105211"/>
              <a:ext cx="379404" cy="690554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5E74148-92F0-414C-8AEE-95330535F5FC}"/>
                </a:ext>
              </a:extLst>
            </p:cNvPr>
            <p:cNvSpPr/>
            <p:nvPr/>
          </p:nvSpPr>
          <p:spPr>
            <a:xfrm>
              <a:off x="4827617" y="1514450"/>
              <a:ext cx="742216" cy="486062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19682A8-59BC-A64D-9816-28270C991060}"/>
                </a:ext>
              </a:extLst>
            </p:cNvPr>
            <p:cNvSpPr/>
            <p:nvPr/>
          </p:nvSpPr>
          <p:spPr>
            <a:xfrm>
              <a:off x="5694496" y="1888518"/>
              <a:ext cx="742216" cy="486062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2BCB0C-CA19-EF4A-8497-8C0B24378823}"/>
                </a:ext>
              </a:extLst>
            </p:cNvPr>
            <p:cNvSpPr/>
            <p:nvPr/>
          </p:nvSpPr>
          <p:spPr>
            <a:xfrm>
              <a:off x="5718745" y="3169942"/>
              <a:ext cx="742216" cy="486062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X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76FDFB-B24F-5B47-A755-A340DAC9D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557" y="2779498"/>
              <a:ext cx="545258" cy="917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672CCF1-2B3A-7D43-8272-0915D417B45E}"/>
                </a:ext>
              </a:extLst>
            </p:cNvPr>
            <p:cNvSpPr/>
            <p:nvPr/>
          </p:nvSpPr>
          <p:spPr>
            <a:xfrm>
              <a:off x="2841840" y="1764736"/>
              <a:ext cx="1886166" cy="849163"/>
            </a:xfrm>
            <a:custGeom>
              <a:avLst/>
              <a:gdLst>
                <a:gd name="connsiteX0" fmla="*/ 1561446 w 1561446"/>
                <a:gd name="connsiteY0" fmla="*/ 0 h 1006233"/>
                <a:gd name="connsiteX1" fmla="*/ 6940 w 1561446"/>
                <a:gd name="connsiteY1" fmla="*/ 13879 h 1006233"/>
                <a:gd name="connsiteX2" fmla="*/ 0 w 1561446"/>
                <a:gd name="connsiteY2" fmla="*/ 1006233 h 100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61446" h="1006233">
                  <a:moveTo>
                    <a:pt x="1561446" y="0"/>
                  </a:moveTo>
                  <a:lnTo>
                    <a:pt x="6940" y="13879"/>
                  </a:lnTo>
                  <a:cubicBezTo>
                    <a:pt x="4627" y="344664"/>
                    <a:pt x="2313" y="675448"/>
                    <a:pt x="0" y="1006233"/>
                  </a:cubicBezTo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3C2D934-14EB-3747-A7FC-446741605A0D}"/>
                </a:ext>
              </a:extLst>
            </p:cNvPr>
            <p:cNvSpPr/>
            <p:nvPr/>
          </p:nvSpPr>
          <p:spPr>
            <a:xfrm>
              <a:off x="2705356" y="1200717"/>
              <a:ext cx="5879272" cy="3390814"/>
            </a:xfrm>
            <a:prstGeom prst="roundRect">
              <a:avLst>
                <a:gd name="adj" fmla="val 16423"/>
              </a:avLst>
            </a:prstGeom>
            <a:noFill/>
            <a:ln w="285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10A902-A3FE-3D45-9F4A-E91642DA80FC}"/>
                </a:ext>
              </a:extLst>
            </p:cNvPr>
            <p:cNvSpPr txBox="1"/>
            <p:nvPr/>
          </p:nvSpPr>
          <p:spPr>
            <a:xfrm>
              <a:off x="5594084" y="1394693"/>
              <a:ext cx="2762159" cy="307777"/>
            </a:xfrm>
            <a:prstGeom prst="rect">
              <a:avLst/>
            </a:prstGeom>
            <a:solidFill>
              <a:srgbClr val="FFFFFF"/>
            </a:solidFill>
            <a:ln w="19050" cmpd="sng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Transport and metabolism</a:t>
              </a:r>
              <a:endParaRPr 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B595E-6FB7-9E4C-AEA5-AF7E1EE8C198}"/>
                </a:ext>
              </a:extLst>
            </p:cNvPr>
            <p:cNvSpPr txBox="1"/>
            <p:nvPr/>
          </p:nvSpPr>
          <p:spPr>
            <a:xfrm>
              <a:off x="6519267" y="1967953"/>
              <a:ext cx="1691510" cy="307777"/>
            </a:xfrm>
            <a:prstGeom prst="rect">
              <a:avLst/>
            </a:prstGeom>
            <a:solidFill>
              <a:srgbClr val="FFFFFF"/>
            </a:solidFill>
            <a:ln w="19050" cmpd="sng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Housekeeping</a:t>
              </a:r>
              <a:endParaRPr 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A0CED5-309E-7244-91B4-C4726DC6D524}"/>
                </a:ext>
              </a:extLst>
            </p:cNvPr>
            <p:cNvSpPr txBox="1"/>
            <p:nvPr/>
          </p:nvSpPr>
          <p:spPr>
            <a:xfrm>
              <a:off x="7058708" y="3790418"/>
              <a:ext cx="1441442" cy="523220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Protein synthesis</a:t>
              </a:r>
              <a:endParaRPr 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D539DE2-BD1A-6048-BC21-134FA9DAD78E}"/>
                </a:ext>
              </a:extLst>
            </p:cNvPr>
            <p:cNvSpPr/>
            <p:nvPr/>
          </p:nvSpPr>
          <p:spPr>
            <a:xfrm>
              <a:off x="6073741" y="2529230"/>
              <a:ext cx="742216" cy="486062"/>
            </a:xfrm>
            <a:prstGeom prst="ellipse">
              <a:avLst/>
            </a:prstGeom>
            <a:noFill/>
            <a:ln w="28575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U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E17BBB-2101-314D-BACD-CE6707322EF7}"/>
                </a:ext>
              </a:extLst>
            </p:cNvPr>
            <p:cNvSpPr txBox="1"/>
            <p:nvPr/>
          </p:nvSpPr>
          <p:spPr>
            <a:xfrm>
              <a:off x="6756435" y="2612167"/>
              <a:ext cx="1869311" cy="307777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Useless proteins</a:t>
              </a:r>
              <a:endParaRPr 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CED98A-9FB4-8247-BDF4-30E4903D2CF7}"/>
                </a:ext>
              </a:extLst>
            </p:cNvPr>
            <p:cNvSpPr/>
            <p:nvPr/>
          </p:nvSpPr>
          <p:spPr>
            <a:xfrm>
              <a:off x="4698318" y="3776598"/>
              <a:ext cx="945178" cy="486062"/>
            </a:xfrm>
            <a:prstGeom prst="ellipse">
              <a:avLst/>
            </a:prstGeom>
            <a:noFill/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R</a:t>
              </a:r>
              <a:r>
                <a:rPr lang="en-US" sz="1600" i="1" baseline="-25000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total</a:t>
              </a:r>
              <a:endParaRPr lang="en-US" sz="1600" i="1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714BB76-58B1-124F-9A29-ACF25B559C54}"/>
                </a:ext>
              </a:extLst>
            </p:cNvPr>
            <p:cNvSpPr/>
            <p:nvPr/>
          </p:nvSpPr>
          <p:spPr>
            <a:xfrm>
              <a:off x="5984439" y="3778654"/>
              <a:ext cx="1135779" cy="486062"/>
            </a:xfrm>
            <a:prstGeom prst="ellipse">
              <a:avLst/>
            </a:prstGeom>
            <a:noFill/>
            <a:ln w="28575" cmpd="sng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R</a:t>
              </a:r>
              <a:r>
                <a:rPr lang="en-US" sz="1600" i="1" baseline="-25000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inactive</a:t>
              </a:r>
              <a:endParaRPr lang="en-US" sz="1600" i="1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59F6824-9702-934C-BBE8-1A7639D2F2F0}"/>
                </a:ext>
              </a:extLst>
            </p:cNvPr>
            <p:cNvSpPr/>
            <p:nvPr/>
          </p:nvSpPr>
          <p:spPr>
            <a:xfrm>
              <a:off x="3419681" y="3776598"/>
              <a:ext cx="994734" cy="486062"/>
            </a:xfrm>
            <a:prstGeom prst="ellipse">
              <a:avLst/>
            </a:prstGeom>
            <a:noFill/>
            <a:ln w="28575" cmpd="sng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R</a:t>
              </a:r>
              <a:r>
                <a:rPr lang="en-US" sz="1600" i="1" baseline="-25000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active</a:t>
              </a:r>
              <a:endParaRPr lang="en-US" sz="1400" i="1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51D7FE7-0BF6-BB4E-8F0A-C55A43C2A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8098" y="2859269"/>
              <a:ext cx="0" cy="85556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E219F92-AAA0-7941-9DCD-F57B5E9A1C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2076" y="4019199"/>
              <a:ext cx="23401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E11FF66-EE74-1545-B992-81094A537873}"/>
                </a:ext>
              </a:extLst>
            </p:cNvPr>
            <p:cNvCxnSpPr>
              <a:cxnSpLocks/>
            </p:cNvCxnSpPr>
            <p:nvPr/>
          </p:nvCxnSpPr>
          <p:spPr>
            <a:xfrm>
              <a:off x="5680146" y="4019199"/>
              <a:ext cx="253082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BA19620-37AA-354F-8F04-B2AD2C34FEE4}"/>
                </a:ext>
              </a:extLst>
            </p:cNvPr>
            <p:cNvSpPr/>
            <p:nvPr/>
          </p:nvSpPr>
          <p:spPr>
            <a:xfrm>
              <a:off x="8867533" y="1382806"/>
              <a:ext cx="2129122" cy="82758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 nutrient quality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B47ED16-291B-2F42-8804-01CF6B39A251}"/>
                </a:ext>
              </a:extLst>
            </p:cNvPr>
            <p:cNvSpPr/>
            <p:nvPr/>
          </p:nvSpPr>
          <p:spPr>
            <a:xfrm>
              <a:off x="8867533" y="2460446"/>
              <a:ext cx="2129121" cy="8275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 expression of useless protein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AAE200-46D0-7C45-8EF9-721B23CE101E}"/>
                </a:ext>
              </a:extLst>
            </p:cNvPr>
            <p:cNvSpPr/>
            <p:nvPr/>
          </p:nvSpPr>
          <p:spPr>
            <a:xfrm>
              <a:off x="8867532" y="3515889"/>
              <a:ext cx="2129121" cy="8057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 ribosome inactivation by chloramphenicol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ZoneTexte 1">
                  <a:extLst>
                    <a:ext uri="{FF2B5EF4-FFF2-40B4-BE49-F238E27FC236}">
                      <a16:creationId xmlns:a16="http://schemas.microsoft.com/office/drawing/2014/main" id="{8B636891-1A66-FB4C-B81B-424EB92924CF}"/>
                    </a:ext>
                  </a:extLst>
                </p:cNvPr>
                <p:cNvSpPr txBox="1"/>
                <p:nvPr/>
              </p:nvSpPr>
              <p:spPr>
                <a:xfrm>
                  <a:off x="3791510" y="4513603"/>
                  <a:ext cx="3869740" cy="106298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endParaRPr lang="en-GB" sz="500" b="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rgbClr val="AB79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rgbClr val="FF2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GB" sz="1600" b="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ctr"/>
                  <a:endParaRPr lang="en-GB" sz="300" b="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smtClean="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skw"/>
                            <m:ctrlP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skw"/>
                            <m:ctrlP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sz="1600" b="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GB" sz="1600" i="1" baseline="-25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6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600" i="1">
                                <a:solidFill>
                                  <a:srgbClr val="AB794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GB" sz="1600" b="0" i="1" baseline="-2500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1600" b="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ctr"/>
                  <a:endParaRPr lang="fr-FR" sz="500" b="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0" name="ZoneTexte 1">
                  <a:extLst>
                    <a:ext uri="{FF2B5EF4-FFF2-40B4-BE49-F238E27FC236}">
                      <a16:creationId xmlns:a16="http://schemas.microsoft.com/office/drawing/2014/main" id="{8B636891-1A66-FB4C-B81B-424EB9292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1510" y="4513603"/>
                  <a:ext cx="3869740" cy="1062983"/>
                </a:xfrm>
                <a:prstGeom prst="rect">
                  <a:avLst/>
                </a:prstGeom>
                <a:blipFill>
                  <a:blip r:embed="rId2"/>
                  <a:stretch>
                    <a:fillRect t="-9551" b="-36517"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FA59642-353B-544D-B186-440BDC6A46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1629" y="2337890"/>
              <a:ext cx="1055010" cy="440759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8BA76B6-026E-B24D-9CF0-197984451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1629" y="2788676"/>
              <a:ext cx="1332810" cy="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9B68D0B-90DC-CE4D-96F7-A3C5BE4C3F0C}"/>
                    </a:ext>
                  </a:extLst>
                </p:cNvPr>
                <p:cNvSpPr/>
                <p:nvPr/>
              </p:nvSpPr>
              <p:spPr>
                <a:xfrm>
                  <a:off x="3146173" y="3160975"/>
                  <a:ext cx="8679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𝑠𝑎𝑡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9B68D0B-90DC-CE4D-96F7-A3C5BE4C3F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173" y="3160975"/>
                  <a:ext cx="86799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46F4C870-3D25-E345-8054-383242E5BBFF}"/>
                    </a:ext>
                  </a:extLst>
                </p:cNvPr>
                <p:cNvSpPr/>
                <p:nvPr/>
              </p:nvSpPr>
              <p:spPr>
                <a:xfrm>
                  <a:off x="3828701" y="1345340"/>
                  <a:ext cx="3709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46F4C870-3D25-E345-8054-383242E5BB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701" y="1345340"/>
                  <a:ext cx="37093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DA72E98-B4E9-8444-A45B-648FD99EDE75}"/>
                </a:ext>
              </a:extLst>
            </p:cNvPr>
            <p:cNvCxnSpPr>
              <a:cxnSpLocks/>
            </p:cNvCxnSpPr>
            <p:nvPr/>
          </p:nvCxnSpPr>
          <p:spPr>
            <a:xfrm>
              <a:off x="4644541" y="2795765"/>
              <a:ext cx="1055010" cy="439344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664A5B3-202F-0145-B182-1AE9C50AD41C}"/>
                </a:ext>
              </a:extLst>
            </p:cNvPr>
            <p:cNvCxnSpPr>
              <a:cxnSpLocks/>
            </p:cNvCxnSpPr>
            <p:nvPr/>
          </p:nvCxnSpPr>
          <p:spPr>
            <a:xfrm>
              <a:off x="4644541" y="2792825"/>
              <a:ext cx="459087" cy="7799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9D257FA-E0F9-AB40-8C56-608BC3404298}"/>
                    </a:ext>
                  </a:extLst>
                </p:cNvPr>
                <p:cNvSpPr/>
                <p:nvPr/>
              </p:nvSpPr>
              <p:spPr>
                <a:xfrm>
                  <a:off x="4506671" y="2169076"/>
                  <a:ext cx="40645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GB" sz="1400" i="1" baseline="-25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9D257FA-E0F9-AB40-8C56-608BC34042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671" y="2169076"/>
                  <a:ext cx="406457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79AD12FA-D92D-1B42-A1F3-FB838B4858A0}"/>
                    </a:ext>
                  </a:extLst>
                </p:cNvPr>
                <p:cNvSpPr/>
                <p:nvPr/>
              </p:nvSpPr>
              <p:spPr>
                <a:xfrm>
                  <a:off x="4538236" y="3075271"/>
                  <a:ext cx="39408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79AD12FA-D92D-1B42-A1F3-FB838B4858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236" y="3075271"/>
                  <a:ext cx="394082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4645A9C5-0659-AE42-A74A-467669B30D44}"/>
                    </a:ext>
                  </a:extLst>
                </p:cNvPr>
                <p:cNvSpPr/>
                <p:nvPr/>
              </p:nvSpPr>
              <p:spPr>
                <a:xfrm>
                  <a:off x="5494101" y="2484079"/>
                  <a:ext cx="40940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GB" sz="1400" i="1" baseline="-250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4645A9C5-0659-AE42-A74A-467669B30D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4101" y="2484079"/>
                  <a:ext cx="40940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810CFDC6-7C70-8642-BCC1-2C9CD6D5BBDF}"/>
                    </a:ext>
                  </a:extLst>
                </p:cNvPr>
                <p:cNvSpPr/>
                <p:nvPr/>
              </p:nvSpPr>
              <p:spPr>
                <a:xfrm>
                  <a:off x="5069482" y="3010116"/>
                  <a:ext cx="3929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810CFDC6-7C70-8642-BCC1-2C9CD6D5BB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482" y="3010116"/>
                  <a:ext cx="392993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F09709FC-DE11-A140-8537-5147AD31F505}"/>
                    </a:ext>
                  </a:extLst>
                </p:cNvPr>
                <p:cNvSpPr/>
                <p:nvPr/>
              </p:nvSpPr>
              <p:spPr>
                <a:xfrm>
                  <a:off x="5026138" y="2213061"/>
                  <a:ext cx="398442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400" i="1">
                                <a:solidFill>
                                  <a:srgbClr val="AB794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F09709FC-DE11-A140-8537-5147AD31F5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138" y="2213061"/>
                  <a:ext cx="398442" cy="323037"/>
                </a:xfrm>
                <a:prstGeom prst="rect">
                  <a:avLst/>
                </a:prstGeom>
                <a:blipFill>
                  <a:blip r:embed="rId9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0E26DDF-72D9-0049-A348-0C1A9C12563A}"/>
                </a:ext>
              </a:extLst>
            </p:cNvPr>
            <p:cNvSpPr txBox="1"/>
            <p:nvPr/>
          </p:nvSpPr>
          <p:spPr>
            <a:xfrm>
              <a:off x="1533221" y="2605284"/>
              <a:ext cx="1116518" cy="307777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nutrients</a:t>
              </a:r>
              <a:endParaRPr 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64070" y="550005"/>
              <a:ext cx="19159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structure</a:t>
              </a:r>
              <a:endPara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794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351305" y="231595"/>
            <a:ext cx="6257313" cy="3398589"/>
            <a:chOff x="351305" y="231595"/>
            <a:chExt cx="6257313" cy="3398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1D4D15A2-420A-C446-9027-E34A83CEB439}"/>
                    </a:ext>
                  </a:extLst>
                </p:cNvPr>
                <p:cNvSpPr/>
                <p:nvPr/>
              </p:nvSpPr>
              <p:spPr>
                <a:xfrm>
                  <a:off x="2186607" y="997044"/>
                  <a:ext cx="942126" cy="821635"/>
                </a:xfrm>
                <a:prstGeom prst="roundRect">
                  <a:avLst/>
                </a:prstGeom>
                <a:solidFill>
                  <a:srgbClr val="FFFFFF"/>
                </a:solidFill>
                <a:ln w="28575" cmpd="sng"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600" b="0" i="1">
                                <a:solidFill>
                                  <a:srgbClr val="AB794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1D4D15A2-420A-C446-9027-E34A83CEB4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6607" y="997044"/>
                  <a:ext cx="942126" cy="821635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 cmpd="sng">
                  <a:solidFill>
                    <a:srgbClr val="8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DE90D1B4-0084-F844-9427-BE684323917F}"/>
                    </a:ext>
                  </a:extLst>
                </p:cNvPr>
                <p:cNvSpPr/>
                <p:nvPr/>
              </p:nvSpPr>
              <p:spPr>
                <a:xfrm>
                  <a:off x="2186607" y="1912325"/>
                  <a:ext cx="951094" cy="1298744"/>
                </a:xfrm>
                <a:prstGeom prst="roundRect">
                  <a:avLst/>
                </a:prstGeom>
                <a:noFill/>
                <a:ln w="28575" cmpd="sng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000" i="1">
                                <a:solidFill>
                                  <a:srgbClr val="AB794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en-US" sz="1000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000" i="1">
                                <a:solidFill>
                                  <a:srgbClr val="AB794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DE90D1B4-0084-F844-9427-BE68432391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6607" y="1912325"/>
                  <a:ext cx="951094" cy="129874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 cmpd="sng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43CA05A4-FE26-254D-BE39-C634A5200B4C}"/>
                    </a:ext>
                  </a:extLst>
                </p:cNvPr>
                <p:cNvSpPr/>
                <p:nvPr/>
              </p:nvSpPr>
              <p:spPr>
                <a:xfrm>
                  <a:off x="2186606" y="3290705"/>
                  <a:ext cx="942127" cy="330271"/>
                </a:xfrm>
                <a:prstGeom prst="roundRect">
                  <a:avLst/>
                </a:prstGeom>
                <a:solidFill>
                  <a:srgbClr val="FFFFFF"/>
                </a:solidFill>
                <a:ln w="2857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≪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43CA05A4-FE26-254D-BE39-C634A5200B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6606" y="3290705"/>
                  <a:ext cx="942127" cy="330271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 cmpd="sng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FBE873B2-88AB-4549-B84A-148E7B2EA626}"/>
                    </a:ext>
                  </a:extLst>
                </p:cNvPr>
                <p:cNvSpPr/>
                <p:nvPr/>
              </p:nvSpPr>
              <p:spPr>
                <a:xfrm>
                  <a:off x="3248593" y="1903372"/>
                  <a:ext cx="768626" cy="821635"/>
                </a:xfrm>
                <a:prstGeom prst="roundRect">
                  <a:avLst/>
                </a:prstGeom>
                <a:noFill/>
                <a:ln w="28575" cmpd="sng">
                  <a:solidFill>
                    <a:srgbClr val="0000FF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600" b="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kumimoji="0" lang="en-US" sz="160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FBE873B2-88AB-4549-B84A-148E7B2EA6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593" y="1903372"/>
                  <a:ext cx="768626" cy="821635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 cmpd="sng">
                  <a:solidFill>
                    <a:srgbClr val="0000FF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0B248EB-3125-484B-913A-9FC886C32979}"/>
                    </a:ext>
                  </a:extLst>
                </p:cNvPr>
                <p:cNvSpPr/>
                <p:nvPr/>
              </p:nvSpPr>
              <p:spPr>
                <a:xfrm>
                  <a:off x="3223715" y="2825844"/>
                  <a:ext cx="793503" cy="385226"/>
                </a:xfrm>
                <a:prstGeom prst="roundRect">
                  <a:avLst>
                    <a:gd name="adj" fmla="val 23548"/>
                  </a:avLst>
                </a:prstGeom>
                <a:solidFill>
                  <a:srgbClr val="FFFFFF"/>
                </a:solidFill>
                <a:ln w="2857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GB" sz="1600" b="0" i="1" baseline="-25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kumimoji="0" lang="en-US" sz="160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0B248EB-3125-484B-913A-9FC886C329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715" y="2825844"/>
                  <a:ext cx="793503" cy="385226"/>
                </a:xfrm>
                <a:prstGeom prst="roundRect">
                  <a:avLst>
                    <a:gd name="adj" fmla="val 23548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28575" cmpd="sng">
                  <a:solidFill>
                    <a:srgbClr val="008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22229B-D04A-594E-9C05-F29C7BE5B2E4}"/>
                </a:ext>
              </a:extLst>
            </p:cNvPr>
            <p:cNvSpPr txBox="1"/>
            <p:nvPr/>
          </p:nvSpPr>
          <p:spPr>
            <a:xfrm>
              <a:off x="3061255" y="1159201"/>
              <a:ext cx="210926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i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Constant allocation fraction to Q proteins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83B8CA0-24D2-C644-AC34-F711AA03FB8B}"/>
                    </a:ext>
                  </a:extLst>
                </p:cNvPr>
                <p:cNvSpPr txBox="1"/>
                <p:nvPr/>
              </p:nvSpPr>
              <p:spPr>
                <a:xfrm>
                  <a:off x="3942403" y="2063815"/>
                  <a:ext cx="26662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kumimoji="0" lang="en-US" sz="1400" b="0" i="1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Allocation to R proteins</a:t>
                  </a:r>
                  <a:r>
                    <a:rPr kumimoji="0" lang="en-US" sz="1400" b="0" i="1" u="none" strike="noStrike" kern="1200" cap="none" spc="0" normalizeH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 set by A concentration: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GB" sz="1400" i="1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83B8CA0-24D2-C644-AC34-F711AA03F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403" y="2063815"/>
                  <a:ext cx="2666215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2353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92EC20-3350-D449-892A-494FCEAED6A2}"/>
                </a:ext>
              </a:extLst>
            </p:cNvPr>
            <p:cNvSpPr txBox="1"/>
            <p:nvPr/>
          </p:nvSpPr>
          <p:spPr>
            <a:xfrm>
              <a:off x="3080051" y="3337796"/>
              <a:ext cx="301668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Small allocation </a:t>
              </a:r>
              <a:r>
                <a:rPr kumimoji="0" lang="en-US" sz="13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fraction to X proteins</a:t>
              </a:r>
              <a:endPara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CB7ABFF6-C988-304D-8469-4927FBF263DC}"/>
                </a:ext>
              </a:extLst>
            </p:cNvPr>
            <p:cNvSpPr/>
            <p:nvPr/>
          </p:nvSpPr>
          <p:spPr>
            <a:xfrm>
              <a:off x="1749282" y="997044"/>
              <a:ext cx="331306" cy="2623932"/>
            </a:xfrm>
            <a:prstGeom prst="leftBrace">
              <a:avLst>
                <a:gd name="adj1" fmla="val 37745"/>
                <a:gd name="adj2" fmla="val 5202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6F344DC-17F6-9246-B48B-3E1DE12DF492}"/>
                    </a:ext>
                  </a:extLst>
                </p:cNvPr>
                <p:cNvSpPr txBox="1"/>
                <p:nvPr/>
              </p:nvSpPr>
              <p:spPr>
                <a:xfrm>
                  <a:off x="351305" y="1775610"/>
                  <a:ext cx="1643269" cy="11439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Total synthesis capacity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=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GB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𝑅</m:t>
                            </m:r>
                          </m:e>
                          <m:sub>
                            <m:r>
                              <a:rPr kumimoji="0" lang="en-GB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𝑎𝑐𝑡𝑖𝑣𝑒</m:t>
                            </m:r>
                          </m:sub>
                        </m:sSub>
                        <m:f>
                          <m:fPr>
                            <m:ctrlPr>
                              <a:rPr kumimoji="0" lang="en-GB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GB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num>
                          <m:den>
                            <m:r>
                              <a:rPr kumimoji="0" lang="en-GB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  <m:r>
                              <a:rPr kumimoji="0" lang="en-GB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GB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GB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GB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𝑠𝑎𝑡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6F344DC-17F6-9246-B48B-3E1DE12DF4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305" y="1775610"/>
                  <a:ext cx="1643269" cy="1143968"/>
                </a:xfrm>
                <a:prstGeom prst="rect">
                  <a:avLst/>
                </a:prstGeom>
                <a:blipFill>
                  <a:blip r:embed="rId8"/>
                  <a:stretch>
                    <a:fillRect t="-5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3">
                  <a:extLst>
                    <a:ext uri="{FF2B5EF4-FFF2-40B4-BE49-F238E27FC236}">
                      <a16:creationId xmlns:a16="http://schemas.microsoft.com/office/drawing/2014/main" id="{9322229B-D04A-594E-9C05-F29C7BE5B2E4}"/>
                    </a:ext>
                  </a:extLst>
                </p:cNvPr>
                <p:cNvSpPr txBox="1"/>
                <p:nvPr/>
              </p:nvSpPr>
              <p:spPr>
                <a:xfrm>
                  <a:off x="1057767" y="231595"/>
                  <a:ext cx="4921463" cy="3888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kumimoji="0" lang="en-US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How</a:t>
                  </a:r>
                  <a:r>
                    <a:rPr kumimoji="0" lang="en-US" b="1" i="0" u="none" strike="noStrike" kern="1200" cap="none" spc="0" normalizeH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 are </a:t>
                  </a:r>
                  <a14:m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en-GB" b="1" i="1" baseline="-250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</m:oMath>
                  </a14:m>
                  <a:r>
                    <a:rPr kumimoji="0" lang="en-US" b="1" i="0" u="none" strike="noStrike" kern="1200" cap="none" spc="0" normalizeH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</m:oMath>
                  </a14:m>
                  <a:r>
                    <a:rPr kumimoji="0" lang="en-US" b="1" i="0" u="none" strike="noStrike" kern="1200" cap="none" spc="0" normalizeH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AB794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sub>
                      </m:sSub>
                    </m:oMath>
                  </a14:m>
                  <a:r>
                    <a:rPr kumimoji="0" lang="en-US" b="1" i="0" u="none" strike="noStrike" kern="1200" cap="none" spc="0" normalizeH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</m:oMath>
                  </a14:m>
                  <a:r>
                    <a:rPr kumimoji="0" lang="en-US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en-GB" b="1" i="1" baseline="-25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</m:oMath>
                  </a14:m>
                  <a:r>
                    <a:rPr kumimoji="0" lang="en-US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dynamically set ?</a:t>
                  </a:r>
                  <a:endParaRPr kumimoji="0" 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3">
                  <a:extLst>
                    <a:ext uri="{FF2B5EF4-FFF2-40B4-BE49-F238E27FC236}">
                      <a16:creationId xmlns:a16="http://schemas.microsoft.com/office/drawing/2014/main" id="{9322229B-D04A-594E-9C05-F29C7BE5B2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767" y="231595"/>
                  <a:ext cx="4921463" cy="388889"/>
                </a:xfrm>
                <a:prstGeom prst="rect">
                  <a:avLst/>
                </a:prstGeom>
                <a:blipFill>
                  <a:blip r:embed="rId9"/>
                  <a:stretch>
                    <a:fillRect l="-496" t="-9375" r="-372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5">
              <a:extLst>
                <a:ext uri="{FF2B5EF4-FFF2-40B4-BE49-F238E27FC236}">
                  <a16:creationId xmlns:a16="http://schemas.microsoft.com/office/drawing/2014/main" id="{0692EC20-3350-D449-892A-494FCEAED6A2}"/>
                </a:ext>
              </a:extLst>
            </p:cNvPr>
            <p:cNvSpPr txBox="1"/>
            <p:nvPr/>
          </p:nvSpPr>
          <p:spPr>
            <a:xfrm>
              <a:off x="3518498" y="2740796"/>
              <a:ext cx="274639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Remainder</a:t>
              </a:r>
              <a:r>
                <a:rPr kumimoji="0" lang="en-US" sz="1300" b="0" i="1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allocated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1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to E proteins</a:t>
              </a:r>
              <a:endPara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94</Words>
  <Application>Microsoft Office PowerPoint</Application>
  <PresentationFormat>Grand écran</PresentationFormat>
  <Paragraphs>45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Cambria Math</vt:lpstr>
      <vt:lpstr>Office Theme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Windows User</cp:lastModifiedBy>
  <cp:revision>58</cp:revision>
  <dcterms:created xsi:type="dcterms:W3CDTF">2018-09-15T10:51:52Z</dcterms:created>
  <dcterms:modified xsi:type="dcterms:W3CDTF">2019-09-05T11:16:51Z</dcterms:modified>
</cp:coreProperties>
</file>