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8" r:id="rId2"/>
    <p:sldId id="256" r:id="rId3"/>
    <p:sldId id="257" r:id="rId4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29"/>
    <p:restoredTop sz="94586"/>
  </p:normalViewPr>
  <p:slideViewPr>
    <p:cSldViewPr snapToGrid="0" snapToObjects="1">
      <p:cViewPr>
        <p:scale>
          <a:sx n="120" d="100"/>
          <a:sy n="120" d="100"/>
        </p:scale>
        <p:origin x="480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2019-09-03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38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2019-09-03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2019-09-03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6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2019-09-03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83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2019-09-03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36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2019-09-03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2019-09-03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3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2019-09-03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0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2019-09-03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4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2019-09-03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4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2019-09-03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6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C0CD3-564D-9742-98B5-86271438CCE6}" type="datetimeFigureOut">
              <a:rPr lang="en-US" smtClean="0"/>
              <a:t>2019-09-03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12DD3-8FC7-294C-8E74-A90D62DDF8C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3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6.emf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8.emf"/><Relationship Id="rId7" Type="http://schemas.openxmlformats.org/officeDocument/2006/relationships/image" Target="../media/image9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0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7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15.emf"/><Relationship Id="rId5" Type="http://schemas.openxmlformats.org/officeDocument/2006/relationships/image" Target="../media/image30.png"/><Relationship Id="rId10" Type="http://schemas.openxmlformats.org/officeDocument/2006/relationships/image" Target="../media/image14.emf"/><Relationship Id="rId4" Type="http://schemas.openxmlformats.org/officeDocument/2006/relationships/image" Target="../media/image31.png"/><Relationship Id="rId9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Image 18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582" y="2798523"/>
            <a:ext cx="1945840" cy="2152960"/>
          </a:xfrm>
          <a:prstGeom prst="rect">
            <a:avLst/>
          </a:prstGeom>
        </p:spPr>
      </p:pic>
      <p:pic>
        <p:nvPicPr>
          <p:cNvPr id="182" name="Image 18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01" y="2789029"/>
            <a:ext cx="1954421" cy="21624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7A08F7C-0CDC-4341-AD48-C3CF70E803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280" y="428081"/>
            <a:ext cx="2215752" cy="19954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7C7307-DE28-5B43-9C37-B804F1844236}"/>
              </a:ext>
            </a:extLst>
          </p:cNvPr>
          <p:cNvSpPr txBox="1"/>
          <p:nvPr/>
        </p:nvSpPr>
        <p:spPr>
          <a:xfrm>
            <a:off x="373522" y="393560"/>
            <a:ext cx="3018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Regulation of </a:t>
            </a:r>
            <a:r>
              <a:rPr lang="en-US" sz="1000" i="1" dirty="0"/>
              <a:t>X </a:t>
            </a:r>
            <a:r>
              <a:rPr lang="en-US" sz="1000" dirty="0"/>
              <a:t>expression </a:t>
            </a:r>
          </a:p>
          <a:p>
            <a:pPr algn="ctr"/>
            <a:r>
              <a:rPr lang="en-US" sz="1000" dirty="0"/>
              <a:t>by  coarse-grained proteome sectors ? </a:t>
            </a:r>
            <a:endParaRPr lang="en-US" sz="1000" i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B125E49-DFF6-D145-BB57-74F0E088AC66}"/>
              </a:ext>
            </a:extLst>
          </p:cNvPr>
          <p:cNvGrpSpPr/>
          <p:nvPr/>
        </p:nvGrpSpPr>
        <p:grpSpPr>
          <a:xfrm>
            <a:off x="575084" y="874718"/>
            <a:ext cx="2582550" cy="1508820"/>
            <a:chOff x="3819713" y="765946"/>
            <a:chExt cx="1787919" cy="104456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A9E0486-59F0-D745-AA41-3A1D171609F7}"/>
                </a:ext>
              </a:extLst>
            </p:cNvPr>
            <p:cNvGrpSpPr/>
            <p:nvPr/>
          </p:nvGrpSpPr>
          <p:grpSpPr>
            <a:xfrm>
              <a:off x="4037627" y="765946"/>
              <a:ext cx="1260479" cy="286455"/>
              <a:chOff x="2233978" y="1508637"/>
              <a:chExt cx="2240851" cy="509253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D6968C6D-2F86-A945-A7D1-900F9C99A29E}"/>
                      </a:ext>
                    </a:extLst>
                  </p:cNvPr>
                  <p:cNvSpPr/>
                  <p:nvPr/>
                </p:nvSpPr>
                <p:spPr>
                  <a:xfrm>
                    <a:off x="2233978" y="1508637"/>
                    <a:ext cx="2240851" cy="50925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ar-AE" sz="975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𝑑𝑖𝑣</m:t>
                              </m:r>
                            </m:sub>
                          </m:sSub>
                          <m:r>
                            <a:rPr lang="en-GB" sz="97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ar-AE" sz="97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ar-AE" sz="975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975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975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𝑑𝑖𝑣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GB" sz="97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GB" sz="97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ar-AE" sz="975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ar-AE" sz="975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975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975" b="0" i="1" smtClean="0">
                                      <a:latin typeface="Cambria Math" panose="02040503050406030204" pitchFamily="18" charset="0"/>
                                    </a:rPr>
                                    <m:t>𝑑𝑖𝑣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ar-AE" sz="9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975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ar-AE" sz="975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ar-AE" sz="975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f>
                            <m:fPr>
                              <m:ctrlPr>
                                <a:rPr lang="ar-AE" sz="975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ar-AE" sz="9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975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975" i="1">
                                      <a:latin typeface="Cambria Math" panose="02040503050406030204" pitchFamily="18" charset="0"/>
                                    </a:rPr>
                                    <m:t>𝑑𝑖𝑣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ar-AE" sz="9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975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ar-AE" sz="975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en-US" sz="975" dirty="0"/>
                  </a:p>
                </p:txBody>
              </p:sp>
            </mc:Choice>
            <mc:Fallback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D6968C6D-2F86-A945-A7D1-900F9C99A29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33978" y="1508637"/>
                    <a:ext cx="2240851" cy="50925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9A48231A-EE8A-3441-A88C-43A0B143E614}"/>
                  </a:ext>
                </a:extLst>
              </p:cNvPr>
              <p:cNvSpPr/>
              <p:nvPr/>
            </p:nvSpPr>
            <p:spPr>
              <a:xfrm>
                <a:off x="3273866" y="1776341"/>
                <a:ext cx="166977" cy="198228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63"/>
              </a:p>
            </p:txBody>
          </p:sp>
        </p:grp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D7B527C-2E77-3745-9959-E979D6F57D43}"/>
                </a:ext>
              </a:extLst>
            </p:cNvPr>
            <p:cNvCxnSpPr>
              <a:cxnSpLocks/>
            </p:cNvCxnSpPr>
            <p:nvPr/>
          </p:nvCxnSpPr>
          <p:spPr>
            <a:xfrm>
              <a:off x="4723389" y="1026558"/>
              <a:ext cx="0" cy="16350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078E68AA-B5E7-164A-98AE-06FEF9DC2005}"/>
                    </a:ext>
                  </a:extLst>
                </p:cNvPr>
                <p:cNvSpPr/>
                <p:nvPr/>
              </p:nvSpPr>
              <p:spPr>
                <a:xfrm>
                  <a:off x="3819713" y="1426976"/>
                  <a:ext cx="1123801" cy="38353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00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100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1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GB" sz="1000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100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00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100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1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GB" sz="1000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1000" i="1" dirty="0"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en-GB" sz="1000" i="1" dirty="0">
                      <a:latin typeface="Cambria Math" panose="02040503050406030204" pitchFamily="18" charset="0"/>
                    </a:rPr>
                    <a:t>…</a:t>
                  </a: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078E68AA-B5E7-164A-98AE-06FEF9DC20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9713" y="1426976"/>
                  <a:ext cx="1123801" cy="383537"/>
                </a:xfrm>
                <a:prstGeom prst="rect">
                  <a:avLst/>
                </a:prstGeom>
                <a:blipFill>
                  <a:blip r:embed="rId7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EBCC7F6-052F-3A4D-999D-979C96F01D44}"/>
                </a:ext>
              </a:extLst>
            </p:cNvPr>
            <p:cNvCxnSpPr>
              <a:cxnSpLocks/>
            </p:cNvCxnSpPr>
            <p:nvPr/>
          </p:nvCxnSpPr>
          <p:spPr>
            <a:xfrm>
              <a:off x="4723389" y="1183340"/>
              <a:ext cx="152400" cy="1524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E125432-D0F8-DA4E-8EF1-0FB7822618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0990" y="1190064"/>
              <a:ext cx="152398" cy="13702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010211B-572D-D943-89CF-BA10E7F4ED7E}"/>
                    </a:ext>
                  </a:extLst>
                </p:cNvPr>
                <p:cNvSpPr/>
                <p:nvPr/>
              </p:nvSpPr>
              <p:spPr>
                <a:xfrm>
                  <a:off x="4677659" y="1419894"/>
                  <a:ext cx="929973" cy="38353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00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100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1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GB" sz="1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1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GB" sz="1000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100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00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100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1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GB" sz="1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GB" sz="1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  <m:r>
                          <a:rPr lang="en-GB" sz="1000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1000" i="1" dirty="0"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en-GB" sz="1000" i="1" dirty="0">
                      <a:latin typeface="Cambria Math" panose="02040503050406030204" pitchFamily="18" charset="0"/>
                    </a:rPr>
                    <a:t>…</a:t>
                  </a: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010211B-572D-D943-89CF-BA10E7F4ED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7659" y="1419894"/>
                  <a:ext cx="929973" cy="383537"/>
                </a:xfrm>
                <a:prstGeom prst="rect">
                  <a:avLst/>
                </a:prstGeom>
                <a:blipFill>
                  <a:blip r:embed="rId8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3346BFA-9804-DA46-B640-D5C0927253EB}"/>
                </a:ext>
              </a:extLst>
            </p:cNvPr>
            <p:cNvSpPr txBox="1"/>
            <p:nvPr/>
          </p:nvSpPr>
          <p:spPr>
            <a:xfrm>
              <a:off x="4089603" y="1261262"/>
              <a:ext cx="553206" cy="171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1 sector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1296C18-3549-4D41-985E-714F3381AB09}"/>
                </a:ext>
              </a:extLst>
            </p:cNvPr>
            <p:cNvSpPr txBox="1"/>
            <p:nvPr/>
          </p:nvSpPr>
          <p:spPr>
            <a:xfrm>
              <a:off x="4829059" y="1262167"/>
              <a:ext cx="550477" cy="171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2 sectors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0507238-4087-2D47-964A-1B78B92EF112}"/>
              </a:ext>
            </a:extLst>
          </p:cNvPr>
          <p:cNvSpPr txBox="1"/>
          <p:nvPr/>
        </p:nvSpPr>
        <p:spPr>
          <a:xfrm>
            <a:off x="3007303" y="170654"/>
            <a:ext cx="65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44CE829-F184-7547-8301-A65B7CCAB0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695" y="428081"/>
            <a:ext cx="2215752" cy="199543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1F4215F-59F0-B54E-9769-46355C84593F}"/>
              </a:ext>
            </a:extLst>
          </p:cNvPr>
          <p:cNvSpPr txBox="1"/>
          <p:nvPr/>
        </p:nvSpPr>
        <p:spPr>
          <a:xfrm>
            <a:off x="540959" y="174634"/>
            <a:ext cx="65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551EE1-A98C-2041-A253-62722020151F}"/>
              </a:ext>
            </a:extLst>
          </p:cNvPr>
          <p:cNvSpPr txBox="1"/>
          <p:nvPr/>
        </p:nvSpPr>
        <p:spPr>
          <a:xfrm>
            <a:off x="5491091" y="180663"/>
            <a:ext cx="65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97667D-011D-CD4B-A527-B5CF14C57BDE}"/>
              </a:ext>
            </a:extLst>
          </p:cNvPr>
          <p:cNvSpPr txBox="1"/>
          <p:nvPr/>
        </p:nvSpPr>
        <p:spPr>
          <a:xfrm>
            <a:off x="634957" y="2582202"/>
            <a:ext cx="65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20FE4E-2EA8-9840-8AFC-3AE73632EBDF}"/>
              </a:ext>
            </a:extLst>
          </p:cNvPr>
          <p:cNvSpPr txBox="1"/>
          <p:nvPr/>
        </p:nvSpPr>
        <p:spPr>
          <a:xfrm>
            <a:off x="3020659" y="2604363"/>
            <a:ext cx="65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4D8413-5FED-1646-BA5D-1F9555E1FBCA}"/>
              </a:ext>
            </a:extLst>
          </p:cNvPr>
          <p:cNvSpPr txBox="1"/>
          <p:nvPr/>
        </p:nvSpPr>
        <p:spPr>
          <a:xfrm>
            <a:off x="5491091" y="2620564"/>
            <a:ext cx="65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3F9305B-2E5A-BD4F-AC61-F45DADDEE5B4}"/>
              </a:ext>
            </a:extLst>
          </p:cNvPr>
          <p:cNvCxnSpPr>
            <a:cxnSpLocks/>
          </p:cNvCxnSpPr>
          <p:nvPr/>
        </p:nvCxnSpPr>
        <p:spPr>
          <a:xfrm flipV="1">
            <a:off x="2555477" y="921350"/>
            <a:ext cx="120775" cy="2755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6D539A0-2282-9F42-84DD-84E704C697CE}"/>
              </a:ext>
            </a:extLst>
          </p:cNvPr>
          <p:cNvSpPr txBox="1"/>
          <p:nvPr/>
        </p:nvSpPr>
        <p:spPr>
          <a:xfrm>
            <a:off x="2603889" y="771725"/>
            <a:ext cx="675188" cy="247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invariant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33EAE6D-2370-424C-A3AF-8B31FB7A700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00571" y="2973695"/>
            <a:ext cx="1852086" cy="184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4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E4858A4C-CACB-8644-99AF-ECDA32AEF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29" y="93926"/>
            <a:ext cx="2520000" cy="226754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B1D9779-1EF6-DA40-AED3-094C5ECE8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342" y="94640"/>
            <a:ext cx="2520000" cy="22675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4A0948-3C87-984B-92AC-9DF17C12DB5F}"/>
              </a:ext>
            </a:extLst>
          </p:cNvPr>
          <p:cNvSpPr txBox="1"/>
          <p:nvPr/>
        </p:nvSpPr>
        <p:spPr>
          <a:xfrm>
            <a:off x="3553579" y="-72081"/>
            <a:ext cx="653849" cy="44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1" dirty="0"/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08840A-C341-704D-BBB1-8770F1D934A5}"/>
              </a:ext>
            </a:extLst>
          </p:cNvPr>
          <p:cNvSpPr txBox="1"/>
          <p:nvPr/>
        </p:nvSpPr>
        <p:spPr>
          <a:xfrm>
            <a:off x="498018" y="-72081"/>
            <a:ext cx="653849" cy="44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1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325DF0-1B38-1048-B421-3B043C56355E}"/>
              </a:ext>
            </a:extLst>
          </p:cNvPr>
          <p:cNvSpPr txBox="1"/>
          <p:nvPr/>
        </p:nvSpPr>
        <p:spPr>
          <a:xfrm>
            <a:off x="3578532" y="98976"/>
            <a:ext cx="3018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Regulation of </a:t>
            </a:r>
            <a:r>
              <a:rPr lang="en-US" sz="900" i="1" dirty="0"/>
              <a:t>X </a:t>
            </a:r>
            <a:r>
              <a:rPr lang="en-US" sz="900" dirty="0"/>
              <a:t>expression </a:t>
            </a:r>
          </a:p>
          <a:p>
            <a:pPr algn="ctr"/>
            <a:r>
              <a:rPr lang="en-US" sz="900" dirty="0"/>
              <a:t>by  coarse-grained proteome sectors ? </a:t>
            </a:r>
            <a:endParaRPr lang="en-US" sz="900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1ECD02-6A9D-A34F-AB9A-0AEE7695EF60}"/>
              </a:ext>
            </a:extLst>
          </p:cNvPr>
          <p:cNvSpPr txBox="1"/>
          <p:nvPr/>
        </p:nvSpPr>
        <p:spPr>
          <a:xfrm>
            <a:off x="6198900" y="-72081"/>
            <a:ext cx="653849" cy="44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1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11C744-0E6A-2C48-8CCB-BA641E4D17A0}"/>
              </a:ext>
            </a:extLst>
          </p:cNvPr>
          <p:cNvSpPr txBox="1"/>
          <p:nvPr/>
        </p:nvSpPr>
        <p:spPr>
          <a:xfrm>
            <a:off x="1139003" y="2568997"/>
            <a:ext cx="653849" cy="44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1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060D71-6EAB-1942-B4F9-0DA7CA2874CC}"/>
              </a:ext>
            </a:extLst>
          </p:cNvPr>
          <p:cNvSpPr txBox="1"/>
          <p:nvPr/>
        </p:nvSpPr>
        <p:spPr>
          <a:xfrm>
            <a:off x="1139002" y="5130320"/>
            <a:ext cx="653849" cy="44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1" dirty="0"/>
              <a:t>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01C53E8-E312-B14A-9751-1CB8ED0DC09D}"/>
              </a:ext>
            </a:extLst>
          </p:cNvPr>
          <p:cNvGrpSpPr/>
          <p:nvPr/>
        </p:nvGrpSpPr>
        <p:grpSpPr>
          <a:xfrm>
            <a:off x="3780094" y="569914"/>
            <a:ext cx="2582550" cy="1497280"/>
            <a:chOff x="3819713" y="765944"/>
            <a:chExt cx="1787919" cy="103657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DC63C76-8AE7-674F-998B-26BE2C6EB7C3}"/>
                </a:ext>
              </a:extLst>
            </p:cNvPr>
            <p:cNvGrpSpPr/>
            <p:nvPr/>
          </p:nvGrpSpPr>
          <p:grpSpPr>
            <a:xfrm>
              <a:off x="4037627" y="765944"/>
              <a:ext cx="1123801" cy="286455"/>
              <a:chOff x="2233978" y="1508637"/>
              <a:chExt cx="1997868" cy="5092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FAF41DE5-820C-514A-964A-465E1F99AF43}"/>
                      </a:ext>
                    </a:extLst>
                  </p:cNvPr>
                  <p:cNvSpPr/>
                  <p:nvPr/>
                </p:nvSpPr>
                <p:spPr>
                  <a:xfrm>
                    <a:off x="2233978" y="1508637"/>
                    <a:ext cx="1997868" cy="5092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ar-AE" sz="975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𝑑𝑖𝑣</m:t>
                              </m:r>
                            </m:sub>
                          </m:sSub>
                          <m:r>
                            <a:rPr lang="en-GB" sz="97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ar-AE" sz="97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ar-AE" sz="975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975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975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𝑑𝑖𝑣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GB" sz="97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GB" sz="97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ar-AE" sz="975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ar-AE" sz="975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975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975" b="0" i="1" smtClean="0">
                                      <a:latin typeface="Cambria Math" panose="02040503050406030204" pitchFamily="18" charset="0"/>
                                    </a:rPr>
                                    <m:t>𝑑𝑖𝑣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ar-AE" sz="9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975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ar-AE" sz="975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oMath>
                      </m:oMathPara>
                    </a14:m>
                    <a:endParaRPr lang="en-US" sz="975" dirty="0"/>
                  </a:p>
                </p:txBody>
              </p:sp>
            </mc:Choice>
            <mc:Fallback xmlns="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FAF41DE5-820C-514A-964A-465E1F99AF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33978" y="1508637"/>
                    <a:ext cx="1997868" cy="5092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693F9A96-99C0-5D49-B20A-2A0E85D1F3BD}"/>
                  </a:ext>
                </a:extLst>
              </p:cNvPr>
              <p:cNvSpPr/>
              <p:nvPr/>
            </p:nvSpPr>
            <p:spPr>
              <a:xfrm>
                <a:off x="3369621" y="1776341"/>
                <a:ext cx="166977" cy="198229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63"/>
              </a:p>
            </p:txBody>
          </p: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1F3690D-C2F8-B546-81EF-49BABE08BE49}"/>
                </a:ext>
              </a:extLst>
            </p:cNvPr>
            <p:cNvCxnSpPr>
              <a:cxnSpLocks/>
            </p:cNvCxnSpPr>
            <p:nvPr/>
          </p:nvCxnSpPr>
          <p:spPr>
            <a:xfrm>
              <a:off x="4723389" y="1026558"/>
              <a:ext cx="0" cy="16350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BFEA59C-8967-CB48-B2B5-5A7EA7E6A951}"/>
                    </a:ext>
                  </a:extLst>
                </p:cNvPr>
                <p:cNvSpPr/>
                <p:nvPr/>
              </p:nvSpPr>
              <p:spPr>
                <a:xfrm>
                  <a:off x="3819713" y="1426976"/>
                  <a:ext cx="1123801" cy="37554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975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975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975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975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975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975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975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975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975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975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975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975" i="1" dirty="0"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en-GB" sz="975" i="1" dirty="0">
                      <a:latin typeface="Cambria Math" panose="02040503050406030204" pitchFamily="18" charset="0"/>
                    </a:rPr>
                    <a:t>…</a:t>
                  </a: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BFEA59C-8967-CB48-B2B5-5A7EA7E6A9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9713" y="1426976"/>
                  <a:ext cx="1123801" cy="375547"/>
                </a:xfrm>
                <a:prstGeom prst="rect">
                  <a:avLst/>
                </a:prstGeom>
                <a:blipFill>
                  <a:blip r:embed="rId5"/>
                  <a:stretch>
                    <a:fillRect b="-69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FDB3636-72BF-C042-83E4-0E4CA9C65B75}"/>
                </a:ext>
              </a:extLst>
            </p:cNvPr>
            <p:cNvCxnSpPr>
              <a:cxnSpLocks/>
            </p:cNvCxnSpPr>
            <p:nvPr/>
          </p:nvCxnSpPr>
          <p:spPr>
            <a:xfrm>
              <a:off x="4723389" y="1183340"/>
              <a:ext cx="152400" cy="1524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E13E345-54E0-D04E-A32C-49086B5D0D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0990" y="1190064"/>
              <a:ext cx="152398" cy="13702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BFC93C4-424F-AD45-8FE1-389A9D093FD9}"/>
                    </a:ext>
                  </a:extLst>
                </p:cNvPr>
                <p:cNvSpPr/>
                <p:nvPr/>
              </p:nvSpPr>
              <p:spPr>
                <a:xfrm>
                  <a:off x="4677659" y="1419894"/>
                  <a:ext cx="929973" cy="37781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982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982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982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982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982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GB" sz="982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982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982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982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982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982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982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982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GB" sz="982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sz="982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982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GB" sz="982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982" i="1" dirty="0"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en-GB" sz="982" i="1" dirty="0">
                      <a:latin typeface="Cambria Math" panose="02040503050406030204" pitchFamily="18" charset="0"/>
                    </a:rPr>
                    <a:t>…</a:t>
                  </a: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BFC93C4-424F-AD45-8FE1-389A9D093F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7659" y="1419894"/>
                  <a:ext cx="929973" cy="377811"/>
                </a:xfrm>
                <a:prstGeom prst="rect">
                  <a:avLst/>
                </a:prstGeom>
                <a:blipFill>
                  <a:blip r:embed="rId6"/>
                  <a:stretch>
                    <a:fillRect b="-6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08C8205-C82E-3A45-BEC8-3CA768E3716E}"/>
                </a:ext>
              </a:extLst>
            </p:cNvPr>
            <p:cNvSpPr txBox="1"/>
            <p:nvPr/>
          </p:nvSpPr>
          <p:spPr>
            <a:xfrm>
              <a:off x="4089603" y="1261262"/>
              <a:ext cx="553206" cy="171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11" dirty="0"/>
                <a:t>1 sector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08B0865-51C5-0F41-AC01-33028254B77A}"/>
                </a:ext>
              </a:extLst>
            </p:cNvPr>
            <p:cNvSpPr txBox="1"/>
            <p:nvPr/>
          </p:nvSpPr>
          <p:spPr>
            <a:xfrm>
              <a:off x="4829059" y="1262167"/>
              <a:ext cx="550477" cy="171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11" dirty="0"/>
                <a:t>2 sectors</a:t>
              </a: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78C28842-3FB2-1C46-A32C-A1592A21BF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48044" y="2737327"/>
            <a:ext cx="6840000" cy="234036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1C7C603-7273-7044-BDB4-82B738529F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52378" y="5285224"/>
            <a:ext cx="6840000" cy="234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82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7C7307-DE28-5B43-9C37-B804F1844236}"/>
              </a:ext>
            </a:extLst>
          </p:cNvPr>
          <p:cNvSpPr txBox="1"/>
          <p:nvPr/>
        </p:nvSpPr>
        <p:spPr>
          <a:xfrm>
            <a:off x="542724" y="403776"/>
            <a:ext cx="3018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Regulation of </a:t>
            </a:r>
            <a:r>
              <a:rPr lang="en-US" sz="900" i="1" dirty="0"/>
              <a:t>X </a:t>
            </a:r>
            <a:r>
              <a:rPr lang="en-US" sz="900" dirty="0"/>
              <a:t>expression </a:t>
            </a:r>
          </a:p>
          <a:p>
            <a:pPr algn="ctr"/>
            <a:r>
              <a:rPr lang="en-US" sz="900" dirty="0"/>
              <a:t>by  coarse-grained proteome sectors ? </a:t>
            </a:r>
            <a:endParaRPr lang="en-US" sz="900" i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B125E49-DFF6-D145-BB57-74F0E088AC66}"/>
              </a:ext>
            </a:extLst>
          </p:cNvPr>
          <p:cNvGrpSpPr/>
          <p:nvPr/>
        </p:nvGrpSpPr>
        <p:grpSpPr>
          <a:xfrm>
            <a:off x="744286" y="874714"/>
            <a:ext cx="2582550" cy="1497280"/>
            <a:chOff x="3819713" y="765944"/>
            <a:chExt cx="1787919" cy="103657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A9E0486-59F0-D745-AA41-3A1D171609F7}"/>
                </a:ext>
              </a:extLst>
            </p:cNvPr>
            <p:cNvGrpSpPr/>
            <p:nvPr/>
          </p:nvGrpSpPr>
          <p:grpSpPr>
            <a:xfrm>
              <a:off x="4037627" y="765944"/>
              <a:ext cx="1123801" cy="286455"/>
              <a:chOff x="2233978" y="1508637"/>
              <a:chExt cx="1997868" cy="5092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D6968C6D-2F86-A945-A7D1-900F9C99A29E}"/>
                      </a:ext>
                    </a:extLst>
                  </p:cNvPr>
                  <p:cNvSpPr/>
                  <p:nvPr/>
                </p:nvSpPr>
                <p:spPr>
                  <a:xfrm>
                    <a:off x="2233978" y="1508637"/>
                    <a:ext cx="1997868" cy="5092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ar-AE" sz="975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𝑑𝑖𝑣</m:t>
                              </m:r>
                            </m:sub>
                          </m:sSub>
                          <m:r>
                            <a:rPr lang="en-GB" sz="97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ar-AE" sz="97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ar-AE" sz="975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975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975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𝑑𝑖𝑣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GB" sz="97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GB" sz="97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ar-AE" sz="975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ar-AE" sz="975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975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975" b="0" i="1" smtClean="0">
                                      <a:latin typeface="Cambria Math" panose="02040503050406030204" pitchFamily="18" charset="0"/>
                                    </a:rPr>
                                    <m:t>𝑑𝑖𝑣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ar-AE" sz="9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975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ar-AE" sz="975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oMath>
                      </m:oMathPara>
                    </a14:m>
                    <a:endParaRPr lang="en-US" sz="975" dirty="0"/>
                  </a:p>
                </p:txBody>
              </p:sp>
            </mc:Choice>
            <mc:Fallback xmlns="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FAF41DE5-820C-514A-964A-465E1F99AF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33978" y="1508637"/>
                    <a:ext cx="1997868" cy="5092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9A48231A-EE8A-3441-A88C-43A0B143E614}"/>
                  </a:ext>
                </a:extLst>
              </p:cNvPr>
              <p:cNvSpPr/>
              <p:nvPr/>
            </p:nvSpPr>
            <p:spPr>
              <a:xfrm>
                <a:off x="3369621" y="1776341"/>
                <a:ext cx="166977" cy="198229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63"/>
              </a:p>
            </p:txBody>
          </p:sp>
        </p:grp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D7B527C-2E77-3745-9959-E979D6F57D43}"/>
                </a:ext>
              </a:extLst>
            </p:cNvPr>
            <p:cNvCxnSpPr>
              <a:cxnSpLocks/>
            </p:cNvCxnSpPr>
            <p:nvPr/>
          </p:nvCxnSpPr>
          <p:spPr>
            <a:xfrm>
              <a:off x="4723389" y="1026558"/>
              <a:ext cx="0" cy="16350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078E68AA-B5E7-164A-98AE-06FEF9DC2005}"/>
                    </a:ext>
                  </a:extLst>
                </p:cNvPr>
                <p:cNvSpPr/>
                <p:nvPr/>
              </p:nvSpPr>
              <p:spPr>
                <a:xfrm>
                  <a:off x="3819713" y="1426976"/>
                  <a:ext cx="1123801" cy="37554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975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975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975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975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975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975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975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975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975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975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975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975" i="1" dirty="0"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en-GB" sz="975" i="1" dirty="0">
                      <a:latin typeface="Cambria Math" panose="02040503050406030204" pitchFamily="18" charset="0"/>
                    </a:rPr>
                    <a:t>…</a:t>
                  </a: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BFEA59C-8967-CB48-B2B5-5A7EA7E6A9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9713" y="1426976"/>
                  <a:ext cx="1123801" cy="375547"/>
                </a:xfrm>
                <a:prstGeom prst="rect">
                  <a:avLst/>
                </a:prstGeom>
                <a:blipFill>
                  <a:blip r:embed="rId5"/>
                  <a:stretch>
                    <a:fillRect b="-69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EBCC7F6-052F-3A4D-999D-979C96F01D44}"/>
                </a:ext>
              </a:extLst>
            </p:cNvPr>
            <p:cNvCxnSpPr>
              <a:cxnSpLocks/>
            </p:cNvCxnSpPr>
            <p:nvPr/>
          </p:nvCxnSpPr>
          <p:spPr>
            <a:xfrm>
              <a:off x="4723389" y="1183340"/>
              <a:ext cx="152400" cy="1524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E125432-D0F8-DA4E-8EF1-0FB7822618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0990" y="1190064"/>
              <a:ext cx="152398" cy="13702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010211B-572D-D943-89CF-BA10E7F4ED7E}"/>
                    </a:ext>
                  </a:extLst>
                </p:cNvPr>
                <p:cNvSpPr/>
                <p:nvPr/>
              </p:nvSpPr>
              <p:spPr>
                <a:xfrm>
                  <a:off x="4677659" y="1419894"/>
                  <a:ext cx="929973" cy="37781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982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982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982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982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982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GB" sz="982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982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982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982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982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982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982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982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GB" sz="982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sz="982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982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GB" sz="982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982" i="1" dirty="0"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en-GB" sz="982" i="1" dirty="0">
                      <a:latin typeface="Cambria Math" panose="02040503050406030204" pitchFamily="18" charset="0"/>
                    </a:rPr>
                    <a:t>…</a:t>
                  </a: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BFC93C4-424F-AD45-8FE1-389A9D093F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7659" y="1419894"/>
                  <a:ext cx="929973" cy="377811"/>
                </a:xfrm>
                <a:prstGeom prst="rect">
                  <a:avLst/>
                </a:prstGeom>
                <a:blipFill>
                  <a:blip r:embed="rId6"/>
                  <a:stretch>
                    <a:fillRect b="-6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3346BFA-9804-DA46-B640-D5C0927253EB}"/>
                </a:ext>
              </a:extLst>
            </p:cNvPr>
            <p:cNvSpPr txBox="1"/>
            <p:nvPr/>
          </p:nvSpPr>
          <p:spPr>
            <a:xfrm>
              <a:off x="4089603" y="1261262"/>
              <a:ext cx="553206" cy="171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11" dirty="0"/>
                <a:t>1 sector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1296C18-3549-4D41-985E-714F3381AB09}"/>
                </a:ext>
              </a:extLst>
            </p:cNvPr>
            <p:cNvSpPr txBox="1"/>
            <p:nvPr/>
          </p:nvSpPr>
          <p:spPr>
            <a:xfrm>
              <a:off x="4829059" y="1262167"/>
              <a:ext cx="550477" cy="171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11" dirty="0"/>
                <a:t>2 sectors</a:t>
              </a: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A915B258-2555-3F4C-880C-405FFCB626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8575" y="476779"/>
            <a:ext cx="2210874" cy="198938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6A56CB9-F8C2-5E47-A031-9B6BEA89C9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18470" y="462652"/>
            <a:ext cx="2216449" cy="19944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214D10C-D3B7-074D-ACAE-40702D9A9CD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57210" y="2951534"/>
            <a:ext cx="2000405" cy="198938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64DDE42-E2CF-2F42-A2DA-694DE7C340A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0666" y="2805230"/>
            <a:ext cx="2004923" cy="21600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B035F7B-BD00-CA4F-8964-C62DBB1EC5E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36473" y="2805230"/>
            <a:ext cx="2004923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232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440</TotalTime>
  <Words>51</Words>
  <Application>Microsoft Office PowerPoint</Application>
  <PresentationFormat>Format A4 (210 x 297 mm)</PresentationFormat>
  <Paragraphs>45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Bertaux, Francois E</dc:creator>
  <cp:lastModifiedBy>Windows User</cp:lastModifiedBy>
  <cp:revision>78</cp:revision>
  <dcterms:created xsi:type="dcterms:W3CDTF">2018-09-15T12:04:21Z</dcterms:created>
  <dcterms:modified xsi:type="dcterms:W3CDTF">2019-09-03T09:15:16Z</dcterms:modified>
</cp:coreProperties>
</file>