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342F87F-4BE5-DB4B-9705-CB1D803FFACC}"/>
              </a:ext>
            </a:extLst>
          </p:cNvPr>
          <p:cNvSpPr/>
          <p:nvPr/>
        </p:nvSpPr>
        <p:spPr>
          <a:xfrm>
            <a:off x="3345633" y="3704926"/>
            <a:ext cx="3929223" cy="655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43E80-BD1E-8D4A-ADE1-DD471ED37B49}"/>
              </a:ext>
            </a:extLst>
          </p:cNvPr>
          <p:cNvSpPr/>
          <p:nvPr/>
        </p:nvSpPr>
        <p:spPr>
          <a:xfrm>
            <a:off x="5510311" y="2484080"/>
            <a:ext cx="1464810" cy="587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45755-1995-3E4B-A060-6132F7015821}"/>
              </a:ext>
            </a:extLst>
          </p:cNvPr>
          <p:cNvSpPr/>
          <p:nvPr/>
        </p:nvSpPr>
        <p:spPr>
          <a:xfrm>
            <a:off x="3694297" y="1366964"/>
            <a:ext cx="629246" cy="342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78E06-9870-F243-AECE-B3CB06AC2C7F}"/>
              </a:ext>
            </a:extLst>
          </p:cNvPr>
          <p:cNvSpPr txBox="1"/>
          <p:nvPr/>
        </p:nvSpPr>
        <p:spPr>
          <a:xfrm>
            <a:off x="6557007" y="3279900"/>
            <a:ext cx="1553143" cy="307777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Cell division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C00EC40-8CE2-1F4F-9B90-36BBCBE245AF}"/>
              </a:ext>
            </a:extLst>
          </p:cNvPr>
          <p:cNvSpPr/>
          <p:nvPr/>
        </p:nvSpPr>
        <p:spPr>
          <a:xfrm>
            <a:off x="3116010" y="2597760"/>
            <a:ext cx="594484" cy="387860"/>
          </a:xfrm>
          <a:prstGeom prst="hexagon">
            <a:avLst/>
          </a:prstGeom>
          <a:solidFill>
            <a:srgbClr val="FFFFFF"/>
          </a:solidFill>
          <a:ln w="28575" cmpd="sng">
            <a:solidFill>
              <a:srgbClr val="FF00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446FE3-9E1D-3C40-B7DC-4B765545D322}"/>
              </a:ext>
            </a:extLst>
          </p:cNvPr>
          <p:cNvCxnSpPr>
            <a:cxnSpLocks/>
          </p:cNvCxnSpPr>
          <p:nvPr/>
        </p:nvCxnSpPr>
        <p:spPr>
          <a:xfrm>
            <a:off x="3792689" y="2788677"/>
            <a:ext cx="103492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F14FC-7E6D-7A46-89E2-2D6A89CC0E46}"/>
              </a:ext>
            </a:extLst>
          </p:cNvPr>
          <p:cNvCxnSpPr>
            <a:cxnSpLocks/>
          </p:cNvCxnSpPr>
          <p:nvPr/>
        </p:nvCxnSpPr>
        <p:spPr>
          <a:xfrm flipV="1">
            <a:off x="4644541" y="2105211"/>
            <a:ext cx="379404" cy="69055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5E74148-92F0-414C-8AEE-95330535F5FC}"/>
              </a:ext>
            </a:extLst>
          </p:cNvPr>
          <p:cNvSpPr/>
          <p:nvPr/>
        </p:nvSpPr>
        <p:spPr>
          <a:xfrm>
            <a:off x="4827617" y="1514450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9682A8-59BC-A64D-9816-28270C991060}"/>
              </a:ext>
            </a:extLst>
          </p:cNvPr>
          <p:cNvSpPr/>
          <p:nvPr/>
        </p:nvSpPr>
        <p:spPr>
          <a:xfrm>
            <a:off x="5694496" y="1888518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AB79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BCB0C-CA19-EF4A-8497-8C0B24378823}"/>
              </a:ext>
            </a:extLst>
          </p:cNvPr>
          <p:cNvSpPr/>
          <p:nvPr/>
        </p:nvSpPr>
        <p:spPr>
          <a:xfrm>
            <a:off x="5718745" y="3169942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DFB-B24F-5B47-A755-A340DAC9D385}"/>
              </a:ext>
            </a:extLst>
          </p:cNvPr>
          <p:cNvCxnSpPr>
            <a:cxnSpLocks/>
          </p:cNvCxnSpPr>
          <p:nvPr/>
        </p:nvCxnSpPr>
        <p:spPr>
          <a:xfrm flipV="1">
            <a:off x="2488557" y="2779498"/>
            <a:ext cx="545258" cy="91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672CCF1-2B3A-7D43-8272-0915D417B45E}"/>
              </a:ext>
            </a:extLst>
          </p:cNvPr>
          <p:cNvSpPr/>
          <p:nvPr/>
        </p:nvSpPr>
        <p:spPr>
          <a:xfrm>
            <a:off x="2841840" y="1764736"/>
            <a:ext cx="1886166" cy="849163"/>
          </a:xfrm>
          <a:custGeom>
            <a:avLst/>
            <a:gdLst>
              <a:gd name="connsiteX0" fmla="*/ 1561446 w 1561446"/>
              <a:gd name="connsiteY0" fmla="*/ 0 h 1006233"/>
              <a:gd name="connsiteX1" fmla="*/ 6940 w 1561446"/>
              <a:gd name="connsiteY1" fmla="*/ 13879 h 1006233"/>
              <a:gd name="connsiteX2" fmla="*/ 0 w 1561446"/>
              <a:gd name="connsiteY2" fmla="*/ 1006233 h 100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446" h="1006233">
                <a:moveTo>
                  <a:pt x="1561446" y="0"/>
                </a:moveTo>
                <a:lnTo>
                  <a:pt x="6940" y="13879"/>
                </a:lnTo>
                <a:cubicBezTo>
                  <a:pt x="4627" y="344664"/>
                  <a:pt x="2313" y="675448"/>
                  <a:pt x="0" y="100623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C2D934-14EB-3747-A7FC-446741605A0D}"/>
              </a:ext>
            </a:extLst>
          </p:cNvPr>
          <p:cNvSpPr/>
          <p:nvPr/>
        </p:nvSpPr>
        <p:spPr>
          <a:xfrm>
            <a:off x="2705356" y="1200717"/>
            <a:ext cx="5879272" cy="3390814"/>
          </a:xfrm>
          <a:prstGeom prst="roundRect">
            <a:avLst>
              <a:gd name="adj" fmla="val 16423"/>
            </a:avLst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0A902-A3FE-3D45-9F4A-E91642DA80FC}"/>
              </a:ext>
            </a:extLst>
          </p:cNvPr>
          <p:cNvSpPr txBox="1"/>
          <p:nvPr/>
        </p:nvSpPr>
        <p:spPr>
          <a:xfrm>
            <a:off x="5594084" y="1394693"/>
            <a:ext cx="2762159" cy="307777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Transport and metabolism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B595E-6FB7-9E4C-AEA5-AF7E1EE8C198}"/>
              </a:ext>
            </a:extLst>
          </p:cNvPr>
          <p:cNvSpPr txBox="1"/>
          <p:nvPr/>
        </p:nvSpPr>
        <p:spPr>
          <a:xfrm>
            <a:off x="6519267" y="1967953"/>
            <a:ext cx="1691510" cy="307777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0CED5-309E-7244-91B4-C4726DC6D524}"/>
              </a:ext>
            </a:extLst>
          </p:cNvPr>
          <p:cNvSpPr txBox="1"/>
          <p:nvPr/>
        </p:nvSpPr>
        <p:spPr>
          <a:xfrm>
            <a:off x="7058708" y="3790418"/>
            <a:ext cx="1441442" cy="52322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Protein synthesis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39DE2-BD1A-6048-BC21-134FA9DAD78E}"/>
              </a:ext>
            </a:extLst>
          </p:cNvPr>
          <p:cNvSpPr/>
          <p:nvPr/>
        </p:nvSpPr>
        <p:spPr>
          <a:xfrm>
            <a:off x="6073741" y="2529230"/>
            <a:ext cx="742216" cy="486062"/>
          </a:xfrm>
          <a:prstGeom prst="ellipse">
            <a:avLst/>
          </a:prstGeom>
          <a:noFill/>
          <a:ln w="285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17BBB-2101-314D-BACD-CE6707322EF7}"/>
              </a:ext>
            </a:extLst>
          </p:cNvPr>
          <p:cNvSpPr txBox="1"/>
          <p:nvPr/>
        </p:nvSpPr>
        <p:spPr>
          <a:xfrm>
            <a:off x="6756435" y="2612167"/>
            <a:ext cx="1869311" cy="307777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Useless proteins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CED98A-9FB4-8247-BDF4-30E4903D2CF7}"/>
              </a:ext>
            </a:extLst>
          </p:cNvPr>
          <p:cNvSpPr/>
          <p:nvPr/>
        </p:nvSpPr>
        <p:spPr>
          <a:xfrm>
            <a:off x="4698318" y="3776598"/>
            <a:ext cx="945178" cy="486062"/>
          </a:xfrm>
          <a:prstGeom prst="ellips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i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total</a:t>
            </a:r>
            <a:endParaRPr lang="en-US" sz="1600" i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14BB76-58B1-124F-9A29-ACF25B559C54}"/>
              </a:ext>
            </a:extLst>
          </p:cNvPr>
          <p:cNvSpPr/>
          <p:nvPr/>
        </p:nvSpPr>
        <p:spPr>
          <a:xfrm>
            <a:off x="5984439" y="3778654"/>
            <a:ext cx="1135779" cy="486062"/>
          </a:xfrm>
          <a:prstGeom prst="ellipse">
            <a:avLst/>
          </a:prstGeom>
          <a:noFill/>
          <a:ln w="28575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i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inactive</a:t>
            </a:r>
            <a:endParaRPr lang="en-US" sz="1600" i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9F6824-9702-934C-BBE8-1A7639D2F2F0}"/>
              </a:ext>
            </a:extLst>
          </p:cNvPr>
          <p:cNvSpPr/>
          <p:nvPr/>
        </p:nvSpPr>
        <p:spPr>
          <a:xfrm>
            <a:off x="3419681" y="3776598"/>
            <a:ext cx="994734" cy="486062"/>
          </a:xfrm>
          <a:prstGeom prst="ellipse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i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active</a:t>
            </a:r>
            <a:endParaRPr lang="en-US" sz="1400" i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D7FE7-0BF6-BB4E-8F0A-C55A43C2AC30}"/>
              </a:ext>
            </a:extLst>
          </p:cNvPr>
          <p:cNvCxnSpPr>
            <a:cxnSpLocks/>
          </p:cNvCxnSpPr>
          <p:nvPr/>
        </p:nvCxnSpPr>
        <p:spPr>
          <a:xfrm flipV="1">
            <a:off x="3978098" y="2859269"/>
            <a:ext cx="0" cy="8555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219F92-AAA0-7941-9DCD-F57B5E9A1C1E}"/>
              </a:ext>
            </a:extLst>
          </p:cNvPr>
          <p:cNvCxnSpPr>
            <a:cxnSpLocks/>
          </p:cNvCxnSpPr>
          <p:nvPr/>
        </p:nvCxnSpPr>
        <p:spPr>
          <a:xfrm flipH="1">
            <a:off x="4422076" y="4019199"/>
            <a:ext cx="23401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11FF66-EE74-1545-B992-81094A537873}"/>
              </a:ext>
            </a:extLst>
          </p:cNvPr>
          <p:cNvCxnSpPr>
            <a:cxnSpLocks/>
          </p:cNvCxnSpPr>
          <p:nvPr/>
        </p:nvCxnSpPr>
        <p:spPr>
          <a:xfrm>
            <a:off x="5680146" y="4019199"/>
            <a:ext cx="25308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19620-37AA-354F-8F04-B2AD2C34FEE4}"/>
              </a:ext>
            </a:extLst>
          </p:cNvPr>
          <p:cNvSpPr/>
          <p:nvPr/>
        </p:nvSpPr>
        <p:spPr>
          <a:xfrm>
            <a:off x="8867533" y="1382806"/>
            <a:ext cx="2129122" cy="827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nutrient quality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47ED16-291B-2F42-8804-01CF6B39A251}"/>
              </a:ext>
            </a:extLst>
          </p:cNvPr>
          <p:cNvSpPr/>
          <p:nvPr/>
        </p:nvSpPr>
        <p:spPr>
          <a:xfrm>
            <a:off x="8867533" y="2460446"/>
            <a:ext cx="2129121" cy="827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expression of useless protein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AAE200-46D0-7C45-8EF9-721B23CE101E}"/>
              </a:ext>
            </a:extLst>
          </p:cNvPr>
          <p:cNvSpPr/>
          <p:nvPr/>
        </p:nvSpPr>
        <p:spPr>
          <a:xfrm>
            <a:off x="8867532" y="3515889"/>
            <a:ext cx="2129121" cy="805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ribosome inactivation by chloramphenicol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1">
                <a:extLst>
                  <a:ext uri="{FF2B5EF4-FFF2-40B4-BE49-F238E27FC236}">
                    <a16:creationId xmlns:a16="http://schemas.microsoft.com/office/drawing/2014/main" id="{8B636891-1A66-FB4C-B81B-424EB92924CF}"/>
                  </a:ext>
                </a:extLst>
              </p:cNvPr>
              <p:cNvSpPr txBox="1"/>
              <p:nvPr/>
            </p:nvSpPr>
            <p:spPr>
              <a:xfrm>
                <a:off x="3791510" y="4513603"/>
                <a:ext cx="3869740" cy="1062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GB" sz="500" b="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sz="16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endParaRPr lang="en-GB" sz="3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sz="16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6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6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endParaRPr lang="fr-FR" sz="5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ZoneTexte 1">
                <a:extLst>
                  <a:ext uri="{FF2B5EF4-FFF2-40B4-BE49-F238E27FC236}">
                    <a16:creationId xmlns:a16="http://schemas.microsoft.com/office/drawing/2014/main" id="{8B636891-1A66-FB4C-B81B-424EB929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510" y="4513603"/>
                <a:ext cx="3869740" cy="1062983"/>
              </a:xfrm>
              <a:prstGeom prst="rect">
                <a:avLst/>
              </a:prstGeom>
              <a:blipFill>
                <a:blip r:embed="rId2"/>
                <a:stretch>
                  <a:fillRect t="-10345" b="-35632"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59642-353B-544D-B186-440BDC6A46E4}"/>
              </a:ext>
            </a:extLst>
          </p:cNvPr>
          <p:cNvCxnSpPr>
            <a:cxnSpLocks/>
          </p:cNvCxnSpPr>
          <p:nvPr/>
        </p:nvCxnSpPr>
        <p:spPr>
          <a:xfrm flipV="1">
            <a:off x="4651629" y="2337890"/>
            <a:ext cx="1055010" cy="44075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76B6-026E-B24D-9CF0-197984451D62}"/>
              </a:ext>
            </a:extLst>
          </p:cNvPr>
          <p:cNvCxnSpPr>
            <a:cxnSpLocks/>
          </p:cNvCxnSpPr>
          <p:nvPr/>
        </p:nvCxnSpPr>
        <p:spPr>
          <a:xfrm flipV="1">
            <a:off x="4651629" y="2788676"/>
            <a:ext cx="133281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9B68D0B-90DC-CE4D-96F7-A3C5BE4C3F0C}"/>
                  </a:ext>
                </a:extLst>
              </p:cNvPr>
              <p:cNvSpPr/>
              <p:nvPr/>
            </p:nvSpPr>
            <p:spPr>
              <a:xfrm>
                <a:off x="3146173" y="3160975"/>
                <a:ext cx="867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9B68D0B-90DC-CE4D-96F7-A3C5BE4C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173" y="3160975"/>
                <a:ext cx="8679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6F4C870-3D25-E345-8054-383242E5BBFF}"/>
                  </a:ext>
                </a:extLst>
              </p:cNvPr>
              <p:cNvSpPr/>
              <p:nvPr/>
            </p:nvSpPr>
            <p:spPr>
              <a:xfrm>
                <a:off x="3828701" y="1345340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6F4C870-3D25-E345-8054-383242E5B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01" y="1345340"/>
                <a:ext cx="3709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A72E98-B4E9-8444-A45B-648FD99EDE75}"/>
              </a:ext>
            </a:extLst>
          </p:cNvPr>
          <p:cNvCxnSpPr>
            <a:cxnSpLocks/>
          </p:cNvCxnSpPr>
          <p:nvPr/>
        </p:nvCxnSpPr>
        <p:spPr>
          <a:xfrm>
            <a:off x="4644541" y="2795765"/>
            <a:ext cx="1055010" cy="4393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4A5B3-202F-0145-B182-1AE9C50AD41C}"/>
              </a:ext>
            </a:extLst>
          </p:cNvPr>
          <p:cNvCxnSpPr>
            <a:cxnSpLocks/>
          </p:cNvCxnSpPr>
          <p:nvPr/>
        </p:nvCxnSpPr>
        <p:spPr>
          <a:xfrm>
            <a:off x="4644541" y="2792825"/>
            <a:ext cx="459087" cy="7799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9D257FA-E0F9-AB40-8C56-608BC3404298}"/>
                  </a:ext>
                </a:extLst>
              </p:cNvPr>
              <p:cNvSpPr/>
              <p:nvPr/>
            </p:nvSpPr>
            <p:spPr>
              <a:xfrm>
                <a:off x="4506671" y="2169076"/>
                <a:ext cx="4064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4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9D257FA-E0F9-AB40-8C56-608BC3404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1" y="2169076"/>
                <a:ext cx="406457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9AD12FA-D92D-1B42-A1F3-FB838B4858A0}"/>
                  </a:ext>
                </a:extLst>
              </p:cNvPr>
              <p:cNvSpPr/>
              <p:nvPr/>
            </p:nvSpPr>
            <p:spPr>
              <a:xfrm>
                <a:off x="4538236" y="3075271"/>
                <a:ext cx="3940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9AD12FA-D92D-1B42-A1F3-FB838B485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36" y="3075271"/>
                <a:ext cx="394082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645A9C5-0659-AE42-A74A-467669B30D44}"/>
                  </a:ext>
                </a:extLst>
              </p:cNvPr>
              <p:cNvSpPr/>
              <p:nvPr/>
            </p:nvSpPr>
            <p:spPr>
              <a:xfrm>
                <a:off x="5494101" y="2484079"/>
                <a:ext cx="4094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400" i="1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645A9C5-0659-AE42-A74A-467669B30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1" y="2484079"/>
                <a:ext cx="409406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10CFDC6-7C70-8642-BCC1-2C9CD6D5BBDF}"/>
                  </a:ext>
                </a:extLst>
              </p:cNvPr>
              <p:cNvSpPr/>
              <p:nvPr/>
            </p:nvSpPr>
            <p:spPr>
              <a:xfrm>
                <a:off x="5069482" y="3010116"/>
                <a:ext cx="3929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10CFDC6-7C70-8642-BCC1-2C9CD6D5B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482" y="3010116"/>
                <a:ext cx="39299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9709FC-DE11-A140-8537-5147AD31F505}"/>
                  </a:ext>
                </a:extLst>
              </p:cNvPr>
              <p:cNvSpPr/>
              <p:nvPr/>
            </p:nvSpPr>
            <p:spPr>
              <a:xfrm>
                <a:off x="5026138" y="2213061"/>
                <a:ext cx="398442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9709FC-DE11-A140-8537-5147AD31F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38" y="2213061"/>
                <a:ext cx="398442" cy="3230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20E26DDF-72D9-0049-A348-0C1A9C12563A}"/>
              </a:ext>
            </a:extLst>
          </p:cNvPr>
          <p:cNvSpPr txBox="1"/>
          <p:nvPr/>
        </p:nvSpPr>
        <p:spPr>
          <a:xfrm>
            <a:off x="1533221" y="2605284"/>
            <a:ext cx="1116518" cy="307777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342F87F-4BE5-DB4B-9705-CB1D803FFACC}"/>
              </a:ext>
            </a:extLst>
          </p:cNvPr>
          <p:cNvSpPr/>
          <p:nvPr/>
        </p:nvSpPr>
        <p:spPr>
          <a:xfrm>
            <a:off x="3682266" y="3906105"/>
            <a:ext cx="4063757" cy="805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43E80-BD1E-8D4A-ADE1-DD471ED37B49}"/>
              </a:ext>
            </a:extLst>
          </p:cNvPr>
          <p:cNvSpPr/>
          <p:nvPr/>
        </p:nvSpPr>
        <p:spPr>
          <a:xfrm>
            <a:off x="5548599" y="2371225"/>
            <a:ext cx="2953065" cy="8057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45755-1995-3E4B-A060-6132F7015821}"/>
              </a:ext>
            </a:extLst>
          </p:cNvPr>
          <p:cNvSpPr/>
          <p:nvPr/>
        </p:nvSpPr>
        <p:spPr>
          <a:xfrm>
            <a:off x="3633721" y="734383"/>
            <a:ext cx="1282535" cy="827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78E06-9870-F243-AECE-B3CB06AC2C7F}"/>
              </a:ext>
            </a:extLst>
          </p:cNvPr>
          <p:cNvSpPr txBox="1"/>
          <p:nvPr/>
        </p:nvSpPr>
        <p:spPr>
          <a:xfrm>
            <a:off x="6557703" y="3394567"/>
            <a:ext cx="1553143" cy="338554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Cell division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C00EC40-8CE2-1F4F-9B90-36BBCBE245AF}"/>
              </a:ext>
            </a:extLst>
          </p:cNvPr>
          <p:cNvSpPr/>
          <p:nvPr/>
        </p:nvSpPr>
        <p:spPr>
          <a:xfrm>
            <a:off x="3429593" y="2619188"/>
            <a:ext cx="719905" cy="387860"/>
          </a:xfrm>
          <a:prstGeom prst="hexagon">
            <a:avLst/>
          </a:prstGeom>
          <a:solidFill>
            <a:srgbClr val="FFFFFF"/>
          </a:solidFill>
          <a:ln w="28575" cmpd="sng">
            <a:solidFill>
              <a:srgbClr val="FF00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446FE3-9E1D-3C40-B7DC-4B765545D322}"/>
              </a:ext>
            </a:extLst>
          </p:cNvPr>
          <p:cNvCxnSpPr/>
          <p:nvPr/>
        </p:nvCxnSpPr>
        <p:spPr>
          <a:xfrm>
            <a:off x="4233323" y="2808549"/>
            <a:ext cx="66010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F14FC-7E6D-7A46-89E2-2D6A89CC0E46}"/>
              </a:ext>
            </a:extLst>
          </p:cNvPr>
          <p:cNvCxnSpPr/>
          <p:nvPr/>
        </p:nvCxnSpPr>
        <p:spPr>
          <a:xfrm flipV="1">
            <a:off x="4903910" y="1518299"/>
            <a:ext cx="571928" cy="12948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5E74148-92F0-414C-8AEE-95330535F5FC}"/>
              </a:ext>
            </a:extLst>
          </p:cNvPr>
          <p:cNvSpPr/>
          <p:nvPr/>
        </p:nvSpPr>
        <p:spPr>
          <a:xfrm>
            <a:off x="5409902" y="1032237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9682A8-59BC-A64D-9816-28270C991060}"/>
              </a:ext>
            </a:extLst>
          </p:cNvPr>
          <p:cNvSpPr/>
          <p:nvPr/>
        </p:nvSpPr>
        <p:spPr>
          <a:xfrm>
            <a:off x="5768629" y="1750168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AB79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BCB0C-CA19-EF4A-8497-8C0B24378823}"/>
              </a:ext>
            </a:extLst>
          </p:cNvPr>
          <p:cNvSpPr/>
          <p:nvPr/>
        </p:nvSpPr>
        <p:spPr>
          <a:xfrm>
            <a:off x="5743752" y="3274320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7CF23-7E64-AA4C-AE46-8F7A4FC7CA18}"/>
              </a:ext>
            </a:extLst>
          </p:cNvPr>
          <p:cNvSpPr txBox="1"/>
          <p:nvPr/>
        </p:nvSpPr>
        <p:spPr>
          <a:xfrm>
            <a:off x="1445630" y="2626786"/>
            <a:ext cx="1268257" cy="338554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DFB-B24F-5B47-A755-A340DAC9D385}"/>
              </a:ext>
            </a:extLst>
          </p:cNvPr>
          <p:cNvCxnSpPr>
            <a:cxnSpLocks/>
          </p:cNvCxnSpPr>
          <p:nvPr/>
        </p:nvCxnSpPr>
        <p:spPr>
          <a:xfrm>
            <a:off x="2512941" y="2807938"/>
            <a:ext cx="789128" cy="51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90FFBB-01B1-5A4F-95AF-C17EDA3A18DC}"/>
              </a:ext>
            </a:extLst>
          </p:cNvPr>
          <p:cNvCxnSpPr/>
          <p:nvPr/>
        </p:nvCxnSpPr>
        <p:spPr>
          <a:xfrm>
            <a:off x="4903910" y="2799084"/>
            <a:ext cx="607659" cy="11544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6BF99-E593-DF42-876B-367F742AC46B}"/>
              </a:ext>
            </a:extLst>
          </p:cNvPr>
          <p:cNvCxnSpPr>
            <a:cxnSpLocks/>
          </p:cNvCxnSpPr>
          <p:nvPr/>
        </p:nvCxnSpPr>
        <p:spPr>
          <a:xfrm flipV="1">
            <a:off x="4903910" y="2165710"/>
            <a:ext cx="740129" cy="64741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4F6288-E856-6944-A5EF-CB162B22C6D8}"/>
              </a:ext>
            </a:extLst>
          </p:cNvPr>
          <p:cNvCxnSpPr>
            <a:cxnSpLocks/>
          </p:cNvCxnSpPr>
          <p:nvPr/>
        </p:nvCxnSpPr>
        <p:spPr>
          <a:xfrm>
            <a:off x="4914388" y="2799084"/>
            <a:ext cx="733456" cy="5772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672CCF1-2B3A-7D43-8272-0915D417B45E}"/>
              </a:ext>
            </a:extLst>
          </p:cNvPr>
          <p:cNvSpPr/>
          <p:nvPr/>
        </p:nvSpPr>
        <p:spPr>
          <a:xfrm>
            <a:off x="2976006" y="1263176"/>
            <a:ext cx="2357493" cy="1448186"/>
          </a:xfrm>
          <a:custGeom>
            <a:avLst/>
            <a:gdLst>
              <a:gd name="connsiteX0" fmla="*/ 1561446 w 1561446"/>
              <a:gd name="connsiteY0" fmla="*/ 0 h 1006233"/>
              <a:gd name="connsiteX1" fmla="*/ 6940 w 1561446"/>
              <a:gd name="connsiteY1" fmla="*/ 13879 h 1006233"/>
              <a:gd name="connsiteX2" fmla="*/ 0 w 1561446"/>
              <a:gd name="connsiteY2" fmla="*/ 1006233 h 100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446" h="1006233">
                <a:moveTo>
                  <a:pt x="1561446" y="0"/>
                </a:moveTo>
                <a:lnTo>
                  <a:pt x="6940" y="13879"/>
                </a:lnTo>
                <a:cubicBezTo>
                  <a:pt x="4627" y="344664"/>
                  <a:pt x="2313" y="675448"/>
                  <a:pt x="0" y="100623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C2D934-14EB-3747-A7FC-446741605A0D}"/>
              </a:ext>
            </a:extLst>
          </p:cNvPr>
          <p:cNvSpPr/>
          <p:nvPr/>
        </p:nvSpPr>
        <p:spPr>
          <a:xfrm>
            <a:off x="2705355" y="560216"/>
            <a:ext cx="6184577" cy="4408319"/>
          </a:xfrm>
          <a:prstGeom prst="roundRect">
            <a:avLst>
              <a:gd name="adj" fmla="val 18742"/>
            </a:avLst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0A902-A3FE-3D45-9F4A-E91642DA80FC}"/>
              </a:ext>
            </a:extLst>
          </p:cNvPr>
          <p:cNvSpPr txBox="1"/>
          <p:nvPr/>
        </p:nvSpPr>
        <p:spPr>
          <a:xfrm>
            <a:off x="6208787" y="941524"/>
            <a:ext cx="2143492" cy="584775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Transport and metabolism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B595E-6FB7-9E4C-AEA5-AF7E1EE8C198}"/>
              </a:ext>
            </a:extLst>
          </p:cNvPr>
          <p:cNvSpPr txBox="1"/>
          <p:nvPr/>
        </p:nvSpPr>
        <p:spPr>
          <a:xfrm>
            <a:off x="6573716" y="1815703"/>
            <a:ext cx="1691510" cy="338554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0CED5-309E-7244-91B4-C4726DC6D524}"/>
              </a:ext>
            </a:extLst>
          </p:cNvPr>
          <p:cNvSpPr txBox="1"/>
          <p:nvPr/>
        </p:nvSpPr>
        <p:spPr>
          <a:xfrm>
            <a:off x="7669542" y="3999539"/>
            <a:ext cx="1091334" cy="584775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Protein synthesis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AA862-6A17-CB40-95E5-49328627DEDA}"/>
              </a:ext>
            </a:extLst>
          </p:cNvPr>
          <p:cNvSpPr txBox="1"/>
          <p:nvPr/>
        </p:nvSpPr>
        <p:spPr>
          <a:xfrm>
            <a:off x="4155287" y="890271"/>
            <a:ext cx="30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39DE2-BD1A-6048-BC21-134FA9DAD78E}"/>
              </a:ext>
            </a:extLst>
          </p:cNvPr>
          <p:cNvSpPr/>
          <p:nvPr/>
        </p:nvSpPr>
        <p:spPr>
          <a:xfrm>
            <a:off x="6073741" y="2562850"/>
            <a:ext cx="742216" cy="486062"/>
          </a:xfrm>
          <a:prstGeom prst="ellipse">
            <a:avLst/>
          </a:prstGeom>
          <a:noFill/>
          <a:ln w="285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17BBB-2101-314D-BACD-CE6707322EF7}"/>
              </a:ext>
            </a:extLst>
          </p:cNvPr>
          <p:cNvSpPr txBox="1"/>
          <p:nvPr/>
        </p:nvSpPr>
        <p:spPr>
          <a:xfrm>
            <a:off x="6768627" y="2630399"/>
            <a:ext cx="1869311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Useless proteins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55A40E-A04A-8849-9C42-925CF3E85062}"/>
              </a:ext>
            </a:extLst>
          </p:cNvPr>
          <p:cNvCxnSpPr>
            <a:cxnSpLocks/>
          </p:cNvCxnSpPr>
          <p:nvPr/>
        </p:nvCxnSpPr>
        <p:spPr>
          <a:xfrm flipV="1">
            <a:off x="4914388" y="2799084"/>
            <a:ext cx="1023078" cy="885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F68206-6D40-1A47-9ED0-20D561F64FBF}"/>
              </a:ext>
            </a:extLst>
          </p:cNvPr>
          <p:cNvSpPr txBox="1"/>
          <p:nvPr/>
        </p:nvSpPr>
        <p:spPr>
          <a:xfrm>
            <a:off x="5512868" y="2389029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CED98A-9FB4-8247-BDF4-30E4903D2CF7}"/>
              </a:ext>
            </a:extLst>
          </p:cNvPr>
          <p:cNvSpPr/>
          <p:nvPr/>
        </p:nvSpPr>
        <p:spPr>
          <a:xfrm>
            <a:off x="5203110" y="4065941"/>
            <a:ext cx="945178" cy="486062"/>
          </a:xfrm>
          <a:prstGeom prst="ellips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14BB76-58B1-124F-9A29-ACF25B559C54}"/>
              </a:ext>
            </a:extLst>
          </p:cNvPr>
          <p:cNvSpPr/>
          <p:nvPr/>
        </p:nvSpPr>
        <p:spPr>
          <a:xfrm>
            <a:off x="6482142" y="4075085"/>
            <a:ext cx="1208515" cy="486062"/>
          </a:xfrm>
          <a:prstGeom prst="ellipse">
            <a:avLst/>
          </a:prstGeom>
          <a:noFill/>
          <a:ln w="28575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  <a:endParaRPr lang="en-US" sz="16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9F6824-9702-934C-BBE8-1A7639D2F2F0}"/>
              </a:ext>
            </a:extLst>
          </p:cNvPr>
          <p:cNvSpPr/>
          <p:nvPr/>
        </p:nvSpPr>
        <p:spPr>
          <a:xfrm>
            <a:off x="3877906" y="4065941"/>
            <a:ext cx="1055477" cy="486062"/>
          </a:xfrm>
          <a:prstGeom prst="ellipse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D7FE7-0BF6-BB4E-8F0A-C55A43C2AC30}"/>
              </a:ext>
            </a:extLst>
          </p:cNvPr>
          <p:cNvCxnSpPr>
            <a:cxnSpLocks/>
          </p:cNvCxnSpPr>
          <p:nvPr/>
        </p:nvCxnSpPr>
        <p:spPr>
          <a:xfrm flipV="1">
            <a:off x="4430806" y="2885313"/>
            <a:ext cx="0" cy="10971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219F92-AAA0-7941-9DCD-F57B5E9A1C1E}"/>
              </a:ext>
            </a:extLst>
          </p:cNvPr>
          <p:cNvCxnSpPr>
            <a:cxnSpLocks/>
          </p:cNvCxnSpPr>
          <p:nvPr/>
        </p:nvCxnSpPr>
        <p:spPr>
          <a:xfrm flipH="1">
            <a:off x="4919780" y="4315630"/>
            <a:ext cx="23401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11FF66-EE74-1545-B992-81094A537873}"/>
              </a:ext>
            </a:extLst>
          </p:cNvPr>
          <p:cNvCxnSpPr>
            <a:cxnSpLocks/>
          </p:cNvCxnSpPr>
          <p:nvPr/>
        </p:nvCxnSpPr>
        <p:spPr>
          <a:xfrm>
            <a:off x="6177850" y="4315630"/>
            <a:ext cx="25308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19620-37AA-354F-8F04-B2AD2C34FEE4}"/>
              </a:ext>
            </a:extLst>
          </p:cNvPr>
          <p:cNvSpPr/>
          <p:nvPr/>
        </p:nvSpPr>
        <p:spPr>
          <a:xfrm>
            <a:off x="9118229" y="1289890"/>
            <a:ext cx="2068326" cy="827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nutrient quality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47ED16-291B-2F42-8804-01CF6B39A251}"/>
              </a:ext>
            </a:extLst>
          </p:cNvPr>
          <p:cNvSpPr/>
          <p:nvPr/>
        </p:nvSpPr>
        <p:spPr>
          <a:xfrm>
            <a:off x="9118230" y="2367530"/>
            <a:ext cx="2068326" cy="827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expression of useless protein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AAE200-46D0-7C45-8EF9-721B23CE101E}"/>
              </a:ext>
            </a:extLst>
          </p:cNvPr>
          <p:cNvSpPr/>
          <p:nvPr/>
        </p:nvSpPr>
        <p:spPr>
          <a:xfrm>
            <a:off x="9118229" y="3422973"/>
            <a:ext cx="2068326" cy="805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ribosome inactivation by chloramphenicol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704EF-7E8A-AC41-99C3-042EF300E670}"/>
              </a:ext>
            </a:extLst>
          </p:cNvPr>
          <p:cNvSpPr txBox="1"/>
          <p:nvPr/>
        </p:nvSpPr>
        <p:spPr>
          <a:xfrm>
            <a:off x="4269592" y="3198850"/>
            <a:ext cx="97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1">
                <a:extLst>
                  <a:ext uri="{FF2B5EF4-FFF2-40B4-BE49-F238E27FC236}">
                    <a16:creationId xmlns:a16="http://schemas.microsoft.com/office/drawing/2014/main" id="{8B636891-1A66-FB4C-B81B-424EB92924CF}"/>
                  </a:ext>
                </a:extLst>
              </p:cNvPr>
              <p:cNvSpPr txBox="1"/>
              <p:nvPr/>
            </p:nvSpPr>
            <p:spPr>
              <a:xfrm>
                <a:off x="4149499" y="4850182"/>
                <a:ext cx="3355706" cy="1133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GB" sz="500" b="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endParaRPr lang="en-GB" sz="3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endParaRPr lang="fr-FR" sz="500" b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ZoneTexte 1">
                <a:extLst>
                  <a:ext uri="{FF2B5EF4-FFF2-40B4-BE49-F238E27FC236}">
                    <a16:creationId xmlns:a16="http://schemas.microsoft.com/office/drawing/2014/main" id="{8B636891-1A66-FB4C-B81B-424EB929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499" y="4850182"/>
                <a:ext cx="3355706" cy="1133772"/>
              </a:xfrm>
              <a:prstGeom prst="rect">
                <a:avLst/>
              </a:prstGeom>
              <a:blipFill>
                <a:blip r:embed="rId2"/>
                <a:stretch>
                  <a:fillRect l="-375" t="-11957" b="-40217"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8F97DE8-8FA9-DF49-AAC9-3DA6250B1E91}"/>
              </a:ext>
            </a:extLst>
          </p:cNvPr>
          <p:cNvSpPr txBox="1"/>
          <p:nvPr/>
        </p:nvSpPr>
        <p:spPr>
          <a:xfrm>
            <a:off x="5021307" y="1507727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81A2B8-9732-A346-BCAF-7C6A6990B7BB}"/>
              </a:ext>
            </a:extLst>
          </p:cNvPr>
          <p:cNvSpPr txBox="1"/>
          <p:nvPr/>
        </p:nvSpPr>
        <p:spPr>
          <a:xfrm>
            <a:off x="5199041" y="1909326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F2D73-653D-CF4D-A6AD-7DFC96D9BEE9}"/>
              </a:ext>
            </a:extLst>
          </p:cNvPr>
          <p:cNvSpPr txBox="1"/>
          <p:nvPr/>
        </p:nvSpPr>
        <p:spPr>
          <a:xfrm>
            <a:off x="5224093" y="3128810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D4C63D-6BD2-B74B-B8C7-9A70F1752062}"/>
              </a:ext>
            </a:extLst>
          </p:cNvPr>
          <p:cNvSpPr txBox="1"/>
          <p:nvPr/>
        </p:nvSpPr>
        <p:spPr>
          <a:xfrm>
            <a:off x="5068048" y="3471539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148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53</cp:revision>
  <dcterms:created xsi:type="dcterms:W3CDTF">2018-09-15T10:51:52Z</dcterms:created>
  <dcterms:modified xsi:type="dcterms:W3CDTF">2019-03-01T10:06:47Z</dcterms:modified>
</cp:coreProperties>
</file>