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0FF"/>
    <a:srgbClr val="0432FF"/>
    <a:srgbClr val="FF2600"/>
    <a:srgbClr val="AB79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536"/>
    <p:restoredTop sz="94586"/>
  </p:normalViewPr>
  <p:slideViewPr>
    <p:cSldViewPr snapToGrid="0" snapToObjects="1">
      <p:cViewPr varScale="1">
        <p:scale>
          <a:sx n="131" d="100"/>
          <a:sy n="131" d="100"/>
        </p:scale>
        <p:origin x="63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B7638-0F52-874D-93E5-26D6999EFF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FB5BE8-467B-5344-BB47-BFA6768605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3FE55D-3123-D647-A209-0627DF736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6A54F-8197-FC45-8BC9-6D7422A795DE}" type="datetimeFigureOut">
              <a:rPr lang="en-US" smtClean="0"/>
              <a:t>10/20/18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C07A85-BD2F-7845-9EFF-B350282CC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3BF497-49D4-9947-A7FA-CBD455207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D908-6485-764E-9DFC-9FBFED9F3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932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D1E5D-D4A5-9D40-900E-E4FBE6A88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33163B-6D8E-7048-A05E-5309CA5CDA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ABA9DE-5897-6D41-A088-C082263C8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6A54F-8197-FC45-8BC9-6D7422A795DE}" type="datetimeFigureOut">
              <a:rPr lang="en-US" smtClean="0"/>
              <a:t>10/20/18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A0407B-89E9-E24F-B1B2-0D98DF1D0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9B00B3-F478-EF4B-AD2B-F40802CF7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D908-6485-764E-9DFC-9FBFED9F3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264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FF7599-2805-F748-8EEE-33D79B02B7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812A83-DD15-354F-97B2-27FBFFF238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089E6C-CBFB-1D4D-8025-615A43122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6A54F-8197-FC45-8BC9-6D7422A795DE}" type="datetimeFigureOut">
              <a:rPr lang="en-US" smtClean="0"/>
              <a:t>10/20/18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E7466B-B90D-6A4F-8081-6627019B7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3C58E7-0749-8041-B465-71796B176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D908-6485-764E-9DFC-9FBFED9F3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266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1F2DD-C88C-CD45-BE18-814C094CE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738584-6C74-A14F-BF0A-D5C70638D0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E2B272-6D36-F745-B824-7CF29C402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6A54F-8197-FC45-8BC9-6D7422A795DE}" type="datetimeFigureOut">
              <a:rPr lang="en-US" smtClean="0"/>
              <a:t>10/20/18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1EA2AB-00F2-334E-A71F-A8272C895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848FBF-995D-044C-8C9E-FFDC6656F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D908-6485-764E-9DFC-9FBFED9F3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982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09EAF-31E1-A845-9964-C1971B263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F2174F-794D-AA47-9C69-5F722BA223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8DC199-6C77-8C47-8444-C73758E38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6A54F-8197-FC45-8BC9-6D7422A795DE}" type="datetimeFigureOut">
              <a:rPr lang="en-US" smtClean="0"/>
              <a:t>10/20/18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2E154C-8DC0-5B4A-9850-878FE7C7B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67512A-C879-BF4A-AD33-E925F037E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D908-6485-764E-9DFC-9FBFED9F3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899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D9349-C4F9-2245-A06B-0105ACFAA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7F605D-2D6D-9A4E-B316-15419B5B50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D573CC-43B8-AE4C-B701-6E33FA886F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FA76EE-65F4-C643-9571-F5EE7CDEC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6A54F-8197-FC45-8BC9-6D7422A795DE}" type="datetimeFigureOut">
              <a:rPr lang="en-US" smtClean="0"/>
              <a:t>10/20/18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38CB7B-4D29-594C-BC30-73B57A703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A0626C-90BF-4240-9BE3-AAF4C9A76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D908-6485-764E-9DFC-9FBFED9F3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90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A6E34-7FB8-B644-A6FB-274582153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9D26F4-3233-3945-A98E-3301485BE6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58E782-6105-DE44-8650-3639041FA5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C24719-DBD0-2A49-8A17-C3FFB734FB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2F9D51-C73A-7F4E-BD3E-DC8C86B5DD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62C658-EA34-E64D-B126-01221F844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6A54F-8197-FC45-8BC9-6D7422A795DE}" type="datetimeFigureOut">
              <a:rPr lang="en-US" smtClean="0"/>
              <a:t>10/20/18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536074-AAE4-3E49-AB92-1995CEDEA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ADDCCF-16BE-9746-A578-08D4A007D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D908-6485-764E-9DFC-9FBFED9F3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267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1A2CA-44C6-F543-A1CA-2E7D34AA4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F9F8A8-650F-E14A-8D5F-9DCBF8D49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6A54F-8197-FC45-8BC9-6D7422A795DE}" type="datetimeFigureOut">
              <a:rPr lang="en-US" smtClean="0"/>
              <a:t>10/20/18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22AE11-A0FE-EE43-BC16-6B6DCDE95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88271A-9EB0-A842-908D-FA2DC2D6C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D908-6485-764E-9DFC-9FBFED9F3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16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265A13-4C35-C04E-8284-D67759417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6A54F-8197-FC45-8BC9-6D7422A795DE}" type="datetimeFigureOut">
              <a:rPr lang="en-US" smtClean="0"/>
              <a:t>10/20/18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37DF35-D610-BF47-A24D-97A10A463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B17B40-5E68-A84F-B953-30A3B311E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D908-6485-764E-9DFC-9FBFED9F3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984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67195-3C1D-6346-B8F5-C825DE90A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B11E4D-0065-1245-8026-584E2BE9AC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A31873-DF60-8445-984C-247D15AD34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6C9B15-6191-BD4D-95F1-C08E0F8A5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6A54F-8197-FC45-8BC9-6D7422A795DE}" type="datetimeFigureOut">
              <a:rPr lang="en-US" smtClean="0"/>
              <a:t>10/20/18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E0764B-EE60-784D-BDD6-71CCBE6A2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B0682C-7DF7-DE42-9874-D80E2E826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D908-6485-764E-9DFC-9FBFED9F3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401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632FA-BAC0-5E40-89EF-C38E642AB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205D52-83B4-0643-8ACE-22631044E7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D76695-79C3-8349-9989-F3190D6532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ADFAA0-E79E-EA40-B1F6-FC078D355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6A54F-8197-FC45-8BC9-6D7422A795DE}" type="datetimeFigureOut">
              <a:rPr lang="en-US" smtClean="0"/>
              <a:t>10/20/18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8DF46C-A48B-264F-8000-6B72A0CD1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9E2EDB-202F-F64D-9A67-58D0CBC10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D908-6485-764E-9DFC-9FBFED9F3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555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ACC88B-B072-964F-9F7A-D954BDB1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9A52DA-A20C-0F47-9714-5FABC58336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D07ADB-FDE7-8E48-9C5B-4A37B6988F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6A54F-8197-FC45-8BC9-6D7422A795DE}" type="datetimeFigureOut">
              <a:rPr lang="en-US" smtClean="0"/>
              <a:t>10/20/18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05E8E9-69A3-B44C-ABD1-0285E35F71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62F7AF-2832-BB48-9A6E-155E96DF28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23D908-6485-764E-9DFC-9FBFED9F3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101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F285E36-B37D-EE49-B826-798E30FC88CA}"/>
              </a:ext>
            </a:extLst>
          </p:cNvPr>
          <p:cNvSpPr/>
          <p:nvPr/>
        </p:nvSpPr>
        <p:spPr>
          <a:xfrm>
            <a:off x="262647" y="50133"/>
            <a:ext cx="5029200" cy="58524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2E52585-6A98-0649-8EC6-48D1FD8E3F12}"/>
                  </a:ext>
                </a:extLst>
              </p:cNvPr>
              <p:cNvSpPr txBox="1"/>
              <p:nvPr/>
            </p:nvSpPr>
            <p:spPr>
              <a:xfrm>
                <a:off x="8136002" y="2239282"/>
                <a:ext cx="579770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endParaRPr lang="en-GB" sz="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𝑑𝑖𝑣</m:t>
                          </m:r>
                        </m:sub>
                      </m:sSub>
                    </m:oMath>
                  </m:oMathPara>
                </a14:m>
                <a:endParaRPr lang="en-GB" sz="1400" b="0" dirty="0"/>
              </a:p>
              <a:p>
                <a:endParaRPr lang="en-US" sz="4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2E52585-6A98-0649-8EC6-48D1FD8E3F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6002" y="2239282"/>
                <a:ext cx="579770" cy="33855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8E05BE6-2761-6849-BAAF-A5B11C9AD8DD}"/>
                  </a:ext>
                </a:extLst>
              </p:cNvPr>
              <p:cNvSpPr txBox="1"/>
              <p:nvPr/>
            </p:nvSpPr>
            <p:spPr>
              <a:xfrm>
                <a:off x="8183502" y="3012160"/>
                <a:ext cx="611962" cy="4395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endParaRPr lang="en-GB" sz="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skw"/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𝑑𝑖𝑣</m:t>
                              </m:r>
                            </m:sub>
                          </m:sSub>
                        </m:num>
                        <m:den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GB" sz="1400" b="0" dirty="0"/>
              </a:p>
              <a:p>
                <a:endParaRPr lang="en-US" sz="4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8E05BE6-2761-6849-BAAF-A5B11C9AD8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3502" y="3012160"/>
                <a:ext cx="611962" cy="439544"/>
              </a:xfrm>
              <a:prstGeom prst="rect">
                <a:avLst/>
              </a:prstGeom>
              <a:blipFill>
                <a:blip r:embed="rId3"/>
                <a:stretch>
                  <a:fillRect l="-6000" t="-80556" r="-24000" b="-1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4BF50A1-0A74-774E-98C3-523E27CF39C8}"/>
              </a:ext>
            </a:extLst>
          </p:cNvPr>
          <p:cNvCxnSpPr>
            <a:cxnSpLocks/>
          </p:cNvCxnSpPr>
          <p:nvPr/>
        </p:nvCxnSpPr>
        <p:spPr>
          <a:xfrm>
            <a:off x="7197552" y="2570322"/>
            <a:ext cx="3427447" cy="7514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7C18B8B-CCC0-0E49-AFFA-90499C8ADBB6}"/>
              </a:ext>
            </a:extLst>
          </p:cNvPr>
          <p:cNvCxnSpPr>
            <a:cxnSpLocks/>
          </p:cNvCxnSpPr>
          <p:nvPr/>
        </p:nvCxnSpPr>
        <p:spPr>
          <a:xfrm>
            <a:off x="7197552" y="3429000"/>
            <a:ext cx="3427447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90446D1A-B99E-D748-AB2F-B95C237F837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37054" y="648803"/>
                <a:ext cx="2034491" cy="14872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lIns="91440" tIns="45720" rIns="91440" bIns="45720" rtlCol="0" anchor="ctr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ar-AE" sz="220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ar-AE" sz="220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ar-AE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220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ar-AE" sz="220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ar-AE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 sz="220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ar-AE" sz="2200" smtClean="0">
                              <a:solidFill>
                                <a:srgbClr val="FF40FF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</m:oMath>
                  </m:oMathPara>
                </a14:m>
                <a:endParaRPr lang="ar-AE" sz="22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ar-AE" sz="2200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ar-AE" sz="22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ar-AE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220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ar-AE" sz="2200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ar-AE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 sz="220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ar-AE" sz="2200" smtClean="0">
                              <a:solidFill>
                                <a:srgbClr val="FF40FF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</m:oMath>
                  </m:oMathPara>
                </a14:m>
                <a:endParaRPr lang="en-US" sz="22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200" b="0" i="1" smtClean="0">
                          <a:solidFill>
                            <a:srgbClr val="AB7942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ar-AE" sz="22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ar-AE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220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rgbClr val="AB7942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sub>
                      </m:sSub>
                      <m:r>
                        <a:rPr lang="en-US" sz="22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ar-AE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 sz="220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ar-AE" sz="2200">
                              <a:solidFill>
                                <a:srgbClr val="FF40FF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</m:oMath>
                  </m:oMathPara>
                </a14:m>
                <a:endParaRPr lang="en-US" sz="22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200" b="0" i="1" smtClean="0">
                          <a:solidFill>
                            <a:srgbClr val="FF26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ar-AE" sz="22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ar-AE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220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r>
                        <a:rPr lang="en-US" sz="22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ar-AE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 sz="220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ar-AE" sz="2200">
                              <a:solidFill>
                                <a:srgbClr val="FF40FF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</m:oMath>
                  </m:oMathPara>
                </a14:m>
                <a:endParaRPr lang="en-GB" sz="2200" dirty="0"/>
              </a:p>
            </p:txBody>
          </p:sp>
        </mc:Choice>
        <mc:Fallback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90446D1A-B99E-D748-AB2F-B95C237F8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054" y="648803"/>
                <a:ext cx="2034491" cy="1487244"/>
              </a:xfrm>
              <a:prstGeom prst="rect">
                <a:avLst/>
              </a:prstGeom>
              <a:blipFill>
                <a:blip r:embed="rId4"/>
                <a:stretch>
                  <a:fillRect r="-6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86DE7427-C120-B74D-8823-F3A32A95E2CD}"/>
              </a:ext>
            </a:extLst>
          </p:cNvPr>
          <p:cNvSpPr/>
          <p:nvPr/>
        </p:nvSpPr>
        <p:spPr>
          <a:xfrm>
            <a:off x="1578449" y="101565"/>
            <a:ext cx="23717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/>
              <a:t>Steady-state equations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A638FBF9-B297-9C43-8D82-555C30D9D564}"/>
                  </a:ext>
                </a:extLst>
              </p:cNvPr>
              <p:cNvSpPr/>
              <p:nvPr/>
            </p:nvSpPr>
            <p:spPr>
              <a:xfrm>
                <a:off x="660038" y="2606540"/>
                <a:ext cx="4111557" cy="64248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ar-AE" sz="1900">
                          <a:latin typeface="Cambria Math" panose="02040503050406030204" pitchFamily="18" charset="0"/>
                        </a:rPr>
                        <m:t>𝑘</m:t>
                      </m:r>
                      <m:sSub>
                        <m:sSubPr>
                          <m:ctrlPr>
                            <a:rPr lang="ar-AE" sz="19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190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ar-AE" sz="190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  <m:d>
                        <m:dPr>
                          <m:ctrlPr>
                            <a:rPr lang="ar-AE" sz="19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 sz="190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ar-AE" sz="1900" smtClean="0">
                              <a:solidFill>
                                <a:srgbClr val="FF40FF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ar-AE" sz="19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 sz="190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begChr m:val="["/>
                          <m:endChr m:val="]"/>
                          <m:ctrlPr>
                            <a:rPr lang="ar-AE" sz="19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ar-AE" sz="19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90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ar-AE" sz="1900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b>
                          </m:sSub>
                          <m:r>
                            <a:rPr lang="ar-AE" sz="190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ar-AE" sz="19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ar-AE" sz="19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ar-AE" sz="190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ar-AE" sz="190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ar-AE" sz="190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ar-AE" sz="1900" smtClean="0">
                                  <a:solidFill>
                                    <a:srgbClr val="FF40FF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den>
                          </m:f>
                        </m:e>
                      </m:d>
                      <m:f>
                        <m:fPr>
                          <m:ctrlPr>
                            <a:rPr lang="ar-AE" sz="19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AE" sz="1900" smtClean="0">
                              <a:solidFill>
                                <a:srgbClr val="FF40FF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ar-AE" sz="1900" smtClean="0">
                              <a:solidFill>
                                <a:srgbClr val="FF40FF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ar-AE" sz="190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ar-AE" sz="19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90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ar-AE" sz="1900">
                                  <a:latin typeface="Cambria Math" panose="02040503050406030204" pitchFamily="18" charset="0"/>
                                </a:rPr>
                                <m:t>𝑠𝑎𝑡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GB" sz="1900" dirty="0"/>
              </a:p>
            </p:txBody>
          </p:sp>
        </mc:Choice>
        <mc:Fallback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A638FBF9-B297-9C43-8D82-555C30D9D5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38" y="2606540"/>
                <a:ext cx="4111557" cy="642484"/>
              </a:xfrm>
              <a:prstGeom prst="rect">
                <a:avLst/>
              </a:prstGeom>
              <a:blipFill>
                <a:blip r:embed="rId5"/>
                <a:stretch>
                  <a:fillRect b="-1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5697A1E9-7598-1749-805C-8CEBBA7668F3}"/>
              </a:ext>
            </a:extLst>
          </p:cNvPr>
          <p:cNvSpPr txBox="1"/>
          <p:nvPr/>
        </p:nvSpPr>
        <p:spPr>
          <a:xfrm>
            <a:off x="2700729" y="780084"/>
            <a:ext cx="245492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Protein sector concentration </a:t>
            </a:r>
          </a:p>
          <a:p>
            <a:pPr algn="ctr"/>
            <a:r>
              <a:rPr lang="en-US" sz="1400" dirty="0"/>
              <a:t>= </a:t>
            </a:r>
          </a:p>
          <a:p>
            <a:pPr algn="ctr"/>
            <a:r>
              <a:rPr lang="en-US" sz="1400" dirty="0"/>
              <a:t>sector allocation fraction </a:t>
            </a:r>
          </a:p>
          <a:p>
            <a:pPr algn="ctr"/>
            <a:r>
              <a:rPr lang="en-US" sz="1400" dirty="0"/>
              <a:t>X </a:t>
            </a:r>
          </a:p>
          <a:p>
            <a:pPr algn="ctr"/>
            <a:r>
              <a:rPr lang="en-US" sz="1400" dirty="0"/>
              <a:t>total protein concentration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0001D15D-B69E-A449-B31D-7C2E78A3C643}"/>
                  </a:ext>
                </a:extLst>
              </p:cNvPr>
              <p:cNvSpPr/>
              <p:nvPr/>
            </p:nvSpPr>
            <p:spPr>
              <a:xfrm>
                <a:off x="611400" y="4694132"/>
                <a:ext cx="2244782" cy="78560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2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GB" sz="2200" i="1">
                              <a:latin typeface="Cambria Math" panose="02040503050406030204" pitchFamily="18" charset="0"/>
                            </a:rPr>
                            <m:t>𝑑𝑖𝑣</m:t>
                          </m:r>
                        </m:sub>
                      </m:sSub>
                      <m:r>
                        <a:rPr lang="en-GB" sz="22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sz="2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GB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𝑑𝑖𝑣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GB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2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GB" sz="2200" i="1">
                                  <a:solidFill>
                                    <a:srgbClr val="FF26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  <m:d>
                            <m:dPr>
                              <m:ctrlPr>
                                <a:rPr lang="en-GB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2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GB" sz="2200" i="1">
                                  <a:solidFill>
                                    <a:srgbClr val="FF40FF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sz="2200" dirty="0"/>
              </a:p>
            </p:txBody>
          </p:sp>
        </mc:Choice>
        <mc:Fallback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0001D15D-B69E-A449-B31D-7C2E78A3C6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400" y="4694132"/>
                <a:ext cx="2244782" cy="785600"/>
              </a:xfrm>
              <a:prstGeom prst="rect">
                <a:avLst/>
              </a:prstGeom>
              <a:blipFill>
                <a:blip r:embed="rId6"/>
                <a:stretch>
                  <a:fillRect b="-11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B504578E-5EA2-0A42-828A-F4022379D8C1}"/>
              </a:ext>
            </a:extLst>
          </p:cNvPr>
          <p:cNvSpPr txBox="1"/>
          <p:nvPr/>
        </p:nvSpPr>
        <p:spPr>
          <a:xfrm>
            <a:off x="2610167" y="4478006"/>
            <a:ext cx="230736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Size at division</a:t>
            </a:r>
          </a:p>
          <a:p>
            <a:pPr algn="ctr"/>
            <a:r>
              <a:rPr lang="en-US" sz="1400" dirty="0"/>
              <a:t>= </a:t>
            </a:r>
          </a:p>
          <a:p>
            <a:pPr algn="ctr"/>
            <a:r>
              <a:rPr lang="en-US" sz="1400" dirty="0"/>
              <a:t>X division threshold </a:t>
            </a:r>
          </a:p>
          <a:p>
            <a:pPr algn="ctr"/>
            <a:r>
              <a:rPr lang="en-US" sz="1400" dirty="0"/>
              <a:t>/ </a:t>
            </a:r>
          </a:p>
          <a:p>
            <a:pPr algn="ctr"/>
            <a:r>
              <a:rPr lang="en-US" sz="1400" dirty="0"/>
              <a:t>X concentration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1E359A9-E5EA-FA4D-9E1F-654C85CE0A69}"/>
              </a:ext>
            </a:extLst>
          </p:cNvPr>
          <p:cNvSpPr txBox="1"/>
          <p:nvPr/>
        </p:nvSpPr>
        <p:spPr>
          <a:xfrm>
            <a:off x="843949" y="3302056"/>
            <a:ext cx="37437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Balance between </a:t>
            </a:r>
          </a:p>
          <a:p>
            <a:pPr algn="ctr"/>
            <a:r>
              <a:rPr lang="en-US" sz="1400" dirty="0"/>
              <a:t>precursor synthesis and protein synthesis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80F75F2-C7D4-4043-AD57-5126595C9CB1}"/>
              </a:ext>
            </a:extLst>
          </p:cNvPr>
          <p:cNvCxnSpPr>
            <a:cxnSpLocks/>
          </p:cNvCxnSpPr>
          <p:nvPr/>
        </p:nvCxnSpPr>
        <p:spPr>
          <a:xfrm>
            <a:off x="660038" y="2328231"/>
            <a:ext cx="4301068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0D4C153-38CA-1440-80BA-95EC2B38E6C8}"/>
              </a:ext>
            </a:extLst>
          </p:cNvPr>
          <p:cNvCxnSpPr>
            <a:cxnSpLocks/>
          </p:cNvCxnSpPr>
          <p:nvPr/>
        </p:nvCxnSpPr>
        <p:spPr>
          <a:xfrm>
            <a:off x="678067" y="4134332"/>
            <a:ext cx="4301068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32138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58</Words>
  <Application>Microsoft Macintosh PowerPoint</Application>
  <PresentationFormat>Widescreen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Bertaux, Francois E</dc:creator>
  <cp:lastModifiedBy>Bertaux, Francois E</cp:lastModifiedBy>
  <cp:revision>30</cp:revision>
  <dcterms:created xsi:type="dcterms:W3CDTF">2018-09-15T11:42:35Z</dcterms:created>
  <dcterms:modified xsi:type="dcterms:W3CDTF">2018-10-20T17:41:45Z</dcterms:modified>
</cp:coreProperties>
</file>