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3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432FF"/>
    <a:srgbClr val="AB7942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>
        <p:scale>
          <a:sx n="80" d="100"/>
          <a:sy n="80" d="100"/>
        </p:scale>
        <p:origin x="117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AAE-B913-6741-82A2-D4A147E3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260E-467F-F743-9F47-6E09D4AE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0213-D8C5-F644-AA2F-E5FAD40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AA0-1F3A-FC4B-A47F-15A7E96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8740-B958-744F-BF1F-6FE77A0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247-84C4-9D4D-91C5-0883BDC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6599-7C72-AB42-8989-83824639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C7B-15A0-2C42-B1F9-BCFF35D3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E51C-4E61-8F40-B494-4BA676E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56-1F3F-0C44-A366-4A3E6E5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0700-7B81-864A-AB84-9FD9D7B5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D3EE-139A-5C40-911D-308E5FA5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4A9-9B46-3B42-BD4B-031DF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4563-C45B-E64C-8EC7-3B9ABE8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262D-93BC-BA4E-9333-39D3179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E46-F1A3-2542-ADFC-45C5D79F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9D4-5C4C-EB45-AA12-DC62FFB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E5D-E8E9-8D49-A662-21E1CDE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1E13-1759-464E-887E-29C5A61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7D6E-7311-4545-943B-69A2AF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272-08CD-3941-A58F-7130A651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E2D9-0965-5B4E-A8E6-64BE03A5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2D1E-862D-134D-8A34-B0A427A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E48-F1C4-294E-924C-BE136FE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144-0A09-EB46-A058-B0ECA34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A01-300E-4047-B04F-772AB0C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2D8-47E5-0648-A475-455EEB09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070B-ADA2-4D44-A16B-6604CDC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5596-849E-ED4A-BC2B-5018CAA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A12-A90D-8B4D-9087-B31AE073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2F41-B490-B744-BC7A-E6FE2D2C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68F9-1C55-9540-A1A7-6D6559E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79B7-BE7D-2A40-92DA-2A56E68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447-847D-554A-9F18-388CD866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7E29-A67E-F044-9AC2-74BDB00F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0101-5AC5-3640-BCB5-B198ED31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EE28-04C0-054F-AA51-E05EBBA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D7B80-EB8C-574D-B21D-60FEA7D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F9F6-A510-B046-9454-C795E63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8DE-A750-8348-8086-15C3407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F4195-6741-264E-B864-C07C745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9B11-F60E-F34F-867E-651A6D1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BF9-1120-1945-A0E0-71588BD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CD53-C8AD-0B41-88F6-D9A8073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7C5A-956B-1347-ADED-CE91324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4A0F-D648-094A-911E-464394B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9FCD-4595-1C4C-AD8E-194DC300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3D10-84B0-884C-B299-49667CD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79E2-35B9-C84E-AC20-52CDE57E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E1EF-A8E3-CE49-9A17-D359AA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45D-E302-1F40-A8E9-2F98B1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6C23-3397-A541-BE1D-99ED365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B867-F49B-204F-8099-BCC0C0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16CC-7450-D64D-9F82-B390822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BA98-57D1-9B4A-8F14-AAA5D25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C997-2899-5D4E-9AA2-5628C86B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904-362D-FB42-B6EA-0BFA08A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E4B-B92B-4D49-A45C-99B889A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C862-4699-CB4D-8DD8-9BD7B668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8ED0-7623-6B41-A742-9C5F7087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74-9E5A-B64A-BB77-BC9B34F9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4C98-D5D6-1C45-B38F-9D83B19E74F8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A28-005A-6C4E-AFFD-51035AF2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F7A-E89D-3B4D-B6F0-34CFE6B6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33221" y="550005"/>
            <a:ext cx="9463434" cy="5026581"/>
            <a:chOff x="1533221" y="550005"/>
            <a:chExt cx="9463434" cy="50265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42F87F-4BE5-DB4B-9705-CB1D803FFACC}"/>
                </a:ext>
              </a:extLst>
            </p:cNvPr>
            <p:cNvSpPr/>
            <p:nvPr/>
          </p:nvSpPr>
          <p:spPr>
            <a:xfrm>
              <a:off x="3345633" y="3704926"/>
              <a:ext cx="3929223" cy="655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643E80-BD1E-8D4A-ADE1-DD471ED37B49}"/>
                </a:ext>
              </a:extLst>
            </p:cNvPr>
            <p:cNvSpPr/>
            <p:nvPr/>
          </p:nvSpPr>
          <p:spPr>
            <a:xfrm>
              <a:off x="5510311" y="2484080"/>
              <a:ext cx="1464810" cy="5870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B45755-1995-3E4B-A060-6132F7015821}"/>
                </a:ext>
              </a:extLst>
            </p:cNvPr>
            <p:cNvSpPr/>
            <p:nvPr/>
          </p:nvSpPr>
          <p:spPr>
            <a:xfrm>
              <a:off x="3694297" y="1366964"/>
              <a:ext cx="629246" cy="34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D78E06-9870-F243-AECE-B3CB06AC2C7F}"/>
                </a:ext>
              </a:extLst>
            </p:cNvPr>
            <p:cNvSpPr txBox="1"/>
            <p:nvPr/>
          </p:nvSpPr>
          <p:spPr>
            <a:xfrm>
              <a:off x="6557007" y="3279900"/>
              <a:ext cx="1553143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 division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6C00EC40-8CE2-1F4F-9B90-36BBCBE245AF}"/>
                </a:ext>
              </a:extLst>
            </p:cNvPr>
            <p:cNvSpPr/>
            <p:nvPr/>
          </p:nvSpPr>
          <p:spPr>
            <a:xfrm>
              <a:off x="3116010" y="2597760"/>
              <a:ext cx="594484" cy="387860"/>
            </a:xfrm>
            <a:prstGeom prst="hexagon">
              <a:avLst/>
            </a:prstGeom>
            <a:solidFill>
              <a:srgbClr val="FFFFFF"/>
            </a:solidFill>
            <a:ln w="28575" cmpd="sng">
              <a:solidFill>
                <a:srgbClr val="FF00E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0446FE3-9E1D-3C40-B7DC-4B765545D322}"/>
                </a:ext>
              </a:extLst>
            </p:cNvPr>
            <p:cNvCxnSpPr>
              <a:cxnSpLocks/>
            </p:cNvCxnSpPr>
            <p:nvPr/>
          </p:nvCxnSpPr>
          <p:spPr>
            <a:xfrm>
              <a:off x="3792689" y="2788677"/>
              <a:ext cx="103492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F14FC-7E6D-7A46-89E2-2D6A89CC0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541" y="2105211"/>
              <a:ext cx="379404" cy="69055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E74148-92F0-414C-8AEE-95330535F5FC}"/>
                </a:ext>
              </a:extLst>
            </p:cNvPr>
            <p:cNvSpPr/>
            <p:nvPr/>
          </p:nvSpPr>
          <p:spPr>
            <a:xfrm>
              <a:off x="4827617" y="1514450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682A8-59BC-A64D-9816-28270C991060}"/>
                </a:ext>
              </a:extLst>
            </p:cNvPr>
            <p:cNvSpPr/>
            <p:nvPr/>
          </p:nvSpPr>
          <p:spPr>
            <a:xfrm>
              <a:off x="5694496" y="1888518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2BCB0C-CA19-EF4A-8497-8C0B24378823}"/>
                </a:ext>
              </a:extLst>
            </p:cNvPr>
            <p:cNvSpPr/>
            <p:nvPr/>
          </p:nvSpPr>
          <p:spPr>
            <a:xfrm>
              <a:off x="5718745" y="3169942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76FDFB-B24F-5B47-A755-A340DAC9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2779498"/>
              <a:ext cx="545258" cy="91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72CCF1-2B3A-7D43-8272-0915D417B45E}"/>
                </a:ext>
              </a:extLst>
            </p:cNvPr>
            <p:cNvSpPr/>
            <p:nvPr/>
          </p:nvSpPr>
          <p:spPr>
            <a:xfrm>
              <a:off x="2841840" y="1764736"/>
              <a:ext cx="1886166" cy="849163"/>
            </a:xfrm>
            <a:custGeom>
              <a:avLst/>
              <a:gdLst>
                <a:gd name="connsiteX0" fmla="*/ 1561446 w 1561446"/>
                <a:gd name="connsiteY0" fmla="*/ 0 h 1006233"/>
                <a:gd name="connsiteX1" fmla="*/ 6940 w 1561446"/>
                <a:gd name="connsiteY1" fmla="*/ 13879 h 1006233"/>
                <a:gd name="connsiteX2" fmla="*/ 0 w 1561446"/>
                <a:gd name="connsiteY2" fmla="*/ 1006233 h 100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1446" h="1006233">
                  <a:moveTo>
                    <a:pt x="1561446" y="0"/>
                  </a:moveTo>
                  <a:lnTo>
                    <a:pt x="6940" y="13879"/>
                  </a:lnTo>
                  <a:cubicBezTo>
                    <a:pt x="4627" y="344664"/>
                    <a:pt x="2313" y="675448"/>
                    <a:pt x="0" y="1006233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C2D934-14EB-3747-A7FC-446741605A0D}"/>
                </a:ext>
              </a:extLst>
            </p:cNvPr>
            <p:cNvSpPr/>
            <p:nvPr/>
          </p:nvSpPr>
          <p:spPr>
            <a:xfrm>
              <a:off x="2705356" y="1200717"/>
              <a:ext cx="5879272" cy="3390814"/>
            </a:xfrm>
            <a:prstGeom prst="roundRect">
              <a:avLst>
                <a:gd name="adj" fmla="val 16423"/>
              </a:avLst>
            </a:prstGeom>
            <a:noFill/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10A902-A3FE-3D45-9F4A-E91642DA80FC}"/>
                </a:ext>
              </a:extLst>
            </p:cNvPr>
            <p:cNvSpPr txBox="1"/>
            <p:nvPr/>
          </p:nvSpPr>
          <p:spPr>
            <a:xfrm>
              <a:off x="5594084" y="1394693"/>
              <a:ext cx="2762159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Transport and metabolism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B595E-6FB7-9E4C-AEA5-AF7E1EE8C198}"/>
                </a:ext>
              </a:extLst>
            </p:cNvPr>
            <p:cNvSpPr txBox="1"/>
            <p:nvPr/>
          </p:nvSpPr>
          <p:spPr>
            <a:xfrm>
              <a:off x="6519267" y="1967953"/>
              <a:ext cx="1691510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A0CED5-309E-7244-91B4-C4726DC6D524}"/>
                </a:ext>
              </a:extLst>
            </p:cNvPr>
            <p:cNvSpPr txBox="1"/>
            <p:nvPr/>
          </p:nvSpPr>
          <p:spPr>
            <a:xfrm>
              <a:off x="7058708" y="3790418"/>
              <a:ext cx="1441442" cy="523220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Protein synthesis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539DE2-BD1A-6048-BC21-134FA9DAD78E}"/>
                </a:ext>
              </a:extLst>
            </p:cNvPr>
            <p:cNvSpPr/>
            <p:nvPr/>
          </p:nvSpPr>
          <p:spPr>
            <a:xfrm>
              <a:off x="6073741" y="2529230"/>
              <a:ext cx="742216" cy="486062"/>
            </a:xfrm>
            <a:prstGeom prst="ellipse">
              <a:avLst/>
            </a:prstGeom>
            <a:noFill/>
            <a:ln w="28575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E17BBB-2101-314D-BACD-CE6707322EF7}"/>
                </a:ext>
              </a:extLst>
            </p:cNvPr>
            <p:cNvSpPr txBox="1"/>
            <p:nvPr/>
          </p:nvSpPr>
          <p:spPr>
            <a:xfrm>
              <a:off x="6756435" y="2612167"/>
              <a:ext cx="1869311" cy="307777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Useless proteins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CED98A-9FB4-8247-BDF4-30E4903D2CF7}"/>
                </a:ext>
              </a:extLst>
            </p:cNvPr>
            <p:cNvSpPr/>
            <p:nvPr/>
          </p:nvSpPr>
          <p:spPr>
            <a:xfrm>
              <a:off x="4698318" y="3776598"/>
              <a:ext cx="945178" cy="486062"/>
            </a:xfrm>
            <a:prstGeom prst="ellipse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total</a:t>
              </a:r>
              <a:endParaRPr lang="en-US" sz="16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14BB76-58B1-124F-9A29-ACF25B559C54}"/>
                </a:ext>
              </a:extLst>
            </p:cNvPr>
            <p:cNvSpPr/>
            <p:nvPr/>
          </p:nvSpPr>
          <p:spPr>
            <a:xfrm>
              <a:off x="5984439" y="3778654"/>
              <a:ext cx="1135779" cy="486062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inactive</a:t>
              </a:r>
              <a:endParaRPr lang="en-US" sz="16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9F6824-9702-934C-BBE8-1A7639D2F2F0}"/>
                </a:ext>
              </a:extLst>
            </p:cNvPr>
            <p:cNvSpPr/>
            <p:nvPr/>
          </p:nvSpPr>
          <p:spPr>
            <a:xfrm>
              <a:off x="3419681" y="3776598"/>
              <a:ext cx="994734" cy="486062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active</a:t>
              </a:r>
              <a:endParaRPr lang="en-US" sz="1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1D7FE7-0BF6-BB4E-8F0A-C55A43C2A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098" y="2859269"/>
              <a:ext cx="0" cy="85556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219F92-AAA0-7941-9DCD-F57B5E9A1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076" y="4019199"/>
              <a:ext cx="23401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11FF66-EE74-1545-B992-81094A537873}"/>
                </a:ext>
              </a:extLst>
            </p:cNvPr>
            <p:cNvCxnSpPr>
              <a:cxnSpLocks/>
            </p:cNvCxnSpPr>
            <p:nvPr/>
          </p:nvCxnSpPr>
          <p:spPr>
            <a:xfrm>
              <a:off x="5680146" y="4019199"/>
              <a:ext cx="2530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A19620-37AA-354F-8F04-B2AD2C34FEE4}"/>
                </a:ext>
              </a:extLst>
            </p:cNvPr>
            <p:cNvSpPr/>
            <p:nvPr/>
          </p:nvSpPr>
          <p:spPr>
            <a:xfrm>
              <a:off x="8867533" y="1382806"/>
              <a:ext cx="2129122" cy="8275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nutrient quality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47ED16-291B-2F42-8804-01CF6B39A251}"/>
                </a:ext>
              </a:extLst>
            </p:cNvPr>
            <p:cNvSpPr/>
            <p:nvPr/>
          </p:nvSpPr>
          <p:spPr>
            <a:xfrm>
              <a:off x="8867533" y="2460446"/>
              <a:ext cx="2129121" cy="827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expression of useless protein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AAE200-46D0-7C45-8EF9-721B23CE101E}"/>
                </a:ext>
              </a:extLst>
            </p:cNvPr>
            <p:cNvSpPr/>
            <p:nvPr/>
          </p:nvSpPr>
          <p:spPr>
            <a:xfrm>
              <a:off x="8867532" y="3515889"/>
              <a:ext cx="2129121" cy="8057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ribosome inactivation by chloramphenicol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1">
                  <a:extLst>
                    <a:ext uri="{FF2B5EF4-FFF2-40B4-BE49-F238E27FC236}">
                      <a16:creationId xmlns:a16="http://schemas.microsoft.com/office/drawing/2014/main" id="{8B636891-1A66-FB4C-B81B-424EB92924CF}"/>
                    </a:ext>
                  </a:extLst>
                </p:cNvPr>
                <p:cNvSpPr txBox="1"/>
                <p:nvPr/>
              </p:nvSpPr>
              <p:spPr>
                <a:xfrm>
                  <a:off x="3791510" y="4513603"/>
                  <a:ext cx="3869740" cy="10629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GB" sz="5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AB79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endParaRPr lang="en-GB" sz="3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endParaRPr lang="fr-FR" sz="5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ZoneTexte 1">
                  <a:extLst>
                    <a:ext uri="{FF2B5EF4-FFF2-40B4-BE49-F238E27FC236}">
                      <a16:creationId xmlns:a16="http://schemas.microsoft.com/office/drawing/2014/main" id="{8B636891-1A66-FB4C-B81B-424EB9292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510" y="4513603"/>
                  <a:ext cx="3869740" cy="1062983"/>
                </a:xfrm>
                <a:prstGeom prst="rect">
                  <a:avLst/>
                </a:prstGeom>
                <a:blipFill>
                  <a:blip r:embed="rId2"/>
                  <a:stretch>
                    <a:fillRect t="-9551" b="-36517"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A59642-353B-544D-B186-440BDC6A4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29" y="2337890"/>
              <a:ext cx="1055010" cy="44075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BA76B6-026E-B24D-9CF0-197984451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29" y="2788676"/>
              <a:ext cx="1332810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68D0B-90DC-CE4D-96F7-A3C5BE4C3F0C}"/>
                    </a:ext>
                  </a:extLst>
                </p:cNvPr>
                <p:cNvSpPr/>
                <p:nvPr/>
              </p:nvSpPr>
              <p:spPr>
                <a:xfrm>
                  <a:off x="3146173" y="3160975"/>
                  <a:ext cx="8679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68D0B-90DC-CE4D-96F7-A3C5BE4C3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173" y="3160975"/>
                  <a:ext cx="86799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6F4C870-3D25-E345-8054-383242E5BBFF}"/>
                    </a:ext>
                  </a:extLst>
                </p:cNvPr>
                <p:cNvSpPr/>
                <p:nvPr/>
              </p:nvSpPr>
              <p:spPr>
                <a:xfrm>
                  <a:off x="3828701" y="1345340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6F4C870-3D25-E345-8054-383242E5B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01" y="1345340"/>
                  <a:ext cx="3709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A72E98-B4E9-8444-A45B-648FD99EDE75}"/>
                </a:ext>
              </a:extLst>
            </p:cNvPr>
            <p:cNvCxnSpPr>
              <a:cxnSpLocks/>
            </p:cNvCxnSpPr>
            <p:nvPr/>
          </p:nvCxnSpPr>
          <p:spPr>
            <a:xfrm>
              <a:off x="4644541" y="2795765"/>
              <a:ext cx="1055010" cy="43934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64A5B3-202F-0145-B182-1AE9C50A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644541" y="2792825"/>
              <a:ext cx="459087" cy="7799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9D257FA-E0F9-AB40-8C56-608BC3404298}"/>
                    </a:ext>
                  </a:extLst>
                </p:cNvPr>
                <p:cNvSpPr/>
                <p:nvPr/>
              </p:nvSpPr>
              <p:spPr>
                <a:xfrm>
                  <a:off x="4506671" y="2169076"/>
                  <a:ext cx="4064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4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9D257FA-E0F9-AB40-8C56-608BC3404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671" y="2169076"/>
                  <a:ext cx="4064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AD12FA-D92D-1B42-A1F3-FB838B4858A0}"/>
                    </a:ext>
                  </a:extLst>
                </p:cNvPr>
                <p:cNvSpPr/>
                <p:nvPr/>
              </p:nvSpPr>
              <p:spPr>
                <a:xfrm>
                  <a:off x="4538236" y="3075271"/>
                  <a:ext cx="39408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AD12FA-D92D-1B42-A1F3-FB838B485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236" y="3075271"/>
                  <a:ext cx="39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645A9C5-0659-AE42-A74A-467669B30D44}"/>
                    </a:ext>
                  </a:extLst>
                </p:cNvPr>
                <p:cNvSpPr/>
                <p:nvPr/>
              </p:nvSpPr>
              <p:spPr>
                <a:xfrm>
                  <a:off x="5494101" y="2484079"/>
                  <a:ext cx="4094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645A9C5-0659-AE42-A74A-467669B30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101" y="2484079"/>
                  <a:ext cx="40940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10CFDC6-7C70-8642-BCC1-2C9CD6D5BBDF}"/>
                    </a:ext>
                  </a:extLst>
                </p:cNvPr>
                <p:cNvSpPr/>
                <p:nvPr/>
              </p:nvSpPr>
              <p:spPr>
                <a:xfrm>
                  <a:off x="5069482" y="3010116"/>
                  <a:ext cx="3929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10CFDC6-7C70-8642-BCC1-2C9CD6D5BB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482" y="3010116"/>
                  <a:ext cx="392993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9709FC-DE11-A140-8537-5147AD31F505}"/>
                    </a:ext>
                  </a:extLst>
                </p:cNvPr>
                <p:cNvSpPr/>
                <p:nvPr/>
              </p:nvSpPr>
              <p:spPr>
                <a:xfrm>
                  <a:off x="5026138" y="2213061"/>
                  <a:ext cx="398442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9709FC-DE11-A140-8537-5147AD31F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138" y="2213061"/>
                  <a:ext cx="398442" cy="323037"/>
                </a:xfrm>
                <a:prstGeom prst="rect">
                  <a:avLst/>
                </a:prstGeom>
                <a:blipFill>
                  <a:blip r:embed="rId9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E26DDF-72D9-0049-A348-0C1A9C12563A}"/>
                </a:ext>
              </a:extLst>
            </p:cNvPr>
            <p:cNvSpPr txBox="1"/>
            <p:nvPr/>
          </p:nvSpPr>
          <p:spPr>
            <a:xfrm>
              <a:off x="1533221" y="2605284"/>
              <a:ext cx="1116518" cy="307777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nutrients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64070" y="550005"/>
              <a:ext cx="1915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structure</a:t>
              </a:r>
              <a:endPara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D4D15A2-420A-C446-9027-E34A83CEB439}"/>
                  </a:ext>
                </a:extLst>
              </p:cNvPr>
              <p:cNvSpPr/>
              <p:nvPr/>
            </p:nvSpPr>
            <p:spPr>
              <a:xfrm>
                <a:off x="2186607" y="997044"/>
                <a:ext cx="942126" cy="821635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D4D15A2-420A-C446-9027-E34A83CEB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7" y="997044"/>
                <a:ext cx="942126" cy="8216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mpd="sng">
                <a:solidFill>
                  <a:srgbClr val="8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/>
              <p:nvPr/>
            </p:nvSpPr>
            <p:spPr>
              <a:xfrm>
                <a:off x="2186607" y="2300509"/>
                <a:ext cx="951094" cy="1298744"/>
              </a:xfrm>
              <a:prstGeom prst="roundRect">
                <a:avLst/>
              </a:prstGeom>
              <a:noFill/>
              <a:ln w="28575" cmpd="sng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0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000" b="1" i="1" dirty="0" smtClean="0">
                  <a:solidFill>
                    <a:srgbClr val="AB794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A5A5A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1000" b="1" i="1" dirty="0" smtClean="0">
                  <a:solidFill>
                    <a:srgbClr val="AB794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00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1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0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A5A5A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7" y="2300509"/>
                <a:ext cx="951094" cy="12987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mpd="sng">
                <a:solidFill>
                  <a:schemeClr val="accent3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3CA05A4-FE26-254D-BE39-C634A5200B4C}"/>
                  </a:ext>
                </a:extLst>
              </p:cNvPr>
              <p:cNvSpPr/>
              <p:nvPr/>
            </p:nvSpPr>
            <p:spPr>
              <a:xfrm>
                <a:off x="2186606" y="3678889"/>
                <a:ext cx="942127" cy="330271"/>
              </a:xfrm>
              <a:prstGeom prst="roundRect">
                <a:avLst>
                  <a:gd name="adj" fmla="val 30865"/>
                </a:avLst>
              </a:prstGeom>
              <a:solidFill>
                <a:srgbClr val="FFFFFF"/>
              </a:soli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3CA05A4-FE26-254D-BE39-C634A5200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6" y="3678889"/>
                <a:ext cx="942127" cy="330271"/>
              </a:xfrm>
              <a:prstGeom prst="roundRect">
                <a:avLst>
                  <a:gd name="adj" fmla="val 30865"/>
                </a:avLst>
              </a:prstGeom>
              <a:blipFill>
                <a:blip r:embed="rId4"/>
                <a:stretch>
                  <a:fillRect/>
                </a:stretch>
              </a:blipFill>
              <a:ln w="28575" cmpd="sng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BE873B2-88AB-4549-B84A-148E7B2EA626}"/>
                  </a:ext>
                </a:extLst>
              </p:cNvPr>
              <p:cNvSpPr/>
              <p:nvPr/>
            </p:nvSpPr>
            <p:spPr>
              <a:xfrm>
                <a:off x="3248593" y="2291556"/>
                <a:ext cx="768626" cy="821635"/>
              </a:xfrm>
              <a:prstGeom prst="roundRect">
                <a:avLst/>
              </a:prstGeom>
              <a:noFill/>
              <a:ln w="28575" cmpd="sng"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160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BE873B2-88AB-4549-B84A-148E7B2EA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93" y="2291556"/>
                <a:ext cx="768626" cy="8216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 cmpd="sng">
                <a:solidFill>
                  <a:srgbClr val="0000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0B248EB-3125-484B-913A-9FC886C32979}"/>
                  </a:ext>
                </a:extLst>
              </p:cNvPr>
              <p:cNvSpPr/>
              <p:nvPr/>
            </p:nvSpPr>
            <p:spPr>
              <a:xfrm>
                <a:off x="3223715" y="3214028"/>
                <a:ext cx="793503" cy="385226"/>
              </a:xfrm>
              <a:prstGeom prst="roundRect">
                <a:avLst>
                  <a:gd name="adj" fmla="val 23548"/>
                </a:avLst>
              </a:prstGeom>
              <a:solidFill>
                <a:srgbClr val="FFFFFF"/>
              </a:soli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600" b="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0" lang="en-US" sz="160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0B248EB-3125-484B-913A-9FC886C3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15" y="3214028"/>
                <a:ext cx="793503" cy="385226"/>
              </a:xfrm>
              <a:prstGeom prst="roundRect">
                <a:avLst>
                  <a:gd name="adj" fmla="val 23548"/>
                </a:avLst>
              </a:prstGeom>
              <a:blipFill>
                <a:blip r:embed="rId6"/>
                <a:stretch>
                  <a:fillRect b="-1471"/>
                </a:stretch>
              </a:blipFill>
              <a:ln w="28575" cmpd="sng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322229B-D04A-594E-9C05-F29C7BE5B2E4}"/>
              </a:ext>
            </a:extLst>
          </p:cNvPr>
          <p:cNvSpPr txBox="1"/>
          <p:nvPr/>
        </p:nvSpPr>
        <p:spPr>
          <a:xfrm>
            <a:off x="3061255" y="1159201"/>
            <a:ext cx="2109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allocation fraction to Q proteins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B8CA0-24D2-C644-AC34-F711AA03FB8B}"/>
                  </a:ext>
                </a:extLst>
              </p:cNvPr>
              <p:cNvSpPr txBox="1"/>
              <p:nvPr/>
            </p:nvSpPr>
            <p:spPr>
              <a:xfrm>
                <a:off x="3942403" y="2451999"/>
                <a:ext cx="266621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kumimoji="0" lang="en-US" sz="13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Allocation to R proteins</a:t>
                </a:r>
                <a:r>
                  <a:rPr kumimoji="0" lang="en-US" sz="1300" b="0" i="1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set by A concentration: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sz="13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B8CA0-24D2-C644-AC34-F711AA03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03" y="2451999"/>
                <a:ext cx="2666215" cy="492443"/>
              </a:xfrm>
              <a:prstGeom prst="rect">
                <a:avLst/>
              </a:prstGeom>
              <a:blipFill>
                <a:blip r:embed="rId7"/>
                <a:stretch>
                  <a:fillRect t="-1235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692EC20-3350-D449-892A-494FCEAED6A2}"/>
              </a:ext>
            </a:extLst>
          </p:cNvPr>
          <p:cNvSpPr txBox="1"/>
          <p:nvPr/>
        </p:nvSpPr>
        <p:spPr>
          <a:xfrm>
            <a:off x="3080051" y="3725980"/>
            <a:ext cx="30166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 allocation </a:t>
            </a: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fraction to X proteins</a:t>
            </a: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B7ABFF6-C988-304D-8469-4927FBF263DC}"/>
              </a:ext>
            </a:extLst>
          </p:cNvPr>
          <p:cNvSpPr/>
          <p:nvPr/>
        </p:nvSpPr>
        <p:spPr>
          <a:xfrm>
            <a:off x="1889184" y="997044"/>
            <a:ext cx="217281" cy="3012116"/>
          </a:xfrm>
          <a:prstGeom prst="leftBrace">
            <a:avLst>
              <a:gd name="adj1" fmla="val 118461"/>
              <a:gd name="adj2" fmla="val 511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/>
              <p:nvPr/>
            </p:nvSpPr>
            <p:spPr>
              <a:xfrm>
                <a:off x="351305" y="1775610"/>
                <a:ext cx="1643269" cy="1143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Total synthesis capacity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𝜎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𝑎𝑐𝑡𝑖𝑣𝑒</m:t>
                          </m:r>
                        </m:sub>
                      </m:sSub>
                      <m:f>
                        <m:fPr>
                          <m:ctrlP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GB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GB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" y="1775610"/>
                <a:ext cx="1643269" cy="1143968"/>
              </a:xfrm>
              <a:prstGeom prst="rect">
                <a:avLst/>
              </a:prstGeom>
              <a:blipFill>
                <a:blip r:embed="rId8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9322229B-D04A-594E-9C05-F29C7BE5B2E4}"/>
                  </a:ext>
                </a:extLst>
              </p:cNvPr>
              <p:cNvSpPr txBox="1"/>
              <p:nvPr/>
            </p:nvSpPr>
            <p:spPr>
              <a:xfrm>
                <a:off x="1057767" y="231595"/>
                <a:ext cx="4921463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GB" b="1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AB79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sub>
                    </m:sSub>
                  </m:oMath>
                </a14:m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GB" b="1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dynamically set ?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9322229B-D04A-594E-9C05-F29C7BE5B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67" y="231595"/>
                <a:ext cx="4921463" cy="388889"/>
              </a:xfrm>
              <a:prstGeom prst="rect">
                <a:avLst/>
              </a:prstGeom>
              <a:blipFill>
                <a:blip r:embed="rId9"/>
                <a:stretch>
                  <a:fillRect l="-496" t="-9375" r="-37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5">
            <a:extLst>
              <a:ext uri="{FF2B5EF4-FFF2-40B4-BE49-F238E27FC236}">
                <a16:creationId xmlns:a16="http://schemas.microsoft.com/office/drawing/2014/main" id="{0692EC20-3350-D449-892A-494FCEAED6A2}"/>
              </a:ext>
            </a:extLst>
          </p:cNvPr>
          <p:cNvSpPr txBox="1"/>
          <p:nvPr/>
        </p:nvSpPr>
        <p:spPr>
          <a:xfrm>
            <a:off x="3518498" y="3128980"/>
            <a:ext cx="27463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Remainder</a:t>
            </a:r>
            <a:r>
              <a:rPr kumimoji="0" lang="en-US" sz="13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allocated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E proteins</a:t>
            </a: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/>
              <p:nvPr/>
            </p:nvSpPr>
            <p:spPr>
              <a:xfrm>
                <a:off x="2177639" y="1923236"/>
                <a:ext cx="951094" cy="275036"/>
              </a:xfrm>
              <a:prstGeom prst="roundRect">
                <a:avLst>
                  <a:gd name="adj" fmla="val 35486"/>
                </a:avLst>
              </a:prstGeom>
              <a:noFill/>
              <a:ln w="28575" cmpd="sng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A5A5A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39" y="1923236"/>
                <a:ext cx="951094" cy="275036"/>
              </a:xfrm>
              <a:prstGeom prst="roundRect">
                <a:avLst>
                  <a:gd name="adj" fmla="val 35486"/>
                </a:avLst>
              </a:prstGeom>
              <a:blipFill>
                <a:blip r:embed="rId10"/>
                <a:stretch>
                  <a:fillRect b="-7843"/>
                </a:stretch>
              </a:blipFill>
              <a:ln w="28575" cmpd="sng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13">
            <a:extLst>
              <a:ext uri="{FF2B5EF4-FFF2-40B4-BE49-F238E27FC236}">
                <a16:creationId xmlns:a16="http://schemas.microsoft.com/office/drawing/2014/main" id="{9322229B-D04A-594E-9C05-F29C7BE5B2E4}"/>
              </a:ext>
            </a:extLst>
          </p:cNvPr>
          <p:cNvSpPr txBox="1"/>
          <p:nvPr/>
        </p:nvSpPr>
        <p:spPr>
          <a:xfrm>
            <a:off x="3161668" y="1891915"/>
            <a:ext cx="31698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Imposed </a:t>
            </a:r>
            <a:r>
              <a:rPr lang="en-US" sz="13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 </a:t>
            </a:r>
            <a:r>
              <a:rPr lang="en-US" sz="13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useless </a:t>
            </a:r>
            <a:r>
              <a:rPr lang="en-US" sz="13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</p:spTree>
    <p:extLst>
      <p:ext uri="{BB962C8B-B14F-4D97-AF65-F5344CB8AC3E}">
        <p14:creationId xmlns:p14="http://schemas.microsoft.com/office/powerpoint/2010/main" val="19699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51305" y="231595"/>
            <a:ext cx="6257313" cy="3398589"/>
            <a:chOff x="351305" y="231595"/>
            <a:chExt cx="6257313" cy="3398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D4D15A2-420A-C446-9027-E34A83CEB439}"/>
                    </a:ext>
                  </a:extLst>
                </p:cNvPr>
                <p:cNvSpPr/>
                <p:nvPr/>
              </p:nvSpPr>
              <p:spPr>
                <a:xfrm>
                  <a:off x="2186607" y="997044"/>
                  <a:ext cx="942126" cy="821635"/>
                </a:xfrm>
                <a:prstGeom prst="roundRect">
                  <a:avLst/>
                </a:prstGeom>
                <a:solidFill>
                  <a:srgbClr val="FFFFFF"/>
                </a:solidFill>
                <a:ln w="28575" cmpd="sng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D4D15A2-420A-C446-9027-E34A83CE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7" y="997044"/>
                  <a:ext cx="942126" cy="821635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 cmpd="sng">
                  <a:solidFill>
                    <a:srgbClr val="8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DE90D1B4-0084-F844-9427-BE684323917F}"/>
                    </a:ext>
                  </a:extLst>
                </p:cNvPr>
                <p:cNvSpPr/>
                <p:nvPr/>
              </p:nvSpPr>
              <p:spPr>
                <a:xfrm>
                  <a:off x="2186607" y="1912325"/>
                  <a:ext cx="951094" cy="1298744"/>
                </a:xfrm>
                <a:prstGeom prst="roundRect">
                  <a:avLst/>
                </a:prstGeom>
                <a:noFill/>
                <a:ln w="28575" cmpd="sng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sz="10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DE90D1B4-0084-F844-9427-BE6843239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7" y="1912325"/>
                  <a:ext cx="951094" cy="12987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 cmpd="sng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3CA05A4-FE26-254D-BE39-C634A5200B4C}"/>
                    </a:ext>
                  </a:extLst>
                </p:cNvPr>
                <p:cNvSpPr/>
                <p:nvPr/>
              </p:nvSpPr>
              <p:spPr>
                <a:xfrm>
                  <a:off x="2186606" y="3290705"/>
                  <a:ext cx="942127" cy="330271"/>
                </a:xfrm>
                <a:prstGeom prst="roundRect">
                  <a:avLst/>
                </a:prstGeom>
                <a:solidFill>
                  <a:srgbClr val="FFFFFF"/>
                </a:solidFill>
                <a:ln w="2857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≪1</m:t>
                        </m:r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3CA05A4-FE26-254D-BE39-C634A5200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6" y="3290705"/>
                  <a:ext cx="942127" cy="33027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 cmpd="sng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BE873B2-88AB-4549-B84A-148E7B2EA626}"/>
                    </a:ext>
                  </a:extLst>
                </p:cNvPr>
                <p:cNvSpPr/>
                <p:nvPr/>
              </p:nvSpPr>
              <p:spPr>
                <a:xfrm>
                  <a:off x="3248593" y="1903372"/>
                  <a:ext cx="768626" cy="821635"/>
                </a:xfrm>
                <a:prstGeom prst="roundRect">
                  <a:avLst/>
                </a:prstGeom>
                <a:noFill/>
                <a:ln w="28575" cmpd="sng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0" lang="en-US" sz="160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BE873B2-88AB-4549-B84A-148E7B2EA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593" y="1903372"/>
                  <a:ext cx="768626" cy="82163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 cmpd="sng">
                  <a:solidFill>
                    <a:srgbClr val="0000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0B248EB-3125-484B-913A-9FC886C32979}"/>
                    </a:ext>
                  </a:extLst>
                </p:cNvPr>
                <p:cNvSpPr/>
                <p:nvPr/>
              </p:nvSpPr>
              <p:spPr>
                <a:xfrm>
                  <a:off x="3223715" y="2825844"/>
                  <a:ext cx="793503" cy="385226"/>
                </a:xfrm>
                <a:prstGeom prst="roundRect">
                  <a:avLst>
                    <a:gd name="adj" fmla="val 23548"/>
                  </a:avLst>
                </a:prstGeom>
                <a:solidFill>
                  <a:srgbClr val="FFFFFF"/>
                </a:soli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0" lang="en-US" sz="160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0B248EB-3125-484B-913A-9FC886C32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715" y="2825844"/>
                  <a:ext cx="793503" cy="385226"/>
                </a:xfrm>
                <a:prstGeom prst="roundRect">
                  <a:avLst>
                    <a:gd name="adj" fmla="val 2354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28575" cmpd="sng">
                  <a:solidFill>
                    <a:srgbClr val="008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2229B-D04A-594E-9C05-F29C7BE5B2E4}"/>
                </a:ext>
              </a:extLst>
            </p:cNvPr>
            <p:cNvSpPr txBox="1"/>
            <p:nvPr/>
          </p:nvSpPr>
          <p:spPr>
            <a:xfrm>
              <a:off x="3061255" y="1159201"/>
              <a:ext cx="21092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allocation fraction to Q proteins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83B8CA0-24D2-C644-AC34-F711AA03FB8B}"/>
                    </a:ext>
                  </a:extLst>
                </p:cNvPr>
                <p:cNvSpPr txBox="1"/>
                <p:nvPr/>
              </p:nvSpPr>
              <p:spPr>
                <a:xfrm>
                  <a:off x="3942403" y="2063815"/>
                  <a:ext cx="2666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0" lang="en-US" sz="14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Allocation to R proteins</a:t>
                  </a:r>
                  <a:r>
                    <a:rPr kumimoji="0" lang="en-US" sz="1400" b="0" i="1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 set by A concentration: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1400" i="1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83B8CA0-24D2-C644-AC34-F711AA03F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403" y="2063815"/>
                  <a:ext cx="266621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5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92EC20-3350-D449-892A-494FCEAED6A2}"/>
                </a:ext>
              </a:extLst>
            </p:cNvPr>
            <p:cNvSpPr txBox="1"/>
            <p:nvPr/>
          </p:nvSpPr>
          <p:spPr>
            <a:xfrm>
              <a:off x="3080051" y="3337796"/>
              <a:ext cx="301668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Small allocation </a:t>
              </a:r>
              <a:r>
                <a:rPr kumimoji="0" lang="en-US" sz="13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fraction to X proteins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CB7ABFF6-C988-304D-8469-4927FBF263DC}"/>
                </a:ext>
              </a:extLst>
            </p:cNvPr>
            <p:cNvSpPr/>
            <p:nvPr/>
          </p:nvSpPr>
          <p:spPr>
            <a:xfrm>
              <a:off x="1749282" y="997044"/>
              <a:ext cx="331306" cy="2623932"/>
            </a:xfrm>
            <a:prstGeom prst="leftBrace">
              <a:avLst>
                <a:gd name="adj1" fmla="val 37745"/>
                <a:gd name="adj2" fmla="val 520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F344DC-17F6-9246-B48B-3E1DE12DF492}"/>
                    </a:ext>
                  </a:extLst>
                </p:cNvPr>
                <p:cNvSpPr txBox="1"/>
                <p:nvPr/>
              </p:nvSpPr>
              <p:spPr>
                <a:xfrm>
                  <a:off x="351305" y="1775610"/>
                  <a:ext cx="1643269" cy="1143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Total synthesis capacity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=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𝑎𝑐𝑡𝑖𝑣𝑒</m:t>
                            </m:r>
                          </m:sub>
                        </m:sSub>
                        <m:f>
                          <m:fPr>
                            <m:ctrlP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𝑠𝑎𝑡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F344DC-17F6-9246-B48B-3E1DE12DF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05" y="1775610"/>
                  <a:ext cx="1643269" cy="1143968"/>
                </a:xfrm>
                <a:prstGeom prst="rect">
                  <a:avLst/>
                </a:prstGeom>
                <a:blipFill>
                  <a:blip r:embed="rId8"/>
                  <a:stretch>
                    <a:fillRect t="-5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id="{9322229B-D04A-594E-9C05-F29C7BE5B2E4}"/>
                    </a:ext>
                  </a:extLst>
                </p:cNvPr>
                <p:cNvSpPr txBox="1"/>
                <p:nvPr/>
              </p:nvSpPr>
              <p:spPr>
                <a:xfrm>
                  <a:off x="1057767" y="231595"/>
                  <a:ext cx="4921463" cy="388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How</a:t>
                  </a:r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 are </a:t>
                  </a:r>
                  <a14:m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GB" b="1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GB" b="1" i="1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dynamically set ?</a:t>
                  </a:r>
                  <a:endPara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id="{9322229B-D04A-594E-9C05-F29C7BE5B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67" y="231595"/>
                  <a:ext cx="4921463" cy="388889"/>
                </a:xfrm>
                <a:prstGeom prst="rect">
                  <a:avLst/>
                </a:prstGeom>
                <a:blipFill>
                  <a:blip r:embed="rId9"/>
                  <a:stretch>
                    <a:fillRect l="-496" t="-9375" r="-372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5">
              <a:extLst>
                <a:ext uri="{FF2B5EF4-FFF2-40B4-BE49-F238E27FC236}">
                  <a16:creationId xmlns:a16="http://schemas.microsoft.com/office/drawing/2014/main" id="{0692EC20-3350-D449-892A-494FCEAED6A2}"/>
                </a:ext>
              </a:extLst>
            </p:cNvPr>
            <p:cNvSpPr txBox="1"/>
            <p:nvPr/>
          </p:nvSpPr>
          <p:spPr>
            <a:xfrm>
              <a:off x="3518498" y="2740796"/>
              <a:ext cx="27463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Remainder</a:t>
              </a:r>
              <a:r>
                <a:rPr kumimoji="0" lang="en-US" sz="1300" b="0" i="1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allocated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E proteins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137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59</cp:revision>
  <dcterms:created xsi:type="dcterms:W3CDTF">2018-09-15T10:51:52Z</dcterms:created>
  <dcterms:modified xsi:type="dcterms:W3CDTF">2019-10-29T15:18:17Z</dcterms:modified>
</cp:coreProperties>
</file>