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8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raud, Pierre H" userId="98c67af1-4aaa-4edb-9c97-340ea3223c97" providerId="ADAL" clId="{80516DB8-D7F3-B74B-92C4-9521C5C9042B}"/>
    <pc:docChg chg="undo custSel modSld">
      <pc:chgData name="Guiraud, Pierre H" userId="98c67af1-4aaa-4edb-9c97-340ea3223c97" providerId="ADAL" clId="{80516DB8-D7F3-B74B-92C4-9521C5C9042B}" dt="2022-06-28T08:37:49.578" v="4" actId="20577"/>
      <pc:docMkLst>
        <pc:docMk/>
      </pc:docMkLst>
      <pc:sldChg chg="modSp mod">
        <pc:chgData name="Guiraud, Pierre H" userId="98c67af1-4aaa-4edb-9c97-340ea3223c97" providerId="ADAL" clId="{80516DB8-D7F3-B74B-92C4-9521C5C9042B}" dt="2022-06-24T14:05:26.582" v="2" actId="1076"/>
        <pc:sldMkLst>
          <pc:docMk/>
          <pc:sldMk cId="2784814716" sldId="257"/>
        </pc:sldMkLst>
        <pc:graphicFrameChg chg="mod modGraphic">
          <ac:chgData name="Guiraud, Pierre H" userId="98c67af1-4aaa-4edb-9c97-340ea3223c97" providerId="ADAL" clId="{80516DB8-D7F3-B74B-92C4-9521C5C9042B}" dt="2022-06-24T14:05:26.582" v="2" actId="1076"/>
          <ac:graphicFrameMkLst>
            <pc:docMk/>
            <pc:sldMk cId="2784814716" sldId="257"/>
            <ac:graphicFrameMk id="20" creationId="{E7DD246E-B54A-FEE9-85B2-4B7A4F73355D}"/>
          </ac:graphicFrameMkLst>
        </pc:graphicFrameChg>
      </pc:sldChg>
      <pc:sldChg chg="modSp mod">
        <pc:chgData name="Guiraud, Pierre H" userId="98c67af1-4aaa-4edb-9c97-340ea3223c97" providerId="ADAL" clId="{80516DB8-D7F3-B74B-92C4-9521C5C9042B}" dt="2022-06-28T08:37:49.578" v="4" actId="20577"/>
        <pc:sldMkLst>
          <pc:docMk/>
          <pc:sldMk cId="2842701782" sldId="271"/>
        </pc:sldMkLst>
        <pc:spChg chg="mod">
          <ac:chgData name="Guiraud, Pierre H" userId="98c67af1-4aaa-4edb-9c97-340ea3223c97" providerId="ADAL" clId="{80516DB8-D7F3-B74B-92C4-9521C5C9042B}" dt="2022-06-28T08:37:49.578" v="4" actId="20577"/>
          <ac:spMkLst>
            <pc:docMk/>
            <pc:sldMk cId="2842701782" sldId="271"/>
            <ac:spMk id="21" creationId="{9BBFF1A8-BB15-75DC-651C-6EB10A19D1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E46-75AE-A6CC-95CE-2B841A18B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4BDAD-F042-D3A3-8BA4-02867418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8BB1-E424-1CD3-A581-B3CA8910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6028-B050-30F8-BD00-3F96F8C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2293-F992-6838-1E17-C01AC819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2723-092C-8DD6-514B-453F6AFE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571A8-D416-C9E4-C72F-9D33E18D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2A6D-5D83-6B60-4F7A-127DD23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2E85-0DF8-4384-796D-2054365E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0E1-03B6-9534-3D05-17E939DF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F6412-7D48-5F7E-7F8C-B0313A0E9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67CA4-F958-EAAF-A876-4B551B34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BCB5-B58C-A5CB-74F9-4EF9E7FD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C731-E8BB-EBB8-5F4D-5793C5A0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732A-6B7E-5337-57EB-E3899AF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FA9F-5122-D40C-EF13-F416B52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7D01-2147-8B55-4A25-E1A7DF05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7C1F-697D-ECB6-2061-830A3F8C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495A-1E84-AC6A-5E69-74FEA9D8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6E1E-4653-252C-6679-A5096515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0A6A-0818-8562-376C-60C2686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38B6-0F1E-238B-51B5-072B4962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07C3-76CC-D553-C5EB-9F897D21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5637-2B8B-3F6B-09F4-6E4B8E7C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C0E1-52F6-62FC-70D0-9DA5441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7B1A-8CE7-1B71-87BE-2F85787E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8AE6-D5F3-4960-45C5-2972BE3D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60CF0-F409-6AC0-E3E6-C316F845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289D-E496-61ED-BAA0-1C57936E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CDB30-A428-348A-22D4-918552E3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7583-0B12-7AA7-DFA2-667BA88D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9C2E-E57E-9F12-232D-FB45846E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4CA1-97B4-7B2C-E535-BEAFCD83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BD3E5-C5CC-3283-D405-83198B59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09B-A537-2FE4-D894-3CE03C1FD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540E8-7581-2D2C-279A-5CA718238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06CC2-8AD0-E83E-FD83-7EC22F24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1CA93-3F39-E4B3-471F-CFAE28F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5AE52-1D6F-A3FC-08D8-D43FAFB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FEE-D0F0-1656-7094-24665EB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C6820-0A23-200B-921B-57B0A7FE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AE612-757C-06A0-2719-9ABF5B5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EC1F2-6692-F921-5E95-6B7F396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2D879-18E2-4492-6B4C-A64FED5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2B83-6237-B106-329A-69ACBCCD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11A5-290C-A9D4-6675-52DB9ED0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5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8A98-28E7-6997-CA97-A2742D4C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1593-D7BE-730D-DE15-EFD92842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E249-DA46-9142-678A-C88213D2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1A50-8918-E9E4-ECA0-947D3E19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6AE2-7F12-9CD0-EF64-F04A90A1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1BC8-BA41-B2DE-3913-9BB85302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02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5753-D3FF-7E14-E841-57640498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6DC8-FC4A-D6E0-5CF6-20BB2D737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A9B6-5A3E-83D3-DDE3-1A62F635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AF831-0C0E-D0A1-9409-92F346F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0CF4-36DA-B657-DAA7-B254A17E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77B2-4A76-E6FB-B227-A99AC07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2785-64F3-4DA8-692A-45DC538A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80A3-524C-5E43-78A7-9D917702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D1600-3034-4714-D719-932B7B09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7116-350B-A847-AFC4-650FFADF14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5D13-B45A-2291-4A3A-311331FC4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0C92-63EB-40CA-31FB-6D2FF388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F0D8-1F9D-184F-ADDD-AB834A03A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5py.org/" TargetMode="External"/><Relationship Id="rId3" Type="http://schemas.openxmlformats.org/officeDocument/2006/relationships/hyperlink" Target="https://scipy.org/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rosa.org/" TargetMode="External"/><Relationship Id="rId5" Type="http://schemas.openxmlformats.org/officeDocument/2006/relationships/hyperlink" Target="https://pysoundfile.readthedocs.io/" TargetMode="External"/><Relationship Id="rId10" Type="http://schemas.openxmlformats.org/officeDocument/2006/relationships/hyperlink" Target="https://docs.python.org/3/library/os.html" TargetMode="External"/><Relationship Id="rId4" Type="http://schemas.openxmlformats.org/officeDocument/2006/relationships/hyperlink" Target="https://pandas.pydata.org/" TargetMode="External"/><Relationship Id="rId9" Type="http://schemas.openxmlformats.org/officeDocument/2006/relationships/hyperlink" Target="https://docs.python.org/3/library/glob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itychallenge.github.io/" TargetMode="External"/><Relationship Id="rId2" Type="http://schemas.openxmlformats.org/officeDocument/2006/relationships/hyperlink" Target="https://github.com/mpariente/pysto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iutkus/speechmetrics" TargetMode="External"/><Relationship Id="rId4" Type="http://schemas.openxmlformats.org/officeDocument/2006/relationships/hyperlink" Target="https://github.com/schmiph2/pysep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F00F-06A0-3BD1-0BA6-5138A04CC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Framework for processing</a:t>
            </a:r>
            <a:br>
              <a:rPr lang="en-GB" dirty="0"/>
            </a:br>
            <a:r>
              <a:rPr lang="en-GB" dirty="0"/>
              <a:t>SPEAR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3D559-42FB-01E6-CAA8-39148D4A3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2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1CE06-BC33-55A8-E114-F8E90C06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83395"/>
              </p:ext>
            </p:extLst>
          </p:nvPr>
        </p:nvGraphicFramePr>
        <p:xfrm>
          <a:off x="460375" y="561678"/>
          <a:ext cx="11398244" cy="590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1430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009875875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3714270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691030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1045277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532111668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484997191"/>
                    </a:ext>
                  </a:extLst>
                </a:gridCol>
                <a:gridCol w="2643181">
                  <a:extLst>
                    <a:ext uri="{9D8B030D-6E8A-4147-A177-3AD203B41FA5}">
                      <a16:colId xmlns:a16="http://schemas.microsoft.com/office/drawing/2014/main" val="2161519711"/>
                    </a:ext>
                  </a:extLst>
                </a:gridCol>
              </a:tblGrid>
              <a:tr h="4554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Modules/</a:t>
                      </a:r>
                    </a:p>
                    <a:p>
                      <a:pPr algn="ctr"/>
                      <a:r>
                        <a:rPr lang="en-GB" sz="1600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SPEAR</a:t>
                      </a:r>
                    </a:p>
                    <a:p>
                      <a:pPr algn="ctr"/>
                      <a:r>
                        <a:rPr lang="en-GB" sz="1600" dirty="0"/>
                        <a:t>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Processor</a:t>
                      </a:r>
                    </a:p>
                    <a:p>
                      <a:pPr algn="ctr"/>
                      <a:r>
                        <a:rPr lang="en-GB" sz="1600" dirty="0"/>
                        <a:t>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._Processing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._Evaluation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._Visualisation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URL /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04627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Matrix processing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2"/>
                        </a:rPr>
                        <a:t>https://numpy.org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9308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r>
                        <a:rPr lang="en-GB" sz="1600" dirty="0"/>
                        <a:t>SciPy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Interpolation</a:t>
                      </a:r>
                    </a:p>
                    <a:p>
                      <a:r>
                        <a:rPr lang="en-GB" sz="1600" dirty="0"/>
                        <a:t>STFT/FFT</a:t>
                      </a:r>
                    </a:p>
                    <a:p>
                      <a:r>
                        <a:rPr lang="en-GB" sz="1600" dirty="0"/>
                        <a:t>3D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3"/>
                        </a:rPr>
                        <a:t>https://scipy.org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5509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/>
                        <a:t>Panda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Read/Write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4"/>
                        </a:rPr>
                        <a:t>https://pandas.pydata.org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69907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SoundFile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Write Multi-channel  audio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5"/>
                        </a:rPr>
                        <a:t>https://pysoundfile.readthedocs.io/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56960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Librosa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Read Audio</a:t>
                      </a:r>
                    </a:p>
                    <a:p>
                      <a:r>
                        <a:rPr lang="en-GB" sz="1600" dirty="0"/>
                        <a:t>Resampling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6"/>
                        </a:rPr>
                        <a:t>https://librosa.org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31765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MatPlotLib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7"/>
                        </a:rPr>
                        <a:t>https://matplotlib.org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78542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/>
                        <a:t>H5py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Read 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8"/>
                        </a:rPr>
                        <a:t>https://www.h5py.org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57137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/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9"/>
                        </a:rPr>
                        <a:t>https://docs.python.org/3/library/glob.html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7103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Folder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10"/>
                        </a:rPr>
                        <a:t>https://docs.python.org/3/library/os.html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337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DD7A74-EA3C-EFBD-8A22-5265CB47123B}"/>
              </a:ext>
            </a:extLst>
          </p:cNvPr>
          <p:cNvSpPr txBox="1"/>
          <p:nvPr/>
        </p:nvSpPr>
        <p:spPr>
          <a:xfrm>
            <a:off x="460375" y="100013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Standard Module/Packages required </a:t>
            </a:r>
          </a:p>
        </p:txBody>
      </p:sp>
    </p:spTree>
    <p:extLst>
      <p:ext uri="{BB962C8B-B14F-4D97-AF65-F5344CB8AC3E}">
        <p14:creationId xmlns:p14="http://schemas.microsoft.com/office/powerpoint/2010/main" val="246831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1CE06-BC33-55A8-E114-F8E90C06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83334"/>
              </p:ext>
            </p:extLst>
          </p:nvPr>
        </p:nvGraphicFramePr>
        <p:xfrm>
          <a:off x="460375" y="561678"/>
          <a:ext cx="1139824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51430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009875875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3714270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6910307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1045277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532111668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484997191"/>
                    </a:ext>
                  </a:extLst>
                </a:gridCol>
                <a:gridCol w="2643181">
                  <a:extLst>
                    <a:ext uri="{9D8B030D-6E8A-4147-A177-3AD203B41FA5}">
                      <a16:colId xmlns:a16="http://schemas.microsoft.com/office/drawing/2014/main" val="2161519711"/>
                    </a:ext>
                  </a:extLst>
                </a:gridCol>
              </a:tblGrid>
              <a:tr h="45543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Modules/</a:t>
                      </a:r>
                    </a:p>
                    <a:p>
                      <a:pPr algn="ctr"/>
                      <a:r>
                        <a:rPr lang="en-GB" sz="1600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SPEAR</a:t>
                      </a:r>
                    </a:p>
                    <a:p>
                      <a:pPr algn="ctr"/>
                      <a:r>
                        <a:rPr lang="en-GB" sz="1600" dirty="0"/>
                        <a:t>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Processor</a:t>
                      </a:r>
                    </a:p>
                    <a:p>
                      <a:pPr algn="ctr"/>
                      <a:r>
                        <a:rPr lang="en-GB" sz="1600" dirty="0"/>
                        <a:t>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._Processing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._Evaluation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._Visualisation</a:t>
                      </a:r>
                    </a:p>
                    <a:p>
                      <a:pPr algn="ctr"/>
                      <a:r>
                        <a:rPr lang="en-GB" sz="1600" dirty="0"/>
                        <a:t>(Script)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URL /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04627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PySTOI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STOI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ESTOI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2"/>
                        </a:rPr>
                        <a:t>https://github.com/mpariente/pystoi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9308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r>
                        <a:rPr lang="en-GB" sz="1600" dirty="0"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MBSTOI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HASPI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3"/>
                        </a:rPr>
                        <a:t>https://claritychallenge.github.io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85509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 err="1"/>
                        <a:t>PySEPM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SegSNR</a:t>
                      </a:r>
                      <a:endParaRPr lang="en-GB" sz="1600" dirty="0"/>
                    </a:p>
                    <a:p>
                      <a:r>
                        <a:rPr lang="en-GB" sz="1600" dirty="0" err="1"/>
                        <a:t>fwSegSNR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4"/>
                        </a:rPr>
                        <a:t>https://github.com/schmiph2/pysepm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69907"/>
                  </a:ext>
                </a:extLst>
              </a:tr>
              <a:tr h="455437">
                <a:tc>
                  <a:txBody>
                    <a:bodyPr/>
                    <a:lstStyle/>
                    <a:p>
                      <a:r>
                        <a:rPr lang="en-GB" sz="1600" dirty="0"/>
                        <a:t>Speech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PESQ</a:t>
                      </a:r>
                    </a:p>
                    <a:p>
                      <a:r>
                        <a:rPr lang="en-GB" sz="1600" dirty="0"/>
                        <a:t>PESQ_NB</a:t>
                      </a:r>
                    </a:p>
                    <a:p>
                      <a:r>
                        <a:rPr lang="en-GB" sz="1600" dirty="0"/>
                        <a:t>SI-SDR</a:t>
                      </a:r>
                    </a:p>
                    <a:p>
                      <a:r>
                        <a:rPr lang="en-GB" sz="1600" dirty="0"/>
                        <a:t>SDR</a:t>
                      </a:r>
                    </a:p>
                    <a:p>
                      <a:r>
                        <a:rPr lang="en-GB" sz="1600" dirty="0"/>
                        <a:t>ISR</a:t>
                      </a:r>
                    </a:p>
                    <a:p>
                      <a:r>
                        <a:rPr lang="en-GB" sz="1600" dirty="0"/>
                        <a:t>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linkClick r:id="rId5"/>
                        </a:rPr>
                        <a:t>https://github.com/aliutkus/speechmetrics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5696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DD7A74-EA3C-EFBD-8A22-5265CB47123B}"/>
              </a:ext>
            </a:extLst>
          </p:cNvPr>
          <p:cNvSpPr txBox="1"/>
          <p:nvPr/>
        </p:nvSpPr>
        <p:spPr>
          <a:xfrm>
            <a:off x="460375" y="100013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Third Party Metrics Module/Packages required </a:t>
            </a:r>
          </a:p>
        </p:txBody>
      </p:sp>
    </p:spTree>
    <p:extLst>
      <p:ext uri="{BB962C8B-B14F-4D97-AF65-F5344CB8AC3E}">
        <p14:creationId xmlns:p14="http://schemas.microsoft.com/office/powerpoint/2010/main" val="21423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5E394-8FB6-DADB-3871-D7275E06D88B}"/>
              </a:ext>
            </a:extLst>
          </p:cNvPr>
          <p:cNvSpPr txBox="1"/>
          <p:nvPr/>
        </p:nvSpPr>
        <p:spPr>
          <a:xfrm>
            <a:off x="671513" y="585788"/>
            <a:ext cx="105584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set of Python codes as the framework for basic usage of SPEAR (and EasyCom)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be publicly released with SPEAR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Useful for participants and us (organisers)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includes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utility functions to read-in and visualise data and metadata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Baseline enhancement method (Iso-MVDR/Superdirective beamformer)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Evaluation using intrusive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Visualisation of metrics result</a:t>
            </a:r>
          </a:p>
          <a:p>
            <a:endParaRPr lang="en-GB" dirty="0"/>
          </a:p>
          <a:p>
            <a:r>
              <a:rPr lang="en-GB" sz="2400" b="1" dirty="0"/>
              <a:t>Why 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It’s free so anyone has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Widely used in academia, industry and private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suitable for open-source public release on 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6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5E394-8FB6-DADB-3871-D7275E06D88B}"/>
              </a:ext>
            </a:extLst>
          </p:cNvPr>
          <p:cNvSpPr txBox="1"/>
          <p:nvPr/>
        </p:nvSpPr>
        <p:spPr>
          <a:xfrm>
            <a:off x="595312" y="127604"/>
            <a:ext cx="105584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Overview</a:t>
            </a:r>
            <a:endParaRPr lang="en-GB" b="1" dirty="0"/>
          </a:p>
          <a:p>
            <a:r>
              <a:rPr lang="en-GB" dirty="0"/>
              <a:t>Consisting 5x original python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2x classes (</a:t>
            </a:r>
            <a:r>
              <a:rPr lang="en-GB" b="1" dirty="0"/>
              <a:t>dataset</a:t>
            </a:r>
            <a:r>
              <a:rPr lang="en-GB" dirty="0"/>
              <a:t> class &amp; </a:t>
            </a:r>
            <a:r>
              <a:rPr lang="en-GB" b="1" dirty="0"/>
              <a:t>processor</a:t>
            </a:r>
            <a:r>
              <a:rPr lang="en-GB" dirty="0"/>
              <a:t>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3x scripts (batch </a:t>
            </a:r>
            <a:r>
              <a:rPr lang="en-GB" b="1" dirty="0"/>
              <a:t>processing</a:t>
            </a:r>
            <a:r>
              <a:rPr lang="en-GB" dirty="0"/>
              <a:t>, batch </a:t>
            </a:r>
            <a:r>
              <a:rPr lang="en-GB" b="1" dirty="0"/>
              <a:t>evaluation</a:t>
            </a:r>
            <a:r>
              <a:rPr lang="en-GB" dirty="0"/>
              <a:t>, batch </a:t>
            </a:r>
            <a:r>
              <a:rPr lang="en-GB" b="1" dirty="0"/>
              <a:t>visualisation</a:t>
            </a:r>
            <a:r>
              <a:rPr lang="en-GB" dirty="0"/>
              <a:t>)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9D9837-2762-1205-D834-12C0E0B3C88B}"/>
              </a:ext>
            </a:extLst>
          </p:cNvPr>
          <p:cNvGrpSpPr/>
          <p:nvPr/>
        </p:nvGrpSpPr>
        <p:grpSpPr>
          <a:xfrm>
            <a:off x="3145631" y="2727035"/>
            <a:ext cx="2683669" cy="2902328"/>
            <a:chOff x="816769" y="2593181"/>
            <a:chExt cx="2683669" cy="29023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E342FAC-2B85-2602-06CA-02359A62313B}"/>
                </a:ext>
              </a:extLst>
            </p:cNvPr>
            <p:cNvSpPr/>
            <p:nvPr/>
          </p:nvSpPr>
          <p:spPr>
            <a:xfrm>
              <a:off x="816769" y="2593181"/>
              <a:ext cx="2683669" cy="28623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0CAB93-81EA-F8C8-F77C-9E2ADA8FD018}"/>
                </a:ext>
              </a:extLst>
            </p:cNvPr>
            <p:cNvSpPr txBox="1"/>
            <p:nvPr/>
          </p:nvSpPr>
          <p:spPr>
            <a:xfrm>
              <a:off x="816769" y="2633187"/>
              <a:ext cx="268366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Processing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Array setup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Targets summary/setup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Beamformer setup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Data STFT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Beamforming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Data </a:t>
              </a:r>
              <a:r>
                <a:rPr lang="en-GB" dirty="0" err="1"/>
                <a:t>iSTFT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Play/Save Output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A9CAF-3435-DEFA-F500-4A184D0C9E07}"/>
              </a:ext>
            </a:extLst>
          </p:cNvPr>
          <p:cNvGrpSpPr/>
          <p:nvPr/>
        </p:nvGrpSpPr>
        <p:grpSpPr>
          <a:xfrm>
            <a:off x="370285" y="4506455"/>
            <a:ext cx="2343150" cy="2118568"/>
            <a:chOff x="816769" y="2593181"/>
            <a:chExt cx="2343150" cy="21185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28FB1F-6042-77E1-6017-7073022EAF6D}"/>
                </a:ext>
              </a:extLst>
            </p:cNvPr>
            <p:cNvSpPr/>
            <p:nvPr/>
          </p:nvSpPr>
          <p:spPr>
            <a:xfrm>
              <a:off x="816769" y="2593181"/>
              <a:ext cx="2343150" cy="19288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F8B71E-7061-E1E9-6D8D-2D8C1BB7E742}"/>
                </a:ext>
              </a:extLst>
            </p:cNvPr>
            <p:cNvSpPr txBox="1"/>
            <p:nvPr/>
          </p:nvSpPr>
          <p:spPr>
            <a:xfrm>
              <a:off x="816769" y="2680424"/>
              <a:ext cx="23431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Processor class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Array I/O subset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Steering vector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STFT beamforming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MVDR weights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Diffuse </a:t>
              </a:r>
              <a:r>
                <a:rPr lang="en-GB" dirty="0" err="1"/>
                <a:t>Cov</a:t>
              </a:r>
              <a:r>
                <a:rPr lang="en-GB" dirty="0"/>
                <a:t>.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93773C-25F7-8AC3-8644-DF4F42956C10}"/>
              </a:ext>
            </a:extLst>
          </p:cNvPr>
          <p:cNvGrpSpPr/>
          <p:nvPr/>
        </p:nvGrpSpPr>
        <p:grpSpPr>
          <a:xfrm>
            <a:off x="370285" y="2210185"/>
            <a:ext cx="2343150" cy="1928813"/>
            <a:chOff x="816769" y="2593181"/>
            <a:chExt cx="2343150" cy="192881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D864753-E059-AD97-F201-0E2572139A12}"/>
                </a:ext>
              </a:extLst>
            </p:cNvPr>
            <p:cNvSpPr/>
            <p:nvPr/>
          </p:nvSpPr>
          <p:spPr>
            <a:xfrm>
              <a:off x="816769" y="2593181"/>
              <a:ext cx="2343150" cy="19288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25F73F-5DE7-EC73-EF31-004B83CA9DFE}"/>
                </a:ext>
              </a:extLst>
            </p:cNvPr>
            <p:cNvSpPr txBox="1"/>
            <p:nvPr/>
          </p:nvSpPr>
          <p:spPr>
            <a:xfrm>
              <a:off x="816769" y="2680424"/>
              <a:ext cx="23431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SPEAR class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Data &amp; Metadata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I/O &amp; Utilities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Array, Session, File, Targets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7F20A4-88CC-4F8E-4FFB-5342492E26BC}"/>
              </a:ext>
            </a:extLst>
          </p:cNvPr>
          <p:cNvGrpSpPr/>
          <p:nvPr/>
        </p:nvGrpSpPr>
        <p:grpSpPr>
          <a:xfrm>
            <a:off x="6261496" y="2767041"/>
            <a:ext cx="2374107" cy="2862322"/>
            <a:chOff x="816769" y="2593181"/>
            <a:chExt cx="2374107" cy="286232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DA203DA-47CC-6E5A-8199-02F64AB4AD42}"/>
                </a:ext>
              </a:extLst>
            </p:cNvPr>
            <p:cNvSpPr/>
            <p:nvPr/>
          </p:nvSpPr>
          <p:spPr>
            <a:xfrm>
              <a:off x="816769" y="2593181"/>
              <a:ext cx="2374106" cy="28623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2A8C7-13F8-614F-8C51-DA0C89859681}"/>
                </a:ext>
              </a:extLst>
            </p:cNvPr>
            <p:cNvSpPr txBox="1"/>
            <p:nvPr/>
          </p:nvSpPr>
          <p:spPr>
            <a:xfrm>
              <a:off x="816770" y="2633187"/>
              <a:ext cx="23741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Evaluation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Input audio paths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Input chunks csv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Metrics setup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Metrics calculation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Save results in csv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A8282D-89E1-832F-8D81-E0F5D8C4EE06}"/>
              </a:ext>
            </a:extLst>
          </p:cNvPr>
          <p:cNvGrpSpPr/>
          <p:nvPr/>
        </p:nvGrpSpPr>
        <p:grpSpPr>
          <a:xfrm>
            <a:off x="9199958" y="2807047"/>
            <a:ext cx="2374107" cy="2862322"/>
            <a:chOff x="816769" y="2593181"/>
            <a:chExt cx="2374107" cy="286232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6F1A7F9-2312-94D0-B429-136778B520E5}"/>
                </a:ext>
              </a:extLst>
            </p:cNvPr>
            <p:cNvSpPr/>
            <p:nvPr/>
          </p:nvSpPr>
          <p:spPr>
            <a:xfrm>
              <a:off x="816769" y="2593181"/>
              <a:ext cx="2374106" cy="28623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6A0684-84E2-4307-9409-82BAB0F3CCEF}"/>
                </a:ext>
              </a:extLst>
            </p:cNvPr>
            <p:cNvSpPr txBox="1"/>
            <p:nvPr/>
          </p:nvSpPr>
          <p:spPr>
            <a:xfrm>
              <a:off x="816770" y="2633187"/>
              <a:ext cx="23741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Plotting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Input csv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Results plotting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(Optional) save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57DDCA-1DD7-3E6F-686E-97BE812D1E0D}"/>
              </a:ext>
            </a:extLst>
          </p:cNvPr>
          <p:cNvCxnSpPr>
            <a:cxnSpLocks/>
          </p:cNvCxnSpPr>
          <p:nvPr/>
        </p:nvCxnSpPr>
        <p:spPr>
          <a:xfrm>
            <a:off x="4502943" y="5589357"/>
            <a:ext cx="0" cy="33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AEFF76-7453-B0A6-542A-58321267E2A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13435" y="3174591"/>
            <a:ext cx="4321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276E02-AB86-7C55-3962-3C8AEF170B2A}"/>
              </a:ext>
            </a:extLst>
          </p:cNvPr>
          <p:cNvCxnSpPr/>
          <p:nvPr/>
        </p:nvCxnSpPr>
        <p:spPr>
          <a:xfrm>
            <a:off x="2713435" y="5155791"/>
            <a:ext cx="4321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7F5769-E744-D6AE-7736-FF53DB293AE2}"/>
              </a:ext>
            </a:extLst>
          </p:cNvPr>
          <p:cNvSpPr txBox="1"/>
          <p:nvPr/>
        </p:nvSpPr>
        <p:spPr>
          <a:xfrm>
            <a:off x="3487340" y="592931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Enhanced Audio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6A098-5226-CF9D-7B8A-C1C0385BEF91}"/>
              </a:ext>
            </a:extLst>
          </p:cNvPr>
          <p:cNvCxnSpPr>
            <a:cxnSpLocks/>
          </p:cNvCxnSpPr>
          <p:nvPr/>
        </p:nvCxnSpPr>
        <p:spPr>
          <a:xfrm>
            <a:off x="7441405" y="5627038"/>
            <a:ext cx="0" cy="33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EDF1D3-24CE-2CD3-16B4-47E276B60F26}"/>
              </a:ext>
            </a:extLst>
          </p:cNvPr>
          <p:cNvSpPr txBox="1"/>
          <p:nvPr/>
        </p:nvSpPr>
        <p:spPr>
          <a:xfrm>
            <a:off x="6425802" y="596699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Metrics CSV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9654BA-1B7B-21C7-4C82-055F1B9FEBD6}"/>
              </a:ext>
            </a:extLst>
          </p:cNvPr>
          <p:cNvCxnSpPr>
            <a:cxnSpLocks/>
          </p:cNvCxnSpPr>
          <p:nvPr/>
        </p:nvCxnSpPr>
        <p:spPr>
          <a:xfrm>
            <a:off x="10379866" y="5670347"/>
            <a:ext cx="0" cy="33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D4F85E-4D05-DCA7-8EE6-FB13D87F6E35}"/>
              </a:ext>
            </a:extLst>
          </p:cNvPr>
          <p:cNvSpPr txBox="1"/>
          <p:nvPr/>
        </p:nvSpPr>
        <p:spPr>
          <a:xfrm>
            <a:off x="9364263" y="601030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Plots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0854238-FAD8-6E0C-27B8-996F30A12E67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 flipV="1">
            <a:off x="5487590" y="4198202"/>
            <a:ext cx="773906" cy="1915777"/>
          </a:xfrm>
          <a:prstGeom prst="bentConnector3">
            <a:avLst>
              <a:gd name="adj1" fmla="val 684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2C7C35-F5A0-64DE-77AB-6A518B04001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8426052" y="4238208"/>
            <a:ext cx="773906" cy="1913452"/>
          </a:xfrm>
          <a:prstGeom prst="bentConnector3">
            <a:avLst>
              <a:gd name="adj1" fmla="val 629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7DD246E-B54A-FEE9-85B2-4B7A4F733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4159"/>
              </p:ext>
            </p:extLst>
          </p:nvPr>
        </p:nvGraphicFramePr>
        <p:xfrm>
          <a:off x="7596187" y="42000"/>
          <a:ext cx="397787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819285290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199514144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71566644"/>
                    </a:ext>
                  </a:extLst>
                </a:gridCol>
                <a:gridCol w="748902">
                  <a:extLst>
                    <a:ext uri="{9D8B030D-6E8A-4147-A177-3AD203B41FA5}">
                      <a16:colId xmlns:a16="http://schemas.microsoft.com/office/drawing/2014/main" val="89663459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37696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4755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390+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0640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batch_processing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920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batch_evaluation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69563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batch_visualisation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7929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r>
                        <a:rPr lang="en-GB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950+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5841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2EAC488-8B91-D1B5-CF7F-6FBC5E8A2B72}"/>
              </a:ext>
            </a:extLst>
          </p:cNvPr>
          <p:cNvSpPr txBox="1"/>
          <p:nvPr/>
        </p:nvSpPr>
        <p:spPr>
          <a:xfrm>
            <a:off x="5619749" y="2297428"/>
            <a:ext cx="161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Chunks CSV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80FE427-15C2-334F-CCDD-44935D8D7D9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5501074" y="3200785"/>
            <a:ext cx="1254443" cy="266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3E1B9-9130-E48C-FF1B-8F99D030C41A}"/>
              </a:ext>
            </a:extLst>
          </p:cNvPr>
          <p:cNvSpPr txBox="1"/>
          <p:nvPr/>
        </p:nvSpPr>
        <p:spPr>
          <a:xfrm>
            <a:off x="3338512" y="2875002"/>
            <a:ext cx="5514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19758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BFDCC-7D79-DF5C-B9FA-61EBDA527A45}"/>
              </a:ext>
            </a:extLst>
          </p:cNvPr>
          <p:cNvSpPr txBox="1"/>
          <p:nvPr/>
        </p:nvSpPr>
        <p:spPr>
          <a:xfrm>
            <a:off x="213360" y="953885"/>
            <a:ext cx="4754880" cy="406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Parameters: </a:t>
            </a:r>
            <a:r>
              <a:rPr lang="en-GB" sz="2400" dirty="0"/>
              <a:t>(holding)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Fixes settings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Paths and subfolders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Prefix of file names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Total durations/frames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Frame rate (</a:t>
            </a:r>
            <a:r>
              <a:rPr lang="en-GB" dirty="0" err="1"/>
              <a:t>OptiTrack</a:t>
            </a:r>
            <a:r>
              <a:rPr lang="en-GB" dirty="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Sample rate (Audio)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Wearer Participant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Dataset, Session, File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Present Participant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Interpolant functions for: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Head-tracking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Sources DOA/position </a:t>
            </a:r>
            <a:r>
              <a:rPr lang="en-GB" dirty="0" err="1"/>
              <a:t>wrt</a:t>
            </a:r>
            <a:r>
              <a:rPr lang="en-GB" dirty="0"/>
              <a:t>. to wearer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701B-861B-02F2-82E4-349FF5FCDAA8}"/>
              </a:ext>
            </a:extLst>
          </p:cNvPr>
          <p:cNvSpPr txBox="1"/>
          <p:nvPr/>
        </p:nvSpPr>
        <p:spPr>
          <a:xfrm>
            <a:off x="5781675" y="953885"/>
            <a:ext cx="5815965" cy="544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Utility Functions: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Dataset/Session/File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All possible Targets 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Head-tracking of a target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DOA of a target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Array audio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Array AIRs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VADs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List of files for requested Dataset(s) &amp; Session(s)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VADs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Geometry utilities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Spherical to Cartesian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Cartesian to Spherical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Rotation of coordinate system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01AFB-D157-C389-D7BB-9515A95CE18E}"/>
              </a:ext>
            </a:extLst>
          </p:cNvPr>
          <p:cNvSpPr txBox="1"/>
          <p:nvPr/>
        </p:nvSpPr>
        <p:spPr>
          <a:xfrm>
            <a:off x="213359" y="245999"/>
            <a:ext cx="713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SPEAR Class </a:t>
            </a:r>
            <a:r>
              <a:rPr lang="en-GB" sz="2000" dirty="0"/>
              <a:t>to handle dataset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803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BFDCC-7D79-DF5C-B9FA-61EBDA527A45}"/>
              </a:ext>
            </a:extLst>
          </p:cNvPr>
          <p:cNvSpPr txBox="1"/>
          <p:nvPr/>
        </p:nvSpPr>
        <p:spPr>
          <a:xfrm>
            <a:off x="213360" y="953885"/>
            <a:ext cx="3429000" cy="57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Parameters: </a:t>
            </a:r>
            <a:r>
              <a:rPr lang="en-GB" sz="2400" dirty="0"/>
              <a:t>(holding)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Array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Total channels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Directions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AIR (Impulse Responses)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ATF (Transfer Functions)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Sample Rate (Original)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Output sample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I/O channels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STFT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 position interpolant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Beamformer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Diffuse Covariance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Diagonal loading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Pre-calculated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Visualisation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Beampattern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701B-861B-02F2-82E4-349FF5FCDAA8}"/>
              </a:ext>
            </a:extLst>
          </p:cNvPr>
          <p:cNvSpPr txBox="1"/>
          <p:nvPr/>
        </p:nvSpPr>
        <p:spPr>
          <a:xfrm>
            <a:off x="3734753" y="953885"/>
            <a:ext cx="4378642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Utility Functions: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Set/Change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Default Array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I/O channels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Output sample rate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Target position interpolant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Diagonal loading settings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STFT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Beam pattern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GB" dirty="0"/>
              <a:t>Single frame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GB" dirty="0"/>
              <a:t>Animated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Geometry utilities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Spherical to Cartesian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Cartesian to Spherical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Nearest-neighbour direction</a:t>
            </a:r>
          </a:p>
          <a:p>
            <a:r>
              <a:rPr lang="en-GB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01AFB-D157-C389-D7BB-9515A95CE18E}"/>
              </a:ext>
            </a:extLst>
          </p:cNvPr>
          <p:cNvSpPr txBox="1"/>
          <p:nvPr/>
        </p:nvSpPr>
        <p:spPr>
          <a:xfrm>
            <a:off x="213359" y="245999"/>
            <a:ext cx="1147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Processor Class</a:t>
            </a:r>
            <a:r>
              <a:rPr lang="en-GB" sz="2000" dirty="0"/>
              <a:t> to handle enhancement operation (compatible with any dataset) 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E80BF-3151-9EB9-CADB-1948D43B2B74}"/>
              </a:ext>
            </a:extLst>
          </p:cNvPr>
          <p:cNvSpPr txBox="1"/>
          <p:nvPr/>
        </p:nvSpPr>
        <p:spPr>
          <a:xfrm>
            <a:off x="8174355" y="953885"/>
            <a:ext cx="3941445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Utility Functions …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I/O audio (multi-level access)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Wav file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Time-domain signal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STFT-domain signal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Beamformer weights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STFT-domain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Beampattern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STFT / </a:t>
            </a:r>
            <a:r>
              <a:rPr lang="en-GB" dirty="0" err="1"/>
              <a:t>iSTFT</a:t>
            </a:r>
            <a:r>
              <a:rPr lang="en-GB" dirty="0"/>
              <a:t> / FFT / </a:t>
            </a:r>
            <a:r>
              <a:rPr lang="en-GB" dirty="0" err="1"/>
              <a:t>iFFT</a:t>
            </a: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Beamforming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MVDR weight calculation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Covariance matrix calculation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Diagonal loading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Quadrature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6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3E1B9-9130-E48C-FF1B-8F99D030C41A}"/>
              </a:ext>
            </a:extLst>
          </p:cNvPr>
          <p:cNvSpPr txBox="1"/>
          <p:nvPr/>
        </p:nvSpPr>
        <p:spPr>
          <a:xfrm>
            <a:off x="3338512" y="2875002"/>
            <a:ext cx="5514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53743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987AD-1774-C4D3-D898-15303FE5534E}"/>
              </a:ext>
            </a:extLst>
          </p:cNvPr>
          <p:cNvSpPr txBox="1"/>
          <p:nvPr/>
        </p:nvSpPr>
        <p:spPr>
          <a:xfrm>
            <a:off x="6096000" y="0"/>
            <a:ext cx="6096000" cy="6771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root_path</a:t>
            </a:r>
            <a:r>
              <a:rPr lang="en-GB" sz="1400" dirty="0"/>
              <a:t> = </a:t>
            </a:r>
            <a:r>
              <a:rPr lang="en-GB" sz="1400" dirty="0">
                <a:solidFill>
                  <a:srgbClr val="00B050"/>
                </a:solidFill>
              </a:rPr>
              <a:t>'/Volumes/HD FRL/data/SPEAR/Main/Train/’</a:t>
            </a:r>
            <a:endParaRPr lang="en-GB" sz="1400" dirty="0"/>
          </a:p>
          <a:p>
            <a:r>
              <a:rPr lang="en-GB" sz="1400" dirty="0" err="1"/>
              <a:t>save_path</a:t>
            </a:r>
            <a:r>
              <a:rPr lang="en-GB" sz="1400" dirty="0"/>
              <a:t> = </a:t>
            </a:r>
            <a:r>
              <a:rPr lang="en-GB" sz="1400" dirty="0">
                <a:solidFill>
                  <a:srgbClr val="00B050"/>
                </a:solidFill>
              </a:rPr>
              <a:t>'/Volumes/HD FRL/data/SPEAR Enhanced/Baseline/'</a:t>
            </a:r>
          </a:p>
          <a:p>
            <a:endParaRPr lang="en-GB" sz="1400" dirty="0"/>
          </a:p>
          <a:p>
            <a:r>
              <a:rPr lang="en-GB" sz="1400" dirty="0"/>
              <a:t>﻿fs = </a:t>
            </a:r>
            <a:r>
              <a:rPr lang="en-GB" sz="1400" dirty="0">
                <a:solidFill>
                  <a:schemeClr val="accent2"/>
                </a:solidFill>
              </a:rPr>
              <a:t>int</a:t>
            </a:r>
            <a:r>
              <a:rPr lang="en-GB" sz="1400" dirty="0"/>
              <a:t>(48e3) 	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output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freq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1400" dirty="0"/>
              <a:t>mics = [] 		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array subset (all channels)</a:t>
            </a:r>
          </a:p>
          <a:p>
            <a:r>
              <a:rPr lang="en-GB" sz="1400" dirty="0" err="1"/>
              <a:t>out_chan</a:t>
            </a:r>
            <a:r>
              <a:rPr lang="en-GB" sz="1400" dirty="0"/>
              <a:t> = [5,6] 	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output channels subset (binaural)</a:t>
            </a:r>
          </a:p>
          <a:p>
            <a:endParaRPr lang="en-GB" sz="1400" dirty="0"/>
          </a:p>
          <a:p>
            <a:r>
              <a:rPr lang="en-GB" sz="1400" dirty="0" err="1"/>
              <a:t>sp</a:t>
            </a:r>
            <a:r>
              <a:rPr lang="en-GB" sz="1400" dirty="0"/>
              <a:t> = </a:t>
            </a:r>
            <a:r>
              <a:rPr lang="en-GB" sz="1400" dirty="0" err="1"/>
              <a:t>SPEAR_Data</a:t>
            </a:r>
            <a:r>
              <a:rPr lang="en-GB" sz="1400" dirty="0"/>
              <a:t>(</a:t>
            </a:r>
            <a:r>
              <a:rPr lang="en-GB" sz="1400" dirty="0" err="1"/>
              <a:t>root_path</a:t>
            </a:r>
            <a:r>
              <a:rPr lang="en-GB" sz="1400" dirty="0"/>
              <a:t>)</a:t>
            </a:r>
          </a:p>
          <a:p>
            <a:r>
              <a:rPr lang="en-GB" sz="1400" dirty="0"/>
              <a:t>proc = </a:t>
            </a:r>
            <a:r>
              <a:rPr lang="en-GB" sz="1400" dirty="0" err="1"/>
              <a:t>SPEAR_Processor</a:t>
            </a:r>
            <a:r>
              <a:rPr lang="en-GB" sz="1400" dirty="0"/>
              <a:t>(</a:t>
            </a:r>
            <a:r>
              <a:rPr lang="en-GB" sz="1400" dirty="0" err="1"/>
              <a:t>sp.get_all_AIRs</a:t>
            </a:r>
            <a:r>
              <a:rPr lang="en-GB" sz="1400" dirty="0"/>
              <a:t>(),fs=</a:t>
            </a:r>
            <a:r>
              <a:rPr lang="en-GB" sz="1400" dirty="0" err="1"/>
              <a:t>fs,mics</a:t>
            </a:r>
            <a:r>
              <a:rPr lang="en-GB" sz="1400" dirty="0"/>
              <a:t>=</a:t>
            </a:r>
            <a:r>
              <a:rPr lang="en-GB" sz="1400" dirty="0" err="1"/>
              <a:t>mics,out_chan</a:t>
            </a:r>
            <a:r>
              <a:rPr lang="en-GB" sz="1400" dirty="0"/>
              <a:t>=</a:t>
            </a:r>
            <a:r>
              <a:rPr lang="en-GB" sz="1400" dirty="0" err="1"/>
              <a:t>out_chan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cases=</a:t>
            </a:r>
            <a:r>
              <a:rPr lang="en-GB" sz="1400" dirty="0" err="1"/>
              <a:t>sp.get_cases</a:t>
            </a:r>
            <a:r>
              <a:rPr lang="en-GB" sz="1400" dirty="0"/>
              <a:t>([</a:t>
            </a:r>
            <a:r>
              <a:rPr lang="en-GB" sz="1400" dirty="0">
                <a:solidFill>
                  <a:srgbClr val="00B050"/>
                </a:solidFill>
              </a:rPr>
              <a:t>'D2'</a:t>
            </a:r>
            <a:r>
              <a:rPr lang="en-GB" sz="1400" dirty="0"/>
              <a:t>,1])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e.g. Dataset 2, Session 1, All files</a:t>
            </a:r>
            <a:endParaRPr lang="en-GB" sz="1400" dirty="0"/>
          </a:p>
          <a:p>
            <a:r>
              <a:rPr lang="en-GB" sz="1400" dirty="0" err="1"/>
              <a:t>nCase</a:t>
            </a:r>
            <a:r>
              <a:rPr lang="en-GB" sz="1400" dirty="0"/>
              <a:t> = </a:t>
            </a:r>
            <a:r>
              <a:rPr lang="en-GB" sz="1400" dirty="0" err="1">
                <a:solidFill>
                  <a:schemeClr val="accent2"/>
                </a:solidFill>
              </a:rPr>
              <a:t>len</a:t>
            </a:r>
            <a:r>
              <a:rPr lang="en-GB" sz="1400" dirty="0"/>
              <a:t>(cases)</a:t>
            </a:r>
          </a:p>
          <a:p>
            <a:r>
              <a:rPr lang="en-GB" sz="1400" dirty="0">
                <a:solidFill>
                  <a:srgbClr val="7030A0"/>
                </a:solidFill>
              </a:rPr>
              <a:t>for</a:t>
            </a:r>
            <a:r>
              <a:rPr lang="en-GB" sz="1400" dirty="0"/>
              <a:t> n </a:t>
            </a:r>
            <a:r>
              <a:rPr lang="en-GB" sz="1400" dirty="0">
                <a:solidFill>
                  <a:srgbClr val="7030A0"/>
                </a:solidFill>
              </a:rPr>
              <a:t>in</a:t>
            </a:r>
            <a:r>
              <a:rPr lang="en-GB" sz="1400" dirty="0"/>
              <a:t> range(</a:t>
            </a:r>
            <a:r>
              <a:rPr lang="en-GB" sz="1400" dirty="0" err="1"/>
              <a:t>nCase</a:t>
            </a:r>
            <a:r>
              <a:rPr lang="en-GB" sz="1400" dirty="0"/>
              <a:t>):     	 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loop through files</a:t>
            </a:r>
            <a:r>
              <a:rPr lang="en-GB" sz="1400" dirty="0"/>
              <a:t>	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this_case</a:t>
            </a:r>
            <a:r>
              <a:rPr lang="en-GB" sz="1400" dirty="0"/>
              <a:t> = </a:t>
            </a:r>
            <a:r>
              <a:rPr lang="en-GB" sz="1400" dirty="0" err="1"/>
              <a:t>cases.loc</a:t>
            </a:r>
            <a:r>
              <a:rPr lang="en-GB" sz="1400" dirty="0"/>
              <a:t>[n]</a:t>
            </a:r>
          </a:p>
          <a:p>
            <a:r>
              <a:rPr lang="en-GB" sz="1400" dirty="0"/>
              <a:t>    dataset = </a:t>
            </a:r>
            <a:r>
              <a:rPr lang="en-GB" sz="1400" dirty="0" err="1"/>
              <a:t>this_case</a:t>
            </a:r>
            <a:r>
              <a:rPr lang="en-GB" sz="1400" dirty="0"/>
              <a:t>[</a:t>
            </a:r>
            <a:r>
              <a:rPr lang="en-GB" sz="1400" dirty="0">
                <a:solidFill>
                  <a:srgbClr val="00B050"/>
                </a:solidFill>
              </a:rPr>
              <a:t>'dataset'</a:t>
            </a:r>
            <a:r>
              <a:rPr lang="en-GB" sz="1400" dirty="0"/>
              <a:t>]</a:t>
            </a:r>
          </a:p>
          <a:p>
            <a:r>
              <a:rPr lang="en-GB" sz="1400" dirty="0"/>
              <a:t>    session = </a:t>
            </a:r>
            <a:r>
              <a:rPr lang="en-GB" sz="1400" dirty="0" err="1"/>
              <a:t>this_case</a:t>
            </a:r>
            <a:r>
              <a:rPr lang="en-GB" sz="1400" dirty="0"/>
              <a:t>[</a:t>
            </a:r>
            <a:r>
              <a:rPr lang="en-GB" sz="1400" dirty="0">
                <a:solidFill>
                  <a:srgbClr val="00B050"/>
                </a:solidFill>
              </a:rPr>
              <a:t>'session'</a:t>
            </a:r>
            <a:r>
              <a:rPr lang="en-GB" sz="1400" dirty="0"/>
              <a:t>]</a:t>
            </a:r>
          </a:p>
          <a:p>
            <a:r>
              <a:rPr lang="en-GB" sz="1400" dirty="0"/>
              <a:t>    file = </a:t>
            </a:r>
            <a:r>
              <a:rPr lang="en-GB" sz="1400" dirty="0">
                <a:solidFill>
                  <a:srgbClr val="00B050"/>
                </a:solidFill>
              </a:rPr>
              <a:t>'D%d_</a:t>
            </a:r>
            <a:r>
              <a:rPr lang="en-GB" sz="1400" dirty="0" err="1">
                <a:solidFill>
                  <a:srgbClr val="00B050"/>
                </a:solidFill>
              </a:rPr>
              <a:t>S%d</a:t>
            </a:r>
            <a:r>
              <a:rPr lang="en-GB" sz="1400" dirty="0">
                <a:solidFill>
                  <a:srgbClr val="00B050"/>
                </a:solidFill>
              </a:rPr>
              <a:t>_%s'</a:t>
            </a:r>
            <a:r>
              <a:rPr lang="en-GB" sz="1400" dirty="0"/>
              <a:t> % (</a:t>
            </a:r>
            <a:r>
              <a:rPr lang="en-GB" sz="1400" dirty="0" err="1"/>
              <a:t>dataset,session,this_case</a:t>
            </a:r>
            <a:r>
              <a:rPr lang="en-GB" sz="1400" dirty="0"/>
              <a:t>['file’])</a:t>
            </a:r>
          </a:p>
          <a:p>
            <a:r>
              <a:rPr lang="en-GB" sz="1400" dirty="0"/>
              <a:t>﻿    </a:t>
            </a:r>
            <a:r>
              <a:rPr lang="en-GB" sz="1400" dirty="0">
                <a:solidFill>
                  <a:schemeClr val="accent2"/>
                </a:solidFill>
              </a:rPr>
              <a:t>print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B050"/>
                </a:solidFill>
              </a:rPr>
              <a:t>'\n--+ %d/%d (%%%2.2f) %s +--'</a:t>
            </a:r>
            <a:r>
              <a:rPr lang="en-GB" sz="1400" dirty="0"/>
              <a:t> % (n+1,nCase,100*n/</a:t>
            </a:r>
            <a:r>
              <a:rPr lang="en-GB" sz="1400" dirty="0" err="1"/>
              <a:t>nCase,file</a:t>
            </a:r>
            <a:r>
              <a:rPr lang="en-GB" sz="1400" dirty="0"/>
              <a:t>))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sp.set_file</a:t>
            </a:r>
            <a:r>
              <a:rPr lang="en-GB" sz="1400" dirty="0"/>
              <a:t>(</a:t>
            </a:r>
            <a:r>
              <a:rPr lang="en-GB" sz="1400" dirty="0" err="1"/>
              <a:t>dataset,session,file</a:t>
            </a:r>
            <a:r>
              <a:rPr lang="en-GB" sz="1400" dirty="0"/>
              <a:t>)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update dataset object to file of interest</a:t>
            </a:r>
            <a:endParaRPr lang="en-GB" sz="1400" dirty="0"/>
          </a:p>
          <a:p>
            <a:r>
              <a:rPr lang="en-GB" sz="1400" dirty="0"/>
              <a:t>    targets = </a:t>
            </a:r>
            <a:r>
              <a:rPr lang="en-GB" sz="1400" dirty="0" err="1"/>
              <a:t>sp.get_targets</a:t>
            </a:r>
            <a:r>
              <a:rPr lang="en-GB" sz="1400" dirty="0"/>
              <a:t>()       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all possible targets</a:t>
            </a:r>
            <a:endParaRPr lang="en-GB" sz="1400" dirty="0"/>
          </a:p>
          <a:p>
            <a:r>
              <a:rPr lang="en-GB" sz="1400" dirty="0"/>
              <a:t>    </a:t>
            </a:r>
            <a:r>
              <a:rPr lang="en-GB" sz="1400" dirty="0" err="1"/>
              <a:t>nTarget</a:t>
            </a:r>
            <a:r>
              <a:rPr lang="en-GB" sz="1400" dirty="0"/>
              <a:t> = </a:t>
            </a:r>
            <a:r>
              <a:rPr lang="en-GB" sz="1400" dirty="0" err="1">
                <a:solidFill>
                  <a:schemeClr val="accent2"/>
                </a:solidFill>
              </a:rPr>
              <a:t>len</a:t>
            </a:r>
            <a:r>
              <a:rPr lang="en-GB" sz="1400" dirty="0"/>
              <a:t>(targets)</a:t>
            </a:r>
          </a:p>
          <a:p>
            <a:endParaRPr lang="en-GB" sz="1400" dirty="0"/>
          </a:p>
          <a:p>
            <a:r>
              <a:rPr lang="en-GB" sz="1400" dirty="0"/>
              <a:t>    </a:t>
            </a:r>
            <a:r>
              <a:rPr lang="en-GB" sz="1400" dirty="0">
                <a:solidFill>
                  <a:srgbClr val="7030A0"/>
                </a:solidFill>
              </a:rPr>
              <a:t>for</a:t>
            </a:r>
            <a:r>
              <a:rPr lang="en-GB" sz="1400" dirty="0"/>
              <a:t> </a:t>
            </a:r>
            <a:r>
              <a:rPr lang="en-GB" sz="1400" dirty="0" err="1"/>
              <a:t>ti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in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accent2"/>
                </a:solidFill>
              </a:rPr>
              <a:t>range</a:t>
            </a:r>
            <a:r>
              <a:rPr lang="en-GB" sz="1400" dirty="0"/>
              <a:t>(</a:t>
            </a:r>
            <a:r>
              <a:rPr lang="en-GB" sz="1400" dirty="0" err="1"/>
              <a:t>nTarget</a:t>
            </a:r>
            <a:r>
              <a:rPr lang="en-GB" sz="1400" dirty="0"/>
              <a:t>):          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loop through targets</a:t>
            </a:r>
            <a:endParaRPr lang="en-GB" sz="1400" dirty="0"/>
          </a:p>
          <a:p>
            <a:r>
              <a:rPr lang="en-GB" sz="1400" dirty="0"/>
              <a:t>        ﻿</a:t>
            </a:r>
            <a:r>
              <a:rPr lang="en-GB" sz="1400" dirty="0">
                <a:solidFill>
                  <a:schemeClr val="accent2"/>
                </a:solidFill>
              </a:rPr>
              <a:t>print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B050"/>
                </a:solidFill>
              </a:rPr>
              <a:t>'Target: %d/%d'</a:t>
            </a:r>
            <a:r>
              <a:rPr lang="en-GB" sz="1400" dirty="0"/>
              <a:t>%(ti+1,nTarget))</a:t>
            </a:r>
          </a:p>
          <a:p>
            <a:r>
              <a:rPr lang="en-GB" sz="1400" dirty="0"/>
              <a:t>        target = targets[</a:t>
            </a:r>
            <a:r>
              <a:rPr lang="en-GB" sz="1400" dirty="0" err="1"/>
              <a:t>ti</a:t>
            </a:r>
            <a:r>
              <a:rPr lang="en-GB" sz="1400" dirty="0"/>
              <a:t>]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proc.set_target_pos</a:t>
            </a:r>
            <a:r>
              <a:rPr lang="en-GB" sz="1400" dirty="0"/>
              <a:t>(</a:t>
            </a:r>
            <a:r>
              <a:rPr lang="en-GB" sz="1400" dirty="0" err="1"/>
              <a:t>sp.get_pos_interp</a:t>
            </a:r>
            <a:r>
              <a:rPr lang="en-GB" sz="1400" dirty="0"/>
              <a:t>(target))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set processor target</a:t>
            </a:r>
            <a:endParaRPr lang="en-GB" sz="1400" dirty="0"/>
          </a:p>
          <a:p>
            <a:r>
              <a:rPr lang="en-GB" sz="1400" dirty="0"/>
              <a:t>        </a:t>
            </a:r>
            <a:r>
              <a:rPr lang="en-GB" sz="1400" dirty="0" err="1"/>
              <a:t>saveName</a:t>
            </a:r>
            <a:r>
              <a:rPr lang="en-GB" sz="1400" dirty="0"/>
              <a:t> = </a:t>
            </a:r>
            <a:r>
              <a:rPr lang="en-GB" sz="1400" dirty="0">
                <a:solidFill>
                  <a:srgbClr val="00B050"/>
                </a:solidFill>
              </a:rPr>
              <a:t>'%</a:t>
            </a:r>
            <a:r>
              <a:rPr lang="en-GB" sz="1400" dirty="0" err="1">
                <a:solidFill>
                  <a:srgbClr val="00B050"/>
                </a:solidFill>
              </a:rPr>
              <a:t>s%s</a:t>
            </a:r>
            <a:r>
              <a:rPr lang="en-GB" sz="1400" dirty="0">
                <a:solidFill>
                  <a:srgbClr val="00B050"/>
                </a:solidFill>
              </a:rPr>
              <a:t>_%d/</a:t>
            </a:r>
            <a:r>
              <a:rPr lang="en-GB" sz="1400" dirty="0" err="1">
                <a:solidFill>
                  <a:srgbClr val="00B050"/>
                </a:solidFill>
              </a:rPr>
              <a:t>Session_%d</a:t>
            </a:r>
            <a:r>
              <a:rPr lang="en-GB" sz="1400" dirty="0">
                <a:solidFill>
                  <a:srgbClr val="00B050"/>
                </a:solidFill>
              </a:rPr>
              <a:t>/'</a:t>
            </a:r>
            <a:r>
              <a:rPr lang="en-GB" sz="1400" dirty="0"/>
              <a:t> % (save_path,</a:t>
            </a:r>
            <a:r>
              <a:rPr lang="en-GB" sz="1400" dirty="0">
                <a:solidFill>
                  <a:srgbClr val="00B050"/>
                </a:solidFill>
              </a:rPr>
              <a:t>'Dataset'</a:t>
            </a:r>
            <a:r>
              <a:rPr lang="en-GB" sz="1400" dirty="0"/>
              <a:t>,</a:t>
            </a:r>
            <a:r>
              <a:rPr lang="en-GB" sz="1400" dirty="0" err="1"/>
              <a:t>dataset,session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</a:t>
            </a:r>
            <a:r>
              <a:rPr lang="en-GB" sz="1400" dirty="0">
                <a:solidFill>
                  <a:srgbClr val="7030A0"/>
                </a:solidFill>
              </a:rPr>
              <a:t>if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7030A0"/>
                </a:solidFill>
              </a:rPr>
              <a:t>not</a:t>
            </a:r>
            <a:r>
              <a:rPr lang="en-GB" sz="1400" dirty="0"/>
              <a:t> </a:t>
            </a:r>
            <a:r>
              <a:rPr lang="en-GB" sz="1400" dirty="0" err="1"/>
              <a:t>os.path.exists</a:t>
            </a:r>
            <a:r>
              <a:rPr lang="en-GB" sz="1400" dirty="0"/>
              <a:t>(</a:t>
            </a:r>
            <a:r>
              <a:rPr lang="en-GB" sz="1400" dirty="0" err="1"/>
              <a:t>saveName</a:t>
            </a:r>
            <a:r>
              <a:rPr lang="en-GB" sz="1400" dirty="0"/>
              <a:t>):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set up save path</a:t>
            </a:r>
            <a:endParaRPr lang="en-GB" sz="1400" dirty="0"/>
          </a:p>
          <a:p>
            <a:r>
              <a:rPr lang="en-GB" sz="1400" dirty="0"/>
              <a:t>            </a:t>
            </a:r>
            <a:r>
              <a:rPr lang="en-GB" sz="1400" dirty="0" err="1"/>
              <a:t>os.makedirs</a:t>
            </a:r>
            <a:r>
              <a:rPr lang="en-GB" sz="1400" dirty="0"/>
              <a:t>(</a:t>
            </a:r>
            <a:r>
              <a:rPr lang="en-GB" sz="1400" dirty="0" err="1"/>
              <a:t>saveName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saveName</a:t>
            </a:r>
            <a:r>
              <a:rPr lang="en-GB" sz="1400" dirty="0"/>
              <a:t> = </a:t>
            </a:r>
            <a:r>
              <a:rPr lang="en-GB" sz="1400" dirty="0">
                <a:solidFill>
                  <a:srgbClr val="00B050"/>
                </a:solidFill>
              </a:rPr>
              <a:t>'%s%s_ID_%</a:t>
            </a:r>
            <a:r>
              <a:rPr lang="en-GB" sz="1400" dirty="0" err="1">
                <a:solidFill>
                  <a:srgbClr val="00B050"/>
                </a:solidFill>
              </a:rPr>
              <a:t>d.wav</a:t>
            </a:r>
            <a:r>
              <a:rPr lang="en-GB" sz="1400" dirty="0">
                <a:solidFill>
                  <a:srgbClr val="00B050"/>
                </a:solidFill>
              </a:rPr>
              <a:t>'</a:t>
            </a:r>
            <a:r>
              <a:rPr lang="en-GB" sz="1400" dirty="0"/>
              <a:t> % (</a:t>
            </a:r>
            <a:r>
              <a:rPr lang="en-GB" sz="1400" dirty="0" err="1"/>
              <a:t>saveName,file,target</a:t>
            </a:r>
            <a:r>
              <a:rPr lang="en-GB" sz="1400" dirty="0"/>
              <a:t>)</a:t>
            </a:r>
          </a:p>
          <a:p>
            <a:r>
              <a:rPr lang="en-GB" sz="1400" dirty="0"/>
              <a:t>        _, _ = </a:t>
            </a:r>
            <a:r>
              <a:rPr lang="en-GB" sz="1400" dirty="0" err="1"/>
              <a:t>proc.process_file</a:t>
            </a:r>
            <a:r>
              <a:rPr lang="en-GB" sz="1400" dirty="0"/>
              <a:t>(</a:t>
            </a:r>
            <a:r>
              <a:rPr lang="en-GB" sz="1400" dirty="0" err="1"/>
              <a:t>sp.array_file,out_file</a:t>
            </a:r>
            <a:r>
              <a:rPr lang="en-GB" sz="1400" dirty="0"/>
              <a:t>=</a:t>
            </a:r>
            <a:r>
              <a:rPr lang="en-GB" sz="1400" dirty="0" err="1"/>
              <a:t>saveName</a:t>
            </a:r>
            <a:r>
              <a:rPr lang="en-GB" sz="1400" dirty="0"/>
              <a:t>)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# process &amp; save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211F3-E27D-B2DD-2A1D-968FDF1091DF}"/>
              </a:ext>
            </a:extLst>
          </p:cNvPr>
          <p:cNvSpPr txBox="1"/>
          <p:nvPr/>
        </p:nvSpPr>
        <p:spPr>
          <a:xfrm>
            <a:off x="137160" y="108839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batch_processing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84EF7863-3FE9-7CED-C72F-C58395EE90FF}"/>
              </a:ext>
            </a:extLst>
          </p:cNvPr>
          <p:cNvSpPr/>
          <p:nvPr/>
        </p:nvSpPr>
        <p:spPr>
          <a:xfrm>
            <a:off x="5900651" y="700984"/>
            <a:ext cx="138545" cy="667537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6B667CA-1BA4-CAB1-6D9A-3658CF14D61B}"/>
              </a:ext>
            </a:extLst>
          </p:cNvPr>
          <p:cNvSpPr/>
          <p:nvPr/>
        </p:nvSpPr>
        <p:spPr>
          <a:xfrm>
            <a:off x="5900651" y="83189"/>
            <a:ext cx="138545" cy="455937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B8DAA99D-AFEF-CF93-D062-236C5FEA66CE}"/>
              </a:ext>
            </a:extLst>
          </p:cNvPr>
          <p:cNvSpPr/>
          <p:nvPr/>
        </p:nvSpPr>
        <p:spPr>
          <a:xfrm>
            <a:off x="5900651" y="1584336"/>
            <a:ext cx="138545" cy="414488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C4C7CD5-8AF8-AEC1-1D67-5601C78C1A67}"/>
              </a:ext>
            </a:extLst>
          </p:cNvPr>
          <p:cNvSpPr/>
          <p:nvPr/>
        </p:nvSpPr>
        <p:spPr>
          <a:xfrm>
            <a:off x="5900651" y="2245119"/>
            <a:ext cx="138545" cy="501531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18F61B2-3E8B-A52F-E46A-F6C1CBDF3A4A}"/>
              </a:ext>
            </a:extLst>
          </p:cNvPr>
          <p:cNvSpPr/>
          <p:nvPr/>
        </p:nvSpPr>
        <p:spPr>
          <a:xfrm>
            <a:off x="5900651" y="2870077"/>
            <a:ext cx="138545" cy="1731420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1997189-E8D4-BD20-B71D-3A27998984D4}"/>
              </a:ext>
            </a:extLst>
          </p:cNvPr>
          <p:cNvSpPr/>
          <p:nvPr/>
        </p:nvSpPr>
        <p:spPr>
          <a:xfrm>
            <a:off x="5900651" y="4777696"/>
            <a:ext cx="138545" cy="1574018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A3C90-A6D3-140E-2DAA-34C46327210E}"/>
              </a:ext>
            </a:extLst>
          </p:cNvPr>
          <p:cNvSpPr txBox="1"/>
          <p:nvPr/>
        </p:nvSpPr>
        <p:spPr>
          <a:xfrm>
            <a:off x="289560" y="722389"/>
            <a:ext cx="43281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GB" dirty="0"/>
              <a:t>Set up I/O root paths</a:t>
            </a:r>
          </a:p>
          <a:p>
            <a:pPr marL="342900" indent="-342900">
              <a:buAutoNum type="arabicPeriod"/>
            </a:pPr>
            <a:r>
              <a:rPr lang="en-GB" dirty="0"/>
              <a:t>Set up I/O audio settings</a:t>
            </a:r>
          </a:p>
          <a:p>
            <a:pPr marL="342900" indent="-342900">
              <a:buAutoNum type="arabicPeriod"/>
            </a:pPr>
            <a:r>
              <a:rPr lang="en-GB" dirty="0"/>
              <a:t>Set up dataset &amp; processor objects</a:t>
            </a:r>
          </a:p>
          <a:p>
            <a:pPr marL="342900" indent="-342900">
              <a:buAutoNum type="arabicPeriod"/>
            </a:pPr>
            <a:r>
              <a:rPr lang="en-GB" dirty="0"/>
              <a:t>Set up files of interest</a:t>
            </a:r>
          </a:p>
          <a:p>
            <a:pPr marL="342900" indent="-342900">
              <a:buAutoNum type="arabicPeriod"/>
            </a:pPr>
            <a:r>
              <a:rPr lang="en-GB" dirty="0"/>
              <a:t>Loop through files </a:t>
            </a:r>
          </a:p>
          <a:p>
            <a:pPr lvl="1"/>
            <a:r>
              <a:rPr lang="en-GB" dirty="0"/>
              <a:t>6. Loop through targets</a:t>
            </a:r>
          </a:p>
          <a:p>
            <a:pPr lvl="2"/>
            <a:r>
              <a:rPr lang="en-GB" dirty="0"/>
              <a:t>7. Process &amp; Save the entire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BEC6A-2B2B-0C41-AE41-2400D20FD759}"/>
              </a:ext>
            </a:extLst>
          </p:cNvPr>
          <p:cNvSpPr txBox="1"/>
          <p:nvPr/>
        </p:nvSpPr>
        <p:spPr>
          <a:xfrm>
            <a:off x="5401887" y="12649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DA885-C0B5-9A87-7345-CEE022604A6A}"/>
              </a:ext>
            </a:extLst>
          </p:cNvPr>
          <p:cNvSpPr txBox="1"/>
          <p:nvPr/>
        </p:nvSpPr>
        <p:spPr>
          <a:xfrm>
            <a:off x="5401887" y="85008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0432F-11D8-B7DF-6F1D-286381C17B10}"/>
              </a:ext>
            </a:extLst>
          </p:cNvPr>
          <p:cNvSpPr txBox="1"/>
          <p:nvPr/>
        </p:nvSpPr>
        <p:spPr>
          <a:xfrm>
            <a:off x="5401887" y="157368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C04B6-CF1C-BE8D-D920-CE5BA66DD1FC}"/>
              </a:ext>
            </a:extLst>
          </p:cNvPr>
          <p:cNvSpPr txBox="1"/>
          <p:nvPr/>
        </p:nvSpPr>
        <p:spPr>
          <a:xfrm>
            <a:off x="5401887" y="229727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03ABD-71AB-CEF7-F478-E8C5D1183B3E}"/>
              </a:ext>
            </a:extLst>
          </p:cNvPr>
          <p:cNvSpPr txBox="1"/>
          <p:nvPr/>
        </p:nvSpPr>
        <p:spPr>
          <a:xfrm>
            <a:off x="5401887" y="355112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17713-F720-BC15-0140-531D516EB151}"/>
              </a:ext>
            </a:extLst>
          </p:cNvPr>
          <p:cNvSpPr txBox="1"/>
          <p:nvPr/>
        </p:nvSpPr>
        <p:spPr>
          <a:xfrm>
            <a:off x="5401887" y="528431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(6)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F88C377-7F55-38BA-C338-0E12DFCB1A20}"/>
              </a:ext>
            </a:extLst>
          </p:cNvPr>
          <p:cNvSpPr/>
          <p:nvPr/>
        </p:nvSpPr>
        <p:spPr>
          <a:xfrm>
            <a:off x="5900651" y="6463220"/>
            <a:ext cx="138545" cy="193362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9153-B4D7-1B61-2497-284560548C61}"/>
              </a:ext>
            </a:extLst>
          </p:cNvPr>
          <p:cNvSpPr txBox="1"/>
          <p:nvPr/>
        </p:nvSpPr>
        <p:spPr>
          <a:xfrm>
            <a:off x="5401887" y="6390475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11276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79A3C90-A6D3-140E-2DAA-34C46327210E}"/>
              </a:ext>
            </a:extLst>
          </p:cNvPr>
          <p:cNvSpPr txBox="1"/>
          <p:nvPr/>
        </p:nvSpPr>
        <p:spPr>
          <a:xfrm>
            <a:off x="335280" y="185449"/>
            <a:ext cx="432816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batch_evaluation</a:t>
            </a:r>
            <a:endParaRPr lang="en-GB" sz="2400" dirty="0"/>
          </a:p>
          <a:p>
            <a:pPr marL="342900" indent="-342900">
              <a:buFontTx/>
              <a:buAutoNum type="arabicPeriod"/>
            </a:pPr>
            <a:r>
              <a:rPr lang="en-GB" dirty="0"/>
              <a:t>Set up I/O root paths</a:t>
            </a:r>
          </a:p>
          <a:p>
            <a:pPr marL="342900" indent="-342900">
              <a:buAutoNum type="arabicPeriod"/>
            </a:pPr>
            <a:r>
              <a:rPr lang="en-GB" dirty="0"/>
              <a:t>Set up method name &amp; dataset</a:t>
            </a:r>
          </a:p>
          <a:p>
            <a:pPr marL="342900" indent="-342900">
              <a:buAutoNum type="arabicPeriod"/>
            </a:pPr>
            <a:r>
              <a:rPr lang="en-GB" dirty="0"/>
              <a:t>Load chunks csv</a:t>
            </a:r>
          </a:p>
          <a:p>
            <a:pPr marL="342900" indent="-342900">
              <a:buAutoNum type="arabicPeriod"/>
            </a:pPr>
            <a:r>
              <a:rPr lang="en-GB" dirty="0"/>
              <a:t>Prepare metrics</a:t>
            </a:r>
          </a:p>
          <a:p>
            <a:pPr marL="342900" indent="-342900">
              <a:buAutoNum type="arabicPeriod"/>
            </a:pPr>
            <a:r>
              <a:rPr lang="en-GB" dirty="0"/>
              <a:t>Loop through chunks </a:t>
            </a:r>
          </a:p>
          <a:p>
            <a:pPr lvl="1"/>
            <a:r>
              <a:rPr lang="en-GB" dirty="0"/>
              <a:t>6. Loop through metrics</a:t>
            </a:r>
          </a:p>
          <a:p>
            <a:pPr lvl="2"/>
            <a:r>
              <a:rPr lang="en-GB" dirty="0"/>
              <a:t>7. Evaluate audio &amp; save metric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FF1A8-BB15-75DC-651C-6EB10A19D151}"/>
              </a:ext>
            </a:extLst>
          </p:cNvPr>
          <p:cNvSpPr txBox="1"/>
          <p:nvPr/>
        </p:nvSpPr>
        <p:spPr>
          <a:xfrm>
            <a:off x="335280" y="3829851"/>
            <a:ext cx="432816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batch_visualisation</a:t>
            </a:r>
            <a:endParaRPr lang="en-GB" sz="2400" dirty="0"/>
          </a:p>
          <a:p>
            <a:pPr marL="342900" indent="-342900">
              <a:buFontTx/>
              <a:buAutoNum type="arabicPeriod"/>
            </a:pPr>
            <a:r>
              <a:rPr lang="en-GB" dirty="0"/>
              <a:t>Set up I/O root paths</a:t>
            </a:r>
          </a:p>
          <a:p>
            <a:pPr marL="342900" indent="-342900">
              <a:buAutoNum type="arabicPeriod"/>
            </a:pPr>
            <a:r>
              <a:rPr lang="en-GB" dirty="0"/>
              <a:t>Set up method name &amp; dataset</a:t>
            </a:r>
          </a:p>
          <a:p>
            <a:pPr marL="342900" indent="-342900">
              <a:buAutoNum type="arabicPeriod"/>
            </a:pPr>
            <a:r>
              <a:rPr lang="en-GB" dirty="0"/>
              <a:t>Load metrics csv</a:t>
            </a:r>
          </a:p>
          <a:p>
            <a:pPr marL="342900" indent="-342900">
              <a:buAutoNum type="arabicPeriod"/>
            </a:pPr>
            <a:r>
              <a:rPr lang="en-GB" dirty="0"/>
              <a:t>Loop through metrics </a:t>
            </a:r>
          </a:p>
          <a:p>
            <a:pPr lvl="1"/>
            <a:r>
              <a:rPr lang="en-GB" dirty="0"/>
              <a:t>5. Plot absolute &amp; relative (∆ </a:t>
            </a:r>
            <a:r>
              <a:rPr lang="en-GB" dirty="0" err="1"/>
              <a:t>wrt</a:t>
            </a:r>
            <a:r>
              <a:rPr lang="en-GB" dirty="0"/>
              <a:t>. passthrough)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190C76-7CB3-70A9-1E66-EB12529B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0" y="561284"/>
            <a:ext cx="5029200" cy="1689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474C79-221C-EA1F-5D84-362DD385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610375"/>
            <a:ext cx="4167010" cy="2094848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51806B-1F78-8CD8-C617-CB3D67A96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05224"/>
            <a:ext cx="4167010" cy="2094849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345CD48-4A15-183A-1E67-E7F516DAAC5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63720" y="1405834"/>
            <a:ext cx="1633220" cy="1004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DD7F392-E162-0978-431B-37CA4DFDC9F2}"/>
              </a:ext>
            </a:extLst>
          </p:cNvPr>
          <p:cNvCxnSpPr>
            <a:cxnSpLocks/>
          </p:cNvCxnSpPr>
          <p:nvPr/>
        </p:nvCxnSpPr>
        <p:spPr>
          <a:xfrm flipV="1">
            <a:off x="4064000" y="3786434"/>
            <a:ext cx="2032000" cy="1725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525D8FF-9549-2A18-07F9-362335DBB952}"/>
              </a:ext>
            </a:extLst>
          </p:cNvPr>
          <p:cNvCxnSpPr>
            <a:cxnSpLocks/>
          </p:cNvCxnSpPr>
          <p:nvPr/>
        </p:nvCxnSpPr>
        <p:spPr>
          <a:xfrm>
            <a:off x="4064000" y="5511800"/>
            <a:ext cx="2032000" cy="437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440F29-26CA-0CD3-0B4F-A72992058634}"/>
              </a:ext>
            </a:extLst>
          </p:cNvPr>
          <p:cNvSpPr txBox="1"/>
          <p:nvPr/>
        </p:nvSpPr>
        <p:spPr>
          <a:xfrm>
            <a:off x="5462270" y="4225468"/>
            <a:ext cx="45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CDF2FA-F07F-6611-3F4C-C632208211A7}"/>
              </a:ext>
            </a:extLst>
          </p:cNvPr>
          <p:cNvSpPr txBox="1"/>
          <p:nvPr/>
        </p:nvSpPr>
        <p:spPr>
          <a:xfrm>
            <a:off x="11183620" y="736600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23E999-88CA-3FD1-2E35-332078CFD4D6}"/>
              </a:ext>
            </a:extLst>
          </p:cNvPr>
          <p:cNvSpPr txBox="1"/>
          <p:nvPr/>
        </p:nvSpPr>
        <p:spPr>
          <a:xfrm>
            <a:off x="11183620" y="1405834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</a:rPr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EE05AF-5016-F4A3-83D4-429A6F993C66}"/>
              </a:ext>
            </a:extLst>
          </p:cNvPr>
          <p:cNvSpPr txBox="1"/>
          <p:nvPr/>
        </p:nvSpPr>
        <p:spPr>
          <a:xfrm>
            <a:off x="5918200" y="185449"/>
            <a:ext cx="5265420" cy="37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binaural and pairs (L/R) of monaural metrics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94B2D-E1FB-9D98-78E8-404DD98D28A6}"/>
              </a:ext>
            </a:extLst>
          </p:cNvPr>
          <p:cNvSpPr txBox="1"/>
          <p:nvPr/>
        </p:nvSpPr>
        <p:spPr>
          <a:xfrm>
            <a:off x="10445750" y="3429000"/>
            <a:ext cx="14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box for binaural metrics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7CCDE8-8E1E-0521-9893-F23C951AEA80}"/>
              </a:ext>
            </a:extLst>
          </p:cNvPr>
          <p:cNvSpPr txBox="1"/>
          <p:nvPr/>
        </p:nvSpPr>
        <p:spPr>
          <a:xfrm>
            <a:off x="10440810" y="5373386"/>
            <a:ext cx="14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boxes for L/R monaural metrics</a:t>
            </a:r>
          </a:p>
        </p:txBody>
      </p:sp>
    </p:spTree>
    <p:extLst>
      <p:ext uri="{BB962C8B-B14F-4D97-AF65-F5344CB8AC3E}">
        <p14:creationId xmlns:p14="http://schemas.microsoft.com/office/powerpoint/2010/main" val="28427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4F4C8F7315E04388F1ECFFC85D4CB9" ma:contentTypeVersion="15" ma:contentTypeDescription="Create a new document." ma:contentTypeScope="" ma:versionID="8dbd76ebb6e19c33e751cee84bad1481">
  <xsd:schema xmlns:xsd="http://www.w3.org/2001/XMLSchema" xmlns:xs="http://www.w3.org/2001/XMLSchema" xmlns:p="http://schemas.microsoft.com/office/2006/metadata/properties" xmlns:ns2="1f0785b7-02a5-4c02-a022-e76d8cc696e9" xmlns:ns3="30ece58a-b4dd-4e0d-916a-6f83153494fc" targetNamespace="http://schemas.microsoft.com/office/2006/metadata/properties" ma:root="true" ma:fieldsID="0eb8df5496eb48485df454bb5278d52a" ns2:_="" ns3:_="">
    <xsd:import namespace="1f0785b7-02a5-4c02-a022-e76d8cc696e9"/>
    <xsd:import namespace="30ece58a-b4dd-4e0d-916a-6f8315349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785b7-02a5-4c02-a022-e76d8cc69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ce58a-b4dd-4e0d-916a-6f83153494f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fc8f77-0e83-4079-94c7-929cb5520b82}" ma:internalName="TaxCatchAll" ma:showField="CatchAllData" ma:web="30ece58a-b4dd-4e0d-916a-6f83153494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ece58a-b4dd-4e0d-916a-6f83153494fc" xsi:nil="true"/>
    <lcf76f155ced4ddcb4097134ff3c332f xmlns="1f0785b7-02a5-4c02-a022-e76d8cc696e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4478C9-BC95-4BE3-A656-305C1D85E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9D3CA-295B-4841-BCC1-7DC85E216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0785b7-02a5-4c02-a022-e76d8cc696e9"/>
    <ds:schemaRef ds:uri="30ece58a-b4dd-4e0d-916a-6f8315349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E5C6-D855-4A21-B802-949D5BEE506F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0ece58a-b4dd-4e0d-916a-6f83153494fc"/>
    <ds:schemaRef ds:uri="http://www.w3.org/XML/1998/namespace"/>
    <ds:schemaRef ds:uri="1f0785b7-02a5-4c02-a022-e76d8cc696e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1437</Words>
  <Application>Microsoft Macintosh PowerPoint</Application>
  <PresentationFormat>Widescreen</PresentationFormat>
  <Paragraphs>387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Python Framework for processing SPEAR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Framework for SPEAR/EasyCom datasets </dc:title>
  <dc:creator>Hafezi, Sina</dc:creator>
  <cp:lastModifiedBy>Guiraud, Pierre H</cp:lastModifiedBy>
  <cp:revision>282</cp:revision>
  <dcterms:created xsi:type="dcterms:W3CDTF">2022-05-31T07:41:32Z</dcterms:created>
  <dcterms:modified xsi:type="dcterms:W3CDTF">2022-07-22T07:49:48Z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0x0101004B4F4C8F7315E04388F1ECFFC85D4CB9</vt:lpwstr>
  </property>
  <property fmtid="{D5CDD505-2E9C-101B-9397-08002B2CF9AE}" pid="3" name="MediaServiceImageTags">
    <vt:lpwstr/>
  </property>
</Properties>
</file>