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51"/>
  </p:notesMasterIdLst>
  <p:sldIdLst>
    <p:sldId id="258" r:id="rId5"/>
    <p:sldId id="348" r:id="rId6"/>
    <p:sldId id="349" r:id="rId7"/>
    <p:sldId id="289" r:id="rId8"/>
    <p:sldId id="262" r:id="rId9"/>
    <p:sldId id="263" r:id="rId10"/>
    <p:sldId id="298" r:id="rId11"/>
    <p:sldId id="288" r:id="rId12"/>
    <p:sldId id="297" r:id="rId13"/>
    <p:sldId id="291" r:id="rId14"/>
    <p:sldId id="294" r:id="rId15"/>
    <p:sldId id="279" r:id="rId16"/>
    <p:sldId id="309" r:id="rId17"/>
    <p:sldId id="306" r:id="rId18"/>
    <p:sldId id="308" r:id="rId19"/>
    <p:sldId id="310" r:id="rId20"/>
    <p:sldId id="312" r:id="rId21"/>
    <p:sldId id="314" r:id="rId22"/>
    <p:sldId id="315" r:id="rId23"/>
    <p:sldId id="316" r:id="rId24"/>
    <p:sldId id="317" r:id="rId25"/>
    <p:sldId id="319" r:id="rId26"/>
    <p:sldId id="320" r:id="rId27"/>
    <p:sldId id="321" r:id="rId28"/>
    <p:sldId id="322"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9" r:id="rId44"/>
    <p:sldId id="340" r:id="rId45"/>
    <p:sldId id="341" r:id="rId46"/>
    <p:sldId id="342" r:id="rId47"/>
    <p:sldId id="343" r:id="rId48"/>
    <p:sldId id="344" r:id="rId49"/>
    <p:sldId id="34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556" autoAdjust="0"/>
  </p:normalViewPr>
  <p:slideViewPr>
    <p:cSldViewPr snapToGrid="0" showGuides="1">
      <p:cViewPr varScale="1">
        <p:scale>
          <a:sx n="51" d="100"/>
          <a:sy n="51" d="100"/>
        </p:scale>
        <p:origin x="2070" y="78"/>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F631F7-50CD-4BFB-BCD3-4CE5871FBCAD}" type="doc">
      <dgm:prSet loTypeId="urn:microsoft.com/office/officeart/2008/layout/SquareAccentList" loCatId="list" qsTypeId="urn:microsoft.com/office/officeart/2005/8/quickstyle/simple1" qsCatId="simple" csTypeId="urn:microsoft.com/office/officeart/2005/8/colors/colorful1#6" csCatId="colorful" phldr="1"/>
      <dgm:spPr/>
      <dgm:t>
        <a:bodyPr/>
        <a:lstStyle/>
        <a:p>
          <a:endParaRPr lang="en-US"/>
        </a:p>
      </dgm:t>
    </dgm:pt>
    <dgm:pt modelId="{112EDD33-42B7-442A-BEEA-B9CC24327AE4}">
      <dgm:prSet phldrT="[Text]" custT="1"/>
      <dgm:spPr/>
      <dgm:t>
        <a:bodyPr/>
        <a:lstStyle/>
        <a:p>
          <a:pPr algn="ctr"/>
          <a:r>
            <a:rPr lang="en-US" sz="3200" dirty="0">
              <a:solidFill>
                <a:schemeClr val="bg1">
                  <a:lumMod val="50000"/>
                </a:schemeClr>
              </a:solidFill>
            </a:rPr>
            <a:t>Do not:</a:t>
          </a:r>
        </a:p>
      </dgm:t>
    </dgm:pt>
    <dgm:pt modelId="{DD81C9E5-E061-4D17-ACDC-110FD7EB4525}" type="parTrans" cxnId="{906FB407-9AD6-4338-BD8B-976BA332AFC0}">
      <dgm:prSet/>
      <dgm:spPr/>
      <dgm:t>
        <a:bodyPr/>
        <a:lstStyle/>
        <a:p>
          <a:endParaRPr lang="en-US" sz="2800"/>
        </a:p>
      </dgm:t>
    </dgm:pt>
    <dgm:pt modelId="{B5A4DF77-AB3A-4D03-A3CF-2D435AF6A6B8}" type="sibTrans" cxnId="{906FB407-9AD6-4338-BD8B-976BA332AFC0}">
      <dgm:prSet/>
      <dgm:spPr/>
      <dgm:t>
        <a:bodyPr/>
        <a:lstStyle/>
        <a:p>
          <a:endParaRPr lang="en-US" sz="2800"/>
        </a:p>
      </dgm:t>
    </dgm:pt>
    <dgm:pt modelId="{8E104288-DEDB-49E8-829F-A9765ABB3B26}">
      <dgm:prSet phldrT="[Text]" custT="1"/>
      <dgm:spPr/>
      <dgm:t>
        <a:bodyPr/>
        <a:lstStyle/>
        <a:p>
          <a:r>
            <a:rPr lang="en-US" sz="1400" dirty="0"/>
            <a:t>Do not use a computer to harm other people.</a:t>
          </a:r>
        </a:p>
      </dgm:t>
    </dgm:pt>
    <dgm:pt modelId="{51C1E4E9-181E-4D64-ACF5-D695B5C3E47D}" type="parTrans" cxnId="{4175FE87-4451-45BB-8D83-EF303509B7FE}">
      <dgm:prSet/>
      <dgm:spPr/>
      <dgm:t>
        <a:bodyPr/>
        <a:lstStyle/>
        <a:p>
          <a:endParaRPr lang="en-US" sz="2800"/>
        </a:p>
      </dgm:t>
    </dgm:pt>
    <dgm:pt modelId="{2EA06890-3CC9-49B5-AEA3-912E7799AC70}" type="sibTrans" cxnId="{4175FE87-4451-45BB-8D83-EF303509B7FE}">
      <dgm:prSet/>
      <dgm:spPr/>
      <dgm:t>
        <a:bodyPr/>
        <a:lstStyle/>
        <a:p>
          <a:endParaRPr lang="en-US" sz="2800"/>
        </a:p>
      </dgm:t>
    </dgm:pt>
    <dgm:pt modelId="{D8E1A844-6D14-43D2-B98C-34523445EE56}">
      <dgm:prSet phldrT="[Text]" custT="1"/>
      <dgm:spPr/>
      <dgm:t>
        <a:bodyPr/>
        <a:lstStyle/>
        <a:p>
          <a:r>
            <a:rPr lang="en-US" sz="1400" dirty="0"/>
            <a:t>Do not interfere with other people's computer work.</a:t>
          </a:r>
        </a:p>
      </dgm:t>
    </dgm:pt>
    <dgm:pt modelId="{74694CA3-062B-416E-B36A-FBBD82629B60}" type="parTrans" cxnId="{707B85DC-16CC-4289-8E48-C0B55665B8C8}">
      <dgm:prSet/>
      <dgm:spPr/>
      <dgm:t>
        <a:bodyPr/>
        <a:lstStyle/>
        <a:p>
          <a:endParaRPr lang="en-US" sz="2800"/>
        </a:p>
      </dgm:t>
    </dgm:pt>
    <dgm:pt modelId="{E5EB84E4-DAA1-4AF8-AD6F-423D9F2A8067}" type="sibTrans" cxnId="{707B85DC-16CC-4289-8E48-C0B55665B8C8}">
      <dgm:prSet/>
      <dgm:spPr/>
      <dgm:t>
        <a:bodyPr/>
        <a:lstStyle/>
        <a:p>
          <a:endParaRPr lang="en-US" sz="2800"/>
        </a:p>
      </dgm:t>
    </dgm:pt>
    <dgm:pt modelId="{0C4985C1-7CF3-4B32-B24E-42102D6FBA5A}">
      <dgm:prSet phldrT="[Text]" custT="1"/>
      <dgm:spPr/>
      <dgm:t>
        <a:bodyPr/>
        <a:lstStyle/>
        <a:p>
          <a:r>
            <a:rPr lang="en-US" sz="1400" dirty="0"/>
            <a:t>Do not snoop around in other people's computer files.</a:t>
          </a:r>
        </a:p>
      </dgm:t>
    </dgm:pt>
    <dgm:pt modelId="{80DEF834-05D9-4508-9D4B-4C4C491C3EE2}" type="parTrans" cxnId="{4EADA6D9-D6F5-4820-BE51-3FD731B3C75B}">
      <dgm:prSet/>
      <dgm:spPr/>
      <dgm:t>
        <a:bodyPr/>
        <a:lstStyle/>
        <a:p>
          <a:endParaRPr lang="en-US" sz="2800"/>
        </a:p>
      </dgm:t>
    </dgm:pt>
    <dgm:pt modelId="{F3E3FECB-8E2C-4229-B408-AEF76D2D3F5B}" type="sibTrans" cxnId="{4EADA6D9-D6F5-4820-BE51-3FD731B3C75B}">
      <dgm:prSet/>
      <dgm:spPr/>
      <dgm:t>
        <a:bodyPr/>
        <a:lstStyle/>
        <a:p>
          <a:endParaRPr lang="en-US" sz="2800"/>
        </a:p>
      </dgm:t>
    </dgm:pt>
    <dgm:pt modelId="{892E3CD4-0B4F-4302-8C53-310909E890EB}">
      <dgm:prSet phldrT="[Text]" custT="1"/>
      <dgm:spPr/>
      <dgm:t>
        <a:bodyPr/>
        <a:lstStyle/>
        <a:p>
          <a:pPr algn="ctr"/>
          <a:r>
            <a:rPr lang="en-US" sz="3200" dirty="0">
              <a:solidFill>
                <a:schemeClr val="bg1">
                  <a:lumMod val="50000"/>
                </a:schemeClr>
              </a:solidFill>
            </a:rPr>
            <a:t>Do:</a:t>
          </a:r>
        </a:p>
      </dgm:t>
    </dgm:pt>
    <dgm:pt modelId="{5B8D0D54-D3FB-48FA-BC74-AA03132AE926}" type="parTrans" cxnId="{F85ADE7B-466F-482A-AB72-F0DAFE211C66}">
      <dgm:prSet/>
      <dgm:spPr/>
      <dgm:t>
        <a:bodyPr/>
        <a:lstStyle/>
        <a:p>
          <a:endParaRPr lang="en-US" sz="2800"/>
        </a:p>
      </dgm:t>
    </dgm:pt>
    <dgm:pt modelId="{A7FE1688-470A-4E1B-8CC6-A84F6ABAC97A}" type="sibTrans" cxnId="{F85ADE7B-466F-482A-AB72-F0DAFE211C66}">
      <dgm:prSet/>
      <dgm:spPr/>
      <dgm:t>
        <a:bodyPr/>
        <a:lstStyle/>
        <a:p>
          <a:endParaRPr lang="en-US" sz="2800"/>
        </a:p>
      </dgm:t>
    </dgm:pt>
    <dgm:pt modelId="{BB8B2F11-5233-402C-BB3D-EA62CA5D3C17}">
      <dgm:prSet phldrT="[Text]" custT="1"/>
      <dgm:spPr/>
      <dgm:t>
        <a:bodyPr/>
        <a:lstStyle/>
        <a:p>
          <a:r>
            <a:rPr lang="en-US" sz="1400" dirty="0"/>
            <a:t>Do not use a computer to steal.</a:t>
          </a:r>
        </a:p>
      </dgm:t>
    </dgm:pt>
    <dgm:pt modelId="{5467686F-8FD0-449E-869E-B46EEA53761A}" type="parTrans" cxnId="{BADA0025-604C-4217-A949-3E821679BD2A}">
      <dgm:prSet/>
      <dgm:spPr/>
      <dgm:t>
        <a:bodyPr/>
        <a:lstStyle/>
        <a:p>
          <a:endParaRPr lang="en-US" sz="2800"/>
        </a:p>
      </dgm:t>
    </dgm:pt>
    <dgm:pt modelId="{D9BFF3E9-A84A-41FC-84DF-4CBEF184C238}" type="sibTrans" cxnId="{BADA0025-604C-4217-A949-3E821679BD2A}">
      <dgm:prSet/>
      <dgm:spPr/>
      <dgm:t>
        <a:bodyPr/>
        <a:lstStyle/>
        <a:p>
          <a:endParaRPr lang="en-US" sz="2800"/>
        </a:p>
      </dgm:t>
    </dgm:pt>
    <dgm:pt modelId="{9B936F77-3DA4-44FD-B062-26AF8058F867}">
      <dgm:prSet phldrT="[Text]" custT="1"/>
      <dgm:spPr/>
      <dgm:t>
        <a:bodyPr/>
        <a:lstStyle/>
        <a:p>
          <a:r>
            <a:rPr lang="en-US" sz="1400" dirty="0"/>
            <a:t>Do not use a computer to bear false witness.</a:t>
          </a:r>
        </a:p>
      </dgm:t>
    </dgm:pt>
    <dgm:pt modelId="{D80C4060-5250-4502-BB6C-8C1A84E9BDF8}" type="parTrans" cxnId="{85A89C7A-81D8-4E18-A724-34EBA590E70B}">
      <dgm:prSet/>
      <dgm:spPr/>
      <dgm:t>
        <a:bodyPr/>
        <a:lstStyle/>
        <a:p>
          <a:endParaRPr lang="en-US" sz="2800"/>
        </a:p>
      </dgm:t>
    </dgm:pt>
    <dgm:pt modelId="{A276C935-7505-457A-AF7F-4980CA364893}" type="sibTrans" cxnId="{85A89C7A-81D8-4E18-A724-34EBA590E70B}">
      <dgm:prSet/>
      <dgm:spPr/>
      <dgm:t>
        <a:bodyPr/>
        <a:lstStyle/>
        <a:p>
          <a:endParaRPr lang="en-US" sz="2800"/>
        </a:p>
      </dgm:t>
    </dgm:pt>
    <dgm:pt modelId="{6334F743-D8F7-4154-B0C1-B04AE9717570}">
      <dgm:prSet phldrT="[Text]" custT="1"/>
      <dgm:spPr/>
      <dgm:t>
        <a:bodyPr/>
        <a:lstStyle/>
        <a:p>
          <a:r>
            <a:rPr lang="en-US" sz="1400" dirty="0"/>
            <a:t>Do not copy or use proprietary software for which you have not paid. </a:t>
          </a:r>
        </a:p>
      </dgm:t>
    </dgm:pt>
    <dgm:pt modelId="{2427D647-90B0-414B-B825-511ED16FA203}" type="parTrans" cxnId="{57D7C4E8-5A4A-4455-A9C7-B1251D7F13D7}">
      <dgm:prSet/>
      <dgm:spPr/>
      <dgm:t>
        <a:bodyPr/>
        <a:lstStyle/>
        <a:p>
          <a:endParaRPr lang="en-US" sz="2800"/>
        </a:p>
      </dgm:t>
    </dgm:pt>
    <dgm:pt modelId="{0D7513FE-9AF8-432E-B1F8-053348FD27DD}" type="sibTrans" cxnId="{57D7C4E8-5A4A-4455-A9C7-B1251D7F13D7}">
      <dgm:prSet/>
      <dgm:spPr/>
      <dgm:t>
        <a:bodyPr/>
        <a:lstStyle/>
        <a:p>
          <a:endParaRPr lang="en-US" sz="2800"/>
        </a:p>
      </dgm:t>
    </dgm:pt>
    <dgm:pt modelId="{39D3AFC0-4812-4BD7-BCAE-5C666AEE1F83}">
      <dgm:prSet phldrT="[Text]" custT="1"/>
      <dgm:spPr/>
      <dgm:t>
        <a:bodyPr/>
        <a:lstStyle/>
        <a:p>
          <a:r>
            <a:rPr lang="en-US" sz="1400" dirty="0"/>
            <a:t>Do not use other people's computer resources without authorization or proper compensation.</a:t>
          </a:r>
        </a:p>
      </dgm:t>
    </dgm:pt>
    <dgm:pt modelId="{E08DFDCE-9930-4F40-A212-9D7576DE42CE}" type="parTrans" cxnId="{90C43BFB-7107-458C-9B00-0418D90D76D5}">
      <dgm:prSet/>
      <dgm:spPr/>
      <dgm:t>
        <a:bodyPr/>
        <a:lstStyle/>
        <a:p>
          <a:endParaRPr lang="en-US" sz="2800"/>
        </a:p>
      </dgm:t>
    </dgm:pt>
    <dgm:pt modelId="{F39B29D8-E578-42E0-B71F-6568F4C3FC69}" type="sibTrans" cxnId="{90C43BFB-7107-458C-9B00-0418D90D76D5}">
      <dgm:prSet/>
      <dgm:spPr/>
      <dgm:t>
        <a:bodyPr/>
        <a:lstStyle/>
        <a:p>
          <a:endParaRPr lang="en-US" sz="2800"/>
        </a:p>
      </dgm:t>
    </dgm:pt>
    <dgm:pt modelId="{8F895CBF-4491-43C7-B9B4-4B7FEF2A46E4}">
      <dgm:prSet phldrT="[Text]" custT="1"/>
      <dgm:spPr/>
      <dgm:t>
        <a:bodyPr/>
        <a:lstStyle/>
        <a:p>
          <a:r>
            <a:rPr lang="en-US" sz="1400" dirty="0"/>
            <a:t>Do not appropriate other people's intellectual output.</a:t>
          </a:r>
        </a:p>
      </dgm:t>
    </dgm:pt>
    <dgm:pt modelId="{61C7A388-7423-4639-9723-F72CC7A6006F}" type="parTrans" cxnId="{61F61F83-AA6A-410B-BE5D-4EC5A246ACC4}">
      <dgm:prSet/>
      <dgm:spPr/>
      <dgm:t>
        <a:bodyPr/>
        <a:lstStyle/>
        <a:p>
          <a:endParaRPr lang="en-US" sz="2800"/>
        </a:p>
      </dgm:t>
    </dgm:pt>
    <dgm:pt modelId="{9C4195D4-C5A6-4E42-8EC4-3AAB06127FEF}" type="sibTrans" cxnId="{61F61F83-AA6A-410B-BE5D-4EC5A246ACC4}">
      <dgm:prSet/>
      <dgm:spPr/>
      <dgm:t>
        <a:bodyPr/>
        <a:lstStyle/>
        <a:p>
          <a:endParaRPr lang="en-US" sz="2800"/>
        </a:p>
      </dgm:t>
    </dgm:pt>
    <dgm:pt modelId="{7BE3BEF3-714E-4ADB-9F7D-32081977F3D7}">
      <dgm:prSet phldrT="[Text]" custT="1"/>
      <dgm:spPr/>
      <dgm:t>
        <a:bodyPr/>
        <a:lstStyle/>
        <a:p>
          <a:r>
            <a:rPr lang="en-US" sz="1200" dirty="0"/>
            <a:t>Do think about the social consequences of the program you are writing or the system you are designing.</a:t>
          </a:r>
        </a:p>
      </dgm:t>
    </dgm:pt>
    <dgm:pt modelId="{45C394EF-117F-443A-A775-679F3C332442}" type="parTrans" cxnId="{AABB8C41-3113-4D30-ACCA-E9C9832C2584}">
      <dgm:prSet/>
      <dgm:spPr/>
      <dgm:t>
        <a:bodyPr/>
        <a:lstStyle/>
        <a:p>
          <a:endParaRPr lang="en-US" sz="2800"/>
        </a:p>
      </dgm:t>
    </dgm:pt>
    <dgm:pt modelId="{7E31610B-F811-42BE-95F5-35B3DB60EB50}" type="sibTrans" cxnId="{AABB8C41-3113-4D30-ACCA-E9C9832C2584}">
      <dgm:prSet/>
      <dgm:spPr/>
      <dgm:t>
        <a:bodyPr/>
        <a:lstStyle/>
        <a:p>
          <a:endParaRPr lang="en-US" sz="2800"/>
        </a:p>
      </dgm:t>
    </dgm:pt>
    <dgm:pt modelId="{F936BDE7-1902-4661-B411-58AE6A121D8A}">
      <dgm:prSet phldrT="[Text]" custT="1"/>
      <dgm:spPr/>
      <dgm:t>
        <a:bodyPr/>
        <a:lstStyle/>
        <a:p>
          <a:r>
            <a:rPr lang="en-US" sz="1200" dirty="0"/>
            <a:t>Do always use a computer in ways that ensure consideration and respect for your fellow humans.</a:t>
          </a:r>
        </a:p>
      </dgm:t>
    </dgm:pt>
    <dgm:pt modelId="{D4150E07-FA8F-47B5-9C94-85413500DD1D}" type="parTrans" cxnId="{7A69065C-1B76-49E9-BB47-20C48DE33149}">
      <dgm:prSet/>
      <dgm:spPr/>
      <dgm:t>
        <a:bodyPr/>
        <a:lstStyle/>
        <a:p>
          <a:endParaRPr lang="en-US" sz="2800"/>
        </a:p>
      </dgm:t>
    </dgm:pt>
    <dgm:pt modelId="{96A4F3CB-CE1A-48EC-8C8D-D311F0A9748B}" type="sibTrans" cxnId="{7A69065C-1B76-49E9-BB47-20C48DE33149}">
      <dgm:prSet/>
      <dgm:spPr/>
      <dgm:t>
        <a:bodyPr/>
        <a:lstStyle/>
        <a:p>
          <a:endParaRPr lang="en-US" sz="2800"/>
        </a:p>
      </dgm:t>
    </dgm:pt>
    <dgm:pt modelId="{9922254D-1B06-43D2-A86A-1F39A3175023}" type="pres">
      <dgm:prSet presAssocID="{CBF631F7-50CD-4BFB-BCD3-4CE5871FBCAD}" presName="layout" presStyleCnt="0">
        <dgm:presLayoutVars>
          <dgm:chMax/>
          <dgm:chPref/>
          <dgm:dir/>
          <dgm:resizeHandles/>
        </dgm:presLayoutVars>
      </dgm:prSet>
      <dgm:spPr/>
      <dgm:t>
        <a:bodyPr/>
        <a:lstStyle/>
        <a:p>
          <a:endParaRPr lang="en-US"/>
        </a:p>
      </dgm:t>
    </dgm:pt>
    <dgm:pt modelId="{E2F4E541-B477-419C-BBEF-409607EEE766}" type="pres">
      <dgm:prSet presAssocID="{112EDD33-42B7-442A-BEEA-B9CC24327AE4}" presName="root" presStyleCnt="0">
        <dgm:presLayoutVars>
          <dgm:chMax/>
          <dgm:chPref/>
        </dgm:presLayoutVars>
      </dgm:prSet>
      <dgm:spPr/>
    </dgm:pt>
    <dgm:pt modelId="{E77E50C0-0B0F-4CED-95C3-0229400C1F20}" type="pres">
      <dgm:prSet presAssocID="{112EDD33-42B7-442A-BEEA-B9CC24327AE4}" presName="rootComposite" presStyleCnt="0">
        <dgm:presLayoutVars/>
      </dgm:prSet>
      <dgm:spPr/>
    </dgm:pt>
    <dgm:pt modelId="{694C4CC1-66B2-4A87-863B-115C4D2DC840}" type="pres">
      <dgm:prSet presAssocID="{112EDD33-42B7-442A-BEEA-B9CC24327AE4}" presName="ParentAccent" presStyleLbl="alignNode1" presStyleIdx="0" presStyleCnt="2" custScaleX="123215" custLinFactNeighborX="-16842"/>
      <dgm:spPr>
        <a:noFill/>
        <a:ln>
          <a:noFill/>
        </a:ln>
      </dgm:spPr>
    </dgm:pt>
    <dgm:pt modelId="{1BF17507-F01C-436C-A035-54C166AC5D24}" type="pres">
      <dgm:prSet presAssocID="{112EDD33-42B7-442A-BEEA-B9CC24327AE4}" presName="ParentSmallAccent" presStyleLbl="fgAcc1" presStyleIdx="0" presStyleCnt="2"/>
      <dgm:spPr>
        <a:noFill/>
        <a:ln>
          <a:noFill/>
        </a:ln>
      </dgm:spPr>
    </dgm:pt>
    <dgm:pt modelId="{E70493CB-811B-465E-967B-41FF505D793B}" type="pres">
      <dgm:prSet presAssocID="{112EDD33-42B7-442A-BEEA-B9CC24327AE4}" presName="Parent" presStyleLbl="revTx" presStyleIdx="0" presStyleCnt="12" custLinFactNeighborX="-22304">
        <dgm:presLayoutVars>
          <dgm:chMax/>
          <dgm:chPref val="4"/>
          <dgm:bulletEnabled val="1"/>
        </dgm:presLayoutVars>
      </dgm:prSet>
      <dgm:spPr/>
      <dgm:t>
        <a:bodyPr/>
        <a:lstStyle/>
        <a:p>
          <a:endParaRPr lang="en-US"/>
        </a:p>
      </dgm:t>
    </dgm:pt>
    <dgm:pt modelId="{B75CBB5A-CC2C-4C05-954F-AEE2FAE7A039}" type="pres">
      <dgm:prSet presAssocID="{112EDD33-42B7-442A-BEEA-B9CC24327AE4}" presName="childShape" presStyleCnt="0">
        <dgm:presLayoutVars>
          <dgm:chMax val="0"/>
          <dgm:chPref val="0"/>
        </dgm:presLayoutVars>
      </dgm:prSet>
      <dgm:spPr/>
    </dgm:pt>
    <dgm:pt modelId="{598C7703-7A83-488E-8621-582486E037F8}" type="pres">
      <dgm:prSet presAssocID="{8E104288-DEDB-49E8-829F-A9765ABB3B26}" presName="childComposite" presStyleCnt="0">
        <dgm:presLayoutVars>
          <dgm:chMax val="0"/>
          <dgm:chPref val="0"/>
        </dgm:presLayoutVars>
      </dgm:prSet>
      <dgm:spPr/>
    </dgm:pt>
    <dgm:pt modelId="{3F6DAC74-ED5D-4041-939E-4A3048A32262}" type="pres">
      <dgm:prSet presAssocID="{8E104288-DEDB-49E8-829F-A9765ABB3B26}" presName="ChildAccent" presStyleLbl="solidFgAcc1" presStyleIdx="0" presStyleCnt="10" custLinFactX="-200000" custLinFactY="-48440" custLinFactNeighborX="-223226" custLinFactNeighborY="-100000"/>
      <dgm:spPr/>
    </dgm:pt>
    <dgm:pt modelId="{8450EA1C-C64B-4776-8BE9-1D3726AED948}" type="pres">
      <dgm:prSet presAssocID="{8E104288-DEDB-49E8-829F-A9765ABB3B26}" presName="Child" presStyleLbl="revTx" presStyleIdx="1" presStyleCnt="12" custScaleX="144267" custLinFactNeighborX="-10774" custLinFactNeighborY="-63696">
        <dgm:presLayoutVars>
          <dgm:chMax val="0"/>
          <dgm:chPref val="0"/>
          <dgm:bulletEnabled val="1"/>
        </dgm:presLayoutVars>
      </dgm:prSet>
      <dgm:spPr/>
      <dgm:t>
        <a:bodyPr/>
        <a:lstStyle/>
        <a:p>
          <a:endParaRPr lang="en-US"/>
        </a:p>
      </dgm:t>
    </dgm:pt>
    <dgm:pt modelId="{4C254B57-E708-4D71-B1B4-7EBBFF9A4755}" type="pres">
      <dgm:prSet presAssocID="{D8E1A844-6D14-43D2-B98C-34523445EE56}" presName="childComposite" presStyleCnt="0">
        <dgm:presLayoutVars>
          <dgm:chMax val="0"/>
          <dgm:chPref val="0"/>
        </dgm:presLayoutVars>
      </dgm:prSet>
      <dgm:spPr/>
    </dgm:pt>
    <dgm:pt modelId="{378FFD52-A8DD-4383-865B-93376D47D13C}" type="pres">
      <dgm:prSet presAssocID="{D8E1A844-6D14-43D2-B98C-34523445EE56}" presName="ChildAccent" presStyleLbl="solidFgAcc1" presStyleIdx="1" presStyleCnt="10" custLinFactX="-200000" custLinFactY="-48440" custLinFactNeighborX="-223226" custLinFactNeighborY="-100000"/>
      <dgm:spPr/>
    </dgm:pt>
    <dgm:pt modelId="{2A62697B-D1E5-4F61-A82F-8D0404D7350D}" type="pres">
      <dgm:prSet presAssocID="{D8E1A844-6D14-43D2-B98C-34523445EE56}" presName="Child" presStyleLbl="revTx" presStyleIdx="2" presStyleCnt="12" custScaleX="144267" custLinFactNeighborX="-10774" custLinFactNeighborY="-63696">
        <dgm:presLayoutVars>
          <dgm:chMax val="0"/>
          <dgm:chPref val="0"/>
          <dgm:bulletEnabled val="1"/>
        </dgm:presLayoutVars>
      </dgm:prSet>
      <dgm:spPr/>
      <dgm:t>
        <a:bodyPr/>
        <a:lstStyle/>
        <a:p>
          <a:endParaRPr lang="en-US"/>
        </a:p>
      </dgm:t>
    </dgm:pt>
    <dgm:pt modelId="{712E4C3C-EAB1-44B1-A254-91A39DCC99B0}" type="pres">
      <dgm:prSet presAssocID="{0C4985C1-7CF3-4B32-B24E-42102D6FBA5A}" presName="childComposite" presStyleCnt="0">
        <dgm:presLayoutVars>
          <dgm:chMax val="0"/>
          <dgm:chPref val="0"/>
        </dgm:presLayoutVars>
      </dgm:prSet>
      <dgm:spPr/>
    </dgm:pt>
    <dgm:pt modelId="{E5BFB6EE-8473-45C4-8D5E-542E6EC8F584}" type="pres">
      <dgm:prSet presAssocID="{0C4985C1-7CF3-4B32-B24E-42102D6FBA5A}" presName="ChildAccent" presStyleLbl="solidFgAcc1" presStyleIdx="2" presStyleCnt="10" custLinFactX="-200000" custLinFactY="-29552" custLinFactNeighborX="-223226" custLinFactNeighborY="-100000"/>
      <dgm:spPr/>
    </dgm:pt>
    <dgm:pt modelId="{548FFBA5-A54B-4C56-8C8A-995454EF6186}" type="pres">
      <dgm:prSet presAssocID="{0C4985C1-7CF3-4B32-B24E-42102D6FBA5A}" presName="Child" presStyleLbl="revTx" presStyleIdx="3" presStyleCnt="12" custScaleX="144267" custLinFactNeighborX="-10774" custLinFactNeighborY="-55592">
        <dgm:presLayoutVars>
          <dgm:chMax val="0"/>
          <dgm:chPref val="0"/>
          <dgm:bulletEnabled val="1"/>
        </dgm:presLayoutVars>
      </dgm:prSet>
      <dgm:spPr/>
      <dgm:t>
        <a:bodyPr/>
        <a:lstStyle/>
        <a:p>
          <a:endParaRPr lang="en-US"/>
        </a:p>
      </dgm:t>
    </dgm:pt>
    <dgm:pt modelId="{3C0396A8-A32D-46AB-8F4F-EC7CAAE45D89}" type="pres">
      <dgm:prSet presAssocID="{BB8B2F11-5233-402C-BB3D-EA62CA5D3C17}" presName="childComposite" presStyleCnt="0">
        <dgm:presLayoutVars>
          <dgm:chMax val="0"/>
          <dgm:chPref val="0"/>
        </dgm:presLayoutVars>
      </dgm:prSet>
      <dgm:spPr/>
    </dgm:pt>
    <dgm:pt modelId="{63123A0D-F8B6-48CD-AAC5-4D061BF0833E}" type="pres">
      <dgm:prSet presAssocID="{BB8B2F11-5233-402C-BB3D-EA62CA5D3C17}" presName="ChildAccent" presStyleLbl="solidFgAcc1" presStyleIdx="3" presStyleCnt="10" custLinFactX="-200000" custLinFactY="-29552" custLinFactNeighborX="-223226" custLinFactNeighborY="-100000"/>
      <dgm:spPr/>
    </dgm:pt>
    <dgm:pt modelId="{104BF56B-FB9A-4A9C-BCD4-169A55709002}" type="pres">
      <dgm:prSet presAssocID="{BB8B2F11-5233-402C-BB3D-EA62CA5D3C17}" presName="Child" presStyleLbl="revTx" presStyleIdx="4" presStyleCnt="12" custScaleX="144267" custLinFactNeighborX="-10774" custLinFactNeighborY="-51540">
        <dgm:presLayoutVars>
          <dgm:chMax val="0"/>
          <dgm:chPref val="0"/>
          <dgm:bulletEnabled val="1"/>
        </dgm:presLayoutVars>
      </dgm:prSet>
      <dgm:spPr/>
      <dgm:t>
        <a:bodyPr/>
        <a:lstStyle/>
        <a:p>
          <a:endParaRPr lang="en-US"/>
        </a:p>
      </dgm:t>
    </dgm:pt>
    <dgm:pt modelId="{25C27948-E291-4004-B311-179B15220A0F}" type="pres">
      <dgm:prSet presAssocID="{9B936F77-3DA4-44FD-B062-26AF8058F867}" presName="childComposite" presStyleCnt="0">
        <dgm:presLayoutVars>
          <dgm:chMax val="0"/>
          <dgm:chPref val="0"/>
        </dgm:presLayoutVars>
      </dgm:prSet>
      <dgm:spPr/>
    </dgm:pt>
    <dgm:pt modelId="{140472C1-EF10-446A-8C32-69132B9E662F}" type="pres">
      <dgm:prSet presAssocID="{9B936F77-3DA4-44FD-B062-26AF8058F867}" presName="ChildAccent" presStyleLbl="solidFgAcc1" presStyleIdx="4" presStyleCnt="10" custLinFactX="-200000" custLinFactY="-29552" custLinFactNeighborX="-223226" custLinFactNeighborY="-100000"/>
      <dgm:spPr/>
    </dgm:pt>
    <dgm:pt modelId="{0FE4B0C0-8C67-4327-82EE-739901E40598}" type="pres">
      <dgm:prSet presAssocID="{9B936F77-3DA4-44FD-B062-26AF8058F867}" presName="Child" presStyleLbl="revTx" presStyleIdx="5" presStyleCnt="12" custScaleX="144267" custLinFactNeighborX="-10774" custLinFactNeighborY="-51540">
        <dgm:presLayoutVars>
          <dgm:chMax val="0"/>
          <dgm:chPref val="0"/>
          <dgm:bulletEnabled val="1"/>
        </dgm:presLayoutVars>
      </dgm:prSet>
      <dgm:spPr/>
      <dgm:t>
        <a:bodyPr/>
        <a:lstStyle/>
        <a:p>
          <a:endParaRPr lang="en-US"/>
        </a:p>
      </dgm:t>
    </dgm:pt>
    <dgm:pt modelId="{F167F958-09C2-4E52-A177-86BD633C03B1}" type="pres">
      <dgm:prSet presAssocID="{6334F743-D8F7-4154-B0C1-B04AE9717570}" presName="childComposite" presStyleCnt="0">
        <dgm:presLayoutVars>
          <dgm:chMax val="0"/>
          <dgm:chPref val="0"/>
        </dgm:presLayoutVars>
      </dgm:prSet>
      <dgm:spPr/>
    </dgm:pt>
    <dgm:pt modelId="{C44F1777-B76D-437B-91D2-70ECC164ACEC}" type="pres">
      <dgm:prSet presAssocID="{6334F743-D8F7-4154-B0C1-B04AE9717570}" presName="ChildAccent" presStyleLbl="solidFgAcc1" presStyleIdx="5" presStyleCnt="10" custLinFactX="-200000" custLinFactY="-20108" custLinFactNeighborX="-223226" custLinFactNeighborY="-100000"/>
      <dgm:spPr/>
    </dgm:pt>
    <dgm:pt modelId="{B6B475F7-44B6-4FCC-9D5F-D0F5FE4B0CDB}" type="pres">
      <dgm:prSet presAssocID="{6334F743-D8F7-4154-B0C1-B04AE9717570}" presName="Child" presStyleLbl="revTx" presStyleIdx="6" presStyleCnt="12" custScaleX="144267" custLinFactNeighborX="-10774" custLinFactNeighborY="-51540">
        <dgm:presLayoutVars>
          <dgm:chMax val="0"/>
          <dgm:chPref val="0"/>
          <dgm:bulletEnabled val="1"/>
        </dgm:presLayoutVars>
      </dgm:prSet>
      <dgm:spPr/>
      <dgm:t>
        <a:bodyPr/>
        <a:lstStyle/>
        <a:p>
          <a:endParaRPr lang="en-US"/>
        </a:p>
      </dgm:t>
    </dgm:pt>
    <dgm:pt modelId="{7647C38A-A4D5-467C-8EBF-E1CA27C7AFAD}" type="pres">
      <dgm:prSet presAssocID="{39D3AFC0-4812-4BD7-BCAE-5C666AEE1F83}" presName="childComposite" presStyleCnt="0">
        <dgm:presLayoutVars>
          <dgm:chMax val="0"/>
          <dgm:chPref val="0"/>
        </dgm:presLayoutVars>
      </dgm:prSet>
      <dgm:spPr/>
    </dgm:pt>
    <dgm:pt modelId="{044923E5-2B19-4389-BB1A-3FFDA4C21BD3}" type="pres">
      <dgm:prSet presAssocID="{39D3AFC0-4812-4BD7-BCAE-5C666AEE1F83}" presName="ChildAccent" presStyleLbl="solidFgAcc1" presStyleIdx="6" presStyleCnt="10" custLinFactX="-200000" custLinFactNeighborX="-223226" custLinFactNeighborY="-46302"/>
      <dgm:spPr/>
    </dgm:pt>
    <dgm:pt modelId="{FBC58278-48ED-4721-B76A-604D682B3CBE}" type="pres">
      <dgm:prSet presAssocID="{39D3AFC0-4812-4BD7-BCAE-5C666AEE1F83}" presName="Child" presStyleLbl="revTx" presStyleIdx="7" presStyleCnt="12" custScaleX="144267" custLinFactNeighborX="-10774" custLinFactNeighborY="-19878">
        <dgm:presLayoutVars>
          <dgm:chMax val="0"/>
          <dgm:chPref val="0"/>
          <dgm:bulletEnabled val="1"/>
        </dgm:presLayoutVars>
      </dgm:prSet>
      <dgm:spPr/>
      <dgm:t>
        <a:bodyPr/>
        <a:lstStyle/>
        <a:p>
          <a:endParaRPr lang="en-US"/>
        </a:p>
      </dgm:t>
    </dgm:pt>
    <dgm:pt modelId="{C02C70C7-4CDF-4207-997C-7529E1A3DA29}" type="pres">
      <dgm:prSet presAssocID="{8F895CBF-4491-43C7-B9B4-4B7FEF2A46E4}" presName="childComposite" presStyleCnt="0">
        <dgm:presLayoutVars>
          <dgm:chMax val="0"/>
          <dgm:chPref val="0"/>
        </dgm:presLayoutVars>
      </dgm:prSet>
      <dgm:spPr/>
    </dgm:pt>
    <dgm:pt modelId="{72456D16-19FF-4987-9125-538604C6ABAB}" type="pres">
      <dgm:prSet presAssocID="{8F895CBF-4491-43C7-B9B4-4B7FEF2A46E4}" presName="ChildAccent" presStyleLbl="solidFgAcc1" presStyleIdx="7" presStyleCnt="10" custLinFactX="-200000" custLinFactNeighborX="-223225" custLinFactNeighborY="-15869"/>
      <dgm:spPr/>
    </dgm:pt>
    <dgm:pt modelId="{91F192F1-D143-472E-BC81-BD4DF2B16682}" type="pres">
      <dgm:prSet presAssocID="{8F895CBF-4491-43C7-B9B4-4B7FEF2A46E4}" presName="Child" presStyleLbl="revTx" presStyleIdx="8" presStyleCnt="12" custScaleX="144267" custLinFactNeighborX="-10775" custLinFactNeighborY="-6826">
        <dgm:presLayoutVars>
          <dgm:chMax val="0"/>
          <dgm:chPref val="0"/>
          <dgm:bulletEnabled val="1"/>
        </dgm:presLayoutVars>
      </dgm:prSet>
      <dgm:spPr/>
      <dgm:t>
        <a:bodyPr/>
        <a:lstStyle/>
        <a:p>
          <a:endParaRPr lang="en-US"/>
        </a:p>
      </dgm:t>
    </dgm:pt>
    <dgm:pt modelId="{EDF74979-C5DC-42DC-BB65-76032CCE07DB}" type="pres">
      <dgm:prSet presAssocID="{892E3CD4-0B4F-4302-8C53-310909E890EB}" presName="root" presStyleCnt="0">
        <dgm:presLayoutVars>
          <dgm:chMax/>
          <dgm:chPref/>
        </dgm:presLayoutVars>
      </dgm:prSet>
      <dgm:spPr/>
    </dgm:pt>
    <dgm:pt modelId="{30728BE7-5F15-4BD2-A616-608884E66456}" type="pres">
      <dgm:prSet presAssocID="{892E3CD4-0B4F-4302-8C53-310909E890EB}" presName="rootComposite" presStyleCnt="0">
        <dgm:presLayoutVars/>
      </dgm:prSet>
      <dgm:spPr/>
    </dgm:pt>
    <dgm:pt modelId="{E5EDB255-3BCB-47B0-B582-03FD14D658F8}" type="pres">
      <dgm:prSet presAssocID="{892E3CD4-0B4F-4302-8C53-310909E890EB}" presName="ParentAccent" presStyleLbl="alignNode1" presStyleIdx="1" presStyleCnt="2" custScaleX="124938" custLinFactNeighborX="-4758" custLinFactNeighborY="-932"/>
      <dgm:spPr>
        <a:noFill/>
        <a:ln>
          <a:noFill/>
        </a:ln>
      </dgm:spPr>
    </dgm:pt>
    <dgm:pt modelId="{7C1764C7-19B2-4529-AB07-3A34D59E19CE}" type="pres">
      <dgm:prSet presAssocID="{892E3CD4-0B4F-4302-8C53-310909E890EB}" presName="ParentSmallAccent" presStyleLbl="fgAcc1" presStyleIdx="1" presStyleCnt="2"/>
      <dgm:spPr>
        <a:noFill/>
        <a:ln>
          <a:noFill/>
        </a:ln>
      </dgm:spPr>
    </dgm:pt>
    <dgm:pt modelId="{75A1C533-4C98-4BC8-832A-6E0F66CB5F97}" type="pres">
      <dgm:prSet presAssocID="{892E3CD4-0B4F-4302-8C53-310909E890EB}" presName="Parent" presStyleLbl="revTx" presStyleIdx="9" presStyleCnt="12" custScaleX="122142" custLinFactNeighborX="8371">
        <dgm:presLayoutVars>
          <dgm:chMax/>
          <dgm:chPref val="4"/>
          <dgm:bulletEnabled val="1"/>
        </dgm:presLayoutVars>
      </dgm:prSet>
      <dgm:spPr/>
      <dgm:t>
        <a:bodyPr/>
        <a:lstStyle/>
        <a:p>
          <a:endParaRPr lang="en-US"/>
        </a:p>
      </dgm:t>
    </dgm:pt>
    <dgm:pt modelId="{93CB28C8-1FB7-4A03-8EC9-D655973E1E33}" type="pres">
      <dgm:prSet presAssocID="{892E3CD4-0B4F-4302-8C53-310909E890EB}" presName="childShape" presStyleCnt="0">
        <dgm:presLayoutVars>
          <dgm:chMax val="0"/>
          <dgm:chPref val="0"/>
        </dgm:presLayoutVars>
      </dgm:prSet>
      <dgm:spPr/>
    </dgm:pt>
    <dgm:pt modelId="{61F7C879-2D9E-428A-AC84-AACA2142C6FC}" type="pres">
      <dgm:prSet presAssocID="{7BE3BEF3-714E-4ADB-9F7D-32081977F3D7}" presName="childComposite" presStyleCnt="0">
        <dgm:presLayoutVars>
          <dgm:chMax val="0"/>
          <dgm:chPref val="0"/>
        </dgm:presLayoutVars>
      </dgm:prSet>
      <dgm:spPr/>
    </dgm:pt>
    <dgm:pt modelId="{9E396463-7A05-4A17-B6B1-450A925F7EF1}" type="pres">
      <dgm:prSet presAssocID="{7BE3BEF3-714E-4ADB-9F7D-32081977F3D7}" presName="ChildAccent" presStyleLbl="solidFgAcc1" presStyleIdx="8" presStyleCnt="10" custLinFactY="-54625" custLinFactNeighborX="-53020" custLinFactNeighborY="-100000"/>
      <dgm:spPr/>
    </dgm:pt>
    <dgm:pt modelId="{6660D58F-1FA3-43A9-8126-3B884327B100}" type="pres">
      <dgm:prSet presAssocID="{7BE3BEF3-714E-4ADB-9F7D-32081977F3D7}" presName="Child" presStyleLbl="revTx" presStyleIdx="10" presStyleCnt="12" custScaleX="133231" custLinFactNeighborX="17298" custLinFactNeighborY="-63696">
        <dgm:presLayoutVars>
          <dgm:chMax val="0"/>
          <dgm:chPref val="0"/>
          <dgm:bulletEnabled val="1"/>
        </dgm:presLayoutVars>
      </dgm:prSet>
      <dgm:spPr/>
      <dgm:t>
        <a:bodyPr/>
        <a:lstStyle/>
        <a:p>
          <a:endParaRPr lang="en-US"/>
        </a:p>
      </dgm:t>
    </dgm:pt>
    <dgm:pt modelId="{6EED091A-B9D2-4E46-8830-D9F5EC4C4B55}" type="pres">
      <dgm:prSet presAssocID="{F936BDE7-1902-4661-B411-58AE6A121D8A}" presName="childComposite" presStyleCnt="0">
        <dgm:presLayoutVars>
          <dgm:chMax val="0"/>
          <dgm:chPref val="0"/>
        </dgm:presLayoutVars>
      </dgm:prSet>
      <dgm:spPr/>
    </dgm:pt>
    <dgm:pt modelId="{348088FC-B54F-4385-BEFF-830B1B28E338}" type="pres">
      <dgm:prSet presAssocID="{F936BDE7-1902-4661-B411-58AE6A121D8A}" presName="ChildAccent" presStyleLbl="solidFgAcc1" presStyleIdx="9" presStyleCnt="10" custLinFactNeighborX="-53020" custLinFactNeighborY="-88517"/>
      <dgm:spPr/>
    </dgm:pt>
    <dgm:pt modelId="{3930CD3B-CEDD-417C-9444-A4418D82E70D}" type="pres">
      <dgm:prSet presAssocID="{F936BDE7-1902-4661-B411-58AE6A121D8A}" presName="Child" presStyleLbl="revTx" presStyleIdx="11" presStyleCnt="12" custScaleX="133231" custLinFactNeighborX="17298" custLinFactNeighborY="-35332">
        <dgm:presLayoutVars>
          <dgm:chMax val="0"/>
          <dgm:chPref val="0"/>
          <dgm:bulletEnabled val="1"/>
        </dgm:presLayoutVars>
      </dgm:prSet>
      <dgm:spPr/>
      <dgm:t>
        <a:bodyPr/>
        <a:lstStyle/>
        <a:p>
          <a:endParaRPr lang="en-US"/>
        </a:p>
      </dgm:t>
    </dgm:pt>
  </dgm:ptLst>
  <dgm:cxnLst>
    <dgm:cxn modelId="{7870CBEC-0794-4DCD-8C50-3D7B47C06731}" type="presOf" srcId="{39D3AFC0-4812-4BD7-BCAE-5C666AEE1F83}" destId="{FBC58278-48ED-4721-B76A-604D682B3CBE}" srcOrd="0" destOrd="0" presId="urn:microsoft.com/office/officeart/2008/layout/SquareAccentList"/>
    <dgm:cxn modelId="{7A69065C-1B76-49E9-BB47-20C48DE33149}" srcId="{892E3CD4-0B4F-4302-8C53-310909E890EB}" destId="{F936BDE7-1902-4661-B411-58AE6A121D8A}" srcOrd="1" destOrd="0" parTransId="{D4150E07-FA8F-47B5-9C94-85413500DD1D}" sibTransId="{96A4F3CB-CE1A-48EC-8C8D-D311F0A9748B}"/>
    <dgm:cxn modelId="{AA5D0E7C-5BC3-4997-8AEC-28A6019DA53C}" type="presOf" srcId="{BB8B2F11-5233-402C-BB3D-EA62CA5D3C17}" destId="{104BF56B-FB9A-4A9C-BCD4-169A55709002}" srcOrd="0" destOrd="0" presId="urn:microsoft.com/office/officeart/2008/layout/SquareAccentList"/>
    <dgm:cxn modelId="{57D7C4E8-5A4A-4455-A9C7-B1251D7F13D7}" srcId="{112EDD33-42B7-442A-BEEA-B9CC24327AE4}" destId="{6334F743-D8F7-4154-B0C1-B04AE9717570}" srcOrd="5" destOrd="0" parTransId="{2427D647-90B0-414B-B825-511ED16FA203}" sibTransId="{0D7513FE-9AF8-432E-B1F8-053348FD27DD}"/>
    <dgm:cxn modelId="{386D4781-57FB-4CC9-8AD7-947C213D2F46}" type="presOf" srcId="{F936BDE7-1902-4661-B411-58AE6A121D8A}" destId="{3930CD3B-CEDD-417C-9444-A4418D82E70D}" srcOrd="0" destOrd="0" presId="urn:microsoft.com/office/officeart/2008/layout/SquareAccentList"/>
    <dgm:cxn modelId="{90C43BFB-7107-458C-9B00-0418D90D76D5}" srcId="{112EDD33-42B7-442A-BEEA-B9CC24327AE4}" destId="{39D3AFC0-4812-4BD7-BCAE-5C666AEE1F83}" srcOrd="6" destOrd="0" parTransId="{E08DFDCE-9930-4F40-A212-9D7576DE42CE}" sibTransId="{F39B29D8-E578-42E0-B71F-6568F4C3FC69}"/>
    <dgm:cxn modelId="{714E3904-0E06-4BFA-A589-AC00D34B840C}" type="presOf" srcId="{8F895CBF-4491-43C7-B9B4-4B7FEF2A46E4}" destId="{91F192F1-D143-472E-BC81-BD4DF2B16682}" srcOrd="0" destOrd="0" presId="urn:microsoft.com/office/officeart/2008/layout/SquareAccentList"/>
    <dgm:cxn modelId="{CDF21B52-4A77-4E02-8A09-E645603D8A9C}" type="presOf" srcId="{892E3CD4-0B4F-4302-8C53-310909E890EB}" destId="{75A1C533-4C98-4BC8-832A-6E0F66CB5F97}" srcOrd="0" destOrd="0" presId="urn:microsoft.com/office/officeart/2008/layout/SquareAccentList"/>
    <dgm:cxn modelId="{4BA09D50-F8CC-4084-9E56-956ECF15AE2D}" type="presOf" srcId="{0C4985C1-7CF3-4B32-B24E-42102D6FBA5A}" destId="{548FFBA5-A54B-4C56-8C8A-995454EF6186}" srcOrd="0" destOrd="0" presId="urn:microsoft.com/office/officeart/2008/layout/SquareAccentList"/>
    <dgm:cxn modelId="{61F61F83-AA6A-410B-BE5D-4EC5A246ACC4}" srcId="{112EDD33-42B7-442A-BEEA-B9CC24327AE4}" destId="{8F895CBF-4491-43C7-B9B4-4B7FEF2A46E4}" srcOrd="7" destOrd="0" parTransId="{61C7A388-7423-4639-9723-F72CC7A6006F}" sibTransId="{9C4195D4-C5A6-4E42-8EC4-3AAB06127FEF}"/>
    <dgm:cxn modelId="{707B85DC-16CC-4289-8E48-C0B55665B8C8}" srcId="{112EDD33-42B7-442A-BEEA-B9CC24327AE4}" destId="{D8E1A844-6D14-43D2-B98C-34523445EE56}" srcOrd="1" destOrd="0" parTransId="{74694CA3-062B-416E-B36A-FBBD82629B60}" sibTransId="{E5EB84E4-DAA1-4AF8-AD6F-423D9F2A8067}"/>
    <dgm:cxn modelId="{2DEA88A5-2F62-4C92-A53E-FAF15AA491A5}" type="presOf" srcId="{CBF631F7-50CD-4BFB-BCD3-4CE5871FBCAD}" destId="{9922254D-1B06-43D2-A86A-1F39A3175023}" srcOrd="0" destOrd="0" presId="urn:microsoft.com/office/officeart/2008/layout/SquareAccentList"/>
    <dgm:cxn modelId="{906FB407-9AD6-4338-BD8B-976BA332AFC0}" srcId="{CBF631F7-50CD-4BFB-BCD3-4CE5871FBCAD}" destId="{112EDD33-42B7-442A-BEEA-B9CC24327AE4}" srcOrd="0" destOrd="0" parTransId="{DD81C9E5-E061-4D17-ACDC-110FD7EB4525}" sibTransId="{B5A4DF77-AB3A-4D03-A3CF-2D435AF6A6B8}"/>
    <dgm:cxn modelId="{DFE169E1-8B04-4153-901E-327D9546FE0F}" type="presOf" srcId="{D8E1A844-6D14-43D2-B98C-34523445EE56}" destId="{2A62697B-D1E5-4F61-A82F-8D0404D7350D}" srcOrd="0" destOrd="0" presId="urn:microsoft.com/office/officeart/2008/layout/SquareAccentList"/>
    <dgm:cxn modelId="{6FB8EB77-B89D-40E3-87BA-C4D6EEBE9A27}" type="presOf" srcId="{8E104288-DEDB-49E8-829F-A9765ABB3B26}" destId="{8450EA1C-C64B-4776-8BE9-1D3726AED948}" srcOrd="0" destOrd="0" presId="urn:microsoft.com/office/officeart/2008/layout/SquareAccentList"/>
    <dgm:cxn modelId="{E4592474-2A55-4F19-A2FF-13A4F42B28B5}" type="presOf" srcId="{112EDD33-42B7-442A-BEEA-B9CC24327AE4}" destId="{E70493CB-811B-465E-967B-41FF505D793B}" srcOrd="0" destOrd="0" presId="urn:microsoft.com/office/officeart/2008/layout/SquareAccentList"/>
    <dgm:cxn modelId="{AABB8C41-3113-4D30-ACCA-E9C9832C2584}" srcId="{892E3CD4-0B4F-4302-8C53-310909E890EB}" destId="{7BE3BEF3-714E-4ADB-9F7D-32081977F3D7}" srcOrd="0" destOrd="0" parTransId="{45C394EF-117F-443A-A775-679F3C332442}" sibTransId="{7E31610B-F811-42BE-95F5-35B3DB60EB50}"/>
    <dgm:cxn modelId="{F85ADE7B-466F-482A-AB72-F0DAFE211C66}" srcId="{CBF631F7-50CD-4BFB-BCD3-4CE5871FBCAD}" destId="{892E3CD4-0B4F-4302-8C53-310909E890EB}" srcOrd="1" destOrd="0" parTransId="{5B8D0D54-D3FB-48FA-BC74-AA03132AE926}" sibTransId="{A7FE1688-470A-4E1B-8CC6-A84F6ABAC97A}"/>
    <dgm:cxn modelId="{A063D342-2209-47E4-88B8-762CE37B4131}" type="presOf" srcId="{6334F743-D8F7-4154-B0C1-B04AE9717570}" destId="{B6B475F7-44B6-4FCC-9D5F-D0F5FE4B0CDB}" srcOrd="0" destOrd="0" presId="urn:microsoft.com/office/officeart/2008/layout/SquareAccentList"/>
    <dgm:cxn modelId="{27E6988C-B5D6-4C33-BAE3-EF5311A6B7C9}" type="presOf" srcId="{9B936F77-3DA4-44FD-B062-26AF8058F867}" destId="{0FE4B0C0-8C67-4327-82EE-739901E40598}" srcOrd="0" destOrd="0" presId="urn:microsoft.com/office/officeart/2008/layout/SquareAccentList"/>
    <dgm:cxn modelId="{4EADA6D9-D6F5-4820-BE51-3FD731B3C75B}" srcId="{112EDD33-42B7-442A-BEEA-B9CC24327AE4}" destId="{0C4985C1-7CF3-4B32-B24E-42102D6FBA5A}" srcOrd="2" destOrd="0" parTransId="{80DEF834-05D9-4508-9D4B-4C4C491C3EE2}" sibTransId="{F3E3FECB-8E2C-4229-B408-AEF76D2D3F5B}"/>
    <dgm:cxn modelId="{BADA0025-604C-4217-A949-3E821679BD2A}" srcId="{112EDD33-42B7-442A-BEEA-B9CC24327AE4}" destId="{BB8B2F11-5233-402C-BB3D-EA62CA5D3C17}" srcOrd="3" destOrd="0" parTransId="{5467686F-8FD0-449E-869E-B46EEA53761A}" sibTransId="{D9BFF3E9-A84A-41FC-84DF-4CBEF184C238}"/>
    <dgm:cxn modelId="{4175FE87-4451-45BB-8D83-EF303509B7FE}" srcId="{112EDD33-42B7-442A-BEEA-B9CC24327AE4}" destId="{8E104288-DEDB-49E8-829F-A9765ABB3B26}" srcOrd="0" destOrd="0" parTransId="{51C1E4E9-181E-4D64-ACF5-D695B5C3E47D}" sibTransId="{2EA06890-3CC9-49B5-AEA3-912E7799AC70}"/>
    <dgm:cxn modelId="{85A89C7A-81D8-4E18-A724-34EBA590E70B}" srcId="{112EDD33-42B7-442A-BEEA-B9CC24327AE4}" destId="{9B936F77-3DA4-44FD-B062-26AF8058F867}" srcOrd="4" destOrd="0" parTransId="{D80C4060-5250-4502-BB6C-8C1A84E9BDF8}" sibTransId="{A276C935-7505-457A-AF7F-4980CA364893}"/>
    <dgm:cxn modelId="{ED84DEEC-34B0-41AC-8EA1-D9CAFCE2FBB6}" type="presOf" srcId="{7BE3BEF3-714E-4ADB-9F7D-32081977F3D7}" destId="{6660D58F-1FA3-43A9-8126-3B884327B100}" srcOrd="0" destOrd="0" presId="urn:microsoft.com/office/officeart/2008/layout/SquareAccentList"/>
    <dgm:cxn modelId="{D5FE7287-8440-4BFB-8714-5CE129A67D91}" type="presParOf" srcId="{9922254D-1B06-43D2-A86A-1F39A3175023}" destId="{E2F4E541-B477-419C-BBEF-409607EEE766}" srcOrd="0" destOrd="0" presId="urn:microsoft.com/office/officeart/2008/layout/SquareAccentList"/>
    <dgm:cxn modelId="{EFC870F8-F292-4A3C-880B-C5514F116C61}" type="presParOf" srcId="{E2F4E541-B477-419C-BBEF-409607EEE766}" destId="{E77E50C0-0B0F-4CED-95C3-0229400C1F20}" srcOrd="0" destOrd="0" presId="urn:microsoft.com/office/officeart/2008/layout/SquareAccentList"/>
    <dgm:cxn modelId="{1D415E13-5483-40E4-9660-0A77A315C38F}" type="presParOf" srcId="{E77E50C0-0B0F-4CED-95C3-0229400C1F20}" destId="{694C4CC1-66B2-4A87-863B-115C4D2DC840}" srcOrd="0" destOrd="0" presId="urn:microsoft.com/office/officeart/2008/layout/SquareAccentList"/>
    <dgm:cxn modelId="{6405348A-7246-4E5F-88FA-544D48C3C90E}" type="presParOf" srcId="{E77E50C0-0B0F-4CED-95C3-0229400C1F20}" destId="{1BF17507-F01C-436C-A035-54C166AC5D24}" srcOrd="1" destOrd="0" presId="urn:microsoft.com/office/officeart/2008/layout/SquareAccentList"/>
    <dgm:cxn modelId="{C123EBED-1FF5-4FBC-8473-1ABC936E0A80}" type="presParOf" srcId="{E77E50C0-0B0F-4CED-95C3-0229400C1F20}" destId="{E70493CB-811B-465E-967B-41FF505D793B}" srcOrd="2" destOrd="0" presId="urn:microsoft.com/office/officeart/2008/layout/SquareAccentList"/>
    <dgm:cxn modelId="{867AB877-91D9-4664-BF12-06150EEB7176}" type="presParOf" srcId="{E2F4E541-B477-419C-BBEF-409607EEE766}" destId="{B75CBB5A-CC2C-4C05-954F-AEE2FAE7A039}" srcOrd="1" destOrd="0" presId="urn:microsoft.com/office/officeart/2008/layout/SquareAccentList"/>
    <dgm:cxn modelId="{74C31757-3878-4D46-848C-927A77E2F1CB}" type="presParOf" srcId="{B75CBB5A-CC2C-4C05-954F-AEE2FAE7A039}" destId="{598C7703-7A83-488E-8621-582486E037F8}" srcOrd="0" destOrd="0" presId="urn:microsoft.com/office/officeart/2008/layout/SquareAccentList"/>
    <dgm:cxn modelId="{1DE09880-AC2A-48A3-87B7-0E263E04A372}" type="presParOf" srcId="{598C7703-7A83-488E-8621-582486E037F8}" destId="{3F6DAC74-ED5D-4041-939E-4A3048A32262}" srcOrd="0" destOrd="0" presId="urn:microsoft.com/office/officeart/2008/layout/SquareAccentList"/>
    <dgm:cxn modelId="{9364F2BC-1AFF-4C69-AC73-3425E739130A}" type="presParOf" srcId="{598C7703-7A83-488E-8621-582486E037F8}" destId="{8450EA1C-C64B-4776-8BE9-1D3726AED948}" srcOrd="1" destOrd="0" presId="urn:microsoft.com/office/officeart/2008/layout/SquareAccentList"/>
    <dgm:cxn modelId="{BF52CA5C-1FD6-4603-8D5C-08AC6C0A5CD6}" type="presParOf" srcId="{B75CBB5A-CC2C-4C05-954F-AEE2FAE7A039}" destId="{4C254B57-E708-4D71-B1B4-7EBBFF9A4755}" srcOrd="1" destOrd="0" presId="urn:microsoft.com/office/officeart/2008/layout/SquareAccentList"/>
    <dgm:cxn modelId="{69D9341A-6456-4EE7-94F9-BC46F198CC90}" type="presParOf" srcId="{4C254B57-E708-4D71-B1B4-7EBBFF9A4755}" destId="{378FFD52-A8DD-4383-865B-93376D47D13C}" srcOrd="0" destOrd="0" presId="urn:microsoft.com/office/officeart/2008/layout/SquareAccentList"/>
    <dgm:cxn modelId="{02A3A9B0-6131-4DBE-9AC3-E72D031A3FB6}" type="presParOf" srcId="{4C254B57-E708-4D71-B1B4-7EBBFF9A4755}" destId="{2A62697B-D1E5-4F61-A82F-8D0404D7350D}" srcOrd="1" destOrd="0" presId="urn:microsoft.com/office/officeart/2008/layout/SquareAccentList"/>
    <dgm:cxn modelId="{D514A69B-6B93-4241-AB12-716335630CFA}" type="presParOf" srcId="{B75CBB5A-CC2C-4C05-954F-AEE2FAE7A039}" destId="{712E4C3C-EAB1-44B1-A254-91A39DCC99B0}" srcOrd="2" destOrd="0" presId="urn:microsoft.com/office/officeart/2008/layout/SquareAccentList"/>
    <dgm:cxn modelId="{91D347E5-1600-4740-B86D-1C867D6798E8}" type="presParOf" srcId="{712E4C3C-EAB1-44B1-A254-91A39DCC99B0}" destId="{E5BFB6EE-8473-45C4-8D5E-542E6EC8F584}" srcOrd="0" destOrd="0" presId="urn:microsoft.com/office/officeart/2008/layout/SquareAccentList"/>
    <dgm:cxn modelId="{C1BCD7BF-16B3-4B3C-B974-3538D4D05A9F}" type="presParOf" srcId="{712E4C3C-EAB1-44B1-A254-91A39DCC99B0}" destId="{548FFBA5-A54B-4C56-8C8A-995454EF6186}" srcOrd="1" destOrd="0" presId="urn:microsoft.com/office/officeart/2008/layout/SquareAccentList"/>
    <dgm:cxn modelId="{AAF64BB6-1D5A-4EDC-ADA7-19F358BCF8EB}" type="presParOf" srcId="{B75CBB5A-CC2C-4C05-954F-AEE2FAE7A039}" destId="{3C0396A8-A32D-46AB-8F4F-EC7CAAE45D89}" srcOrd="3" destOrd="0" presId="urn:microsoft.com/office/officeart/2008/layout/SquareAccentList"/>
    <dgm:cxn modelId="{CBC00055-1836-40BE-80BF-F950A78E266C}" type="presParOf" srcId="{3C0396A8-A32D-46AB-8F4F-EC7CAAE45D89}" destId="{63123A0D-F8B6-48CD-AAC5-4D061BF0833E}" srcOrd="0" destOrd="0" presId="urn:microsoft.com/office/officeart/2008/layout/SquareAccentList"/>
    <dgm:cxn modelId="{4109636A-371A-4ECD-8A35-33B45F268A06}" type="presParOf" srcId="{3C0396A8-A32D-46AB-8F4F-EC7CAAE45D89}" destId="{104BF56B-FB9A-4A9C-BCD4-169A55709002}" srcOrd="1" destOrd="0" presId="urn:microsoft.com/office/officeart/2008/layout/SquareAccentList"/>
    <dgm:cxn modelId="{6ECA24D3-7BF0-459C-9502-227AC03FE0F5}" type="presParOf" srcId="{B75CBB5A-CC2C-4C05-954F-AEE2FAE7A039}" destId="{25C27948-E291-4004-B311-179B15220A0F}" srcOrd="4" destOrd="0" presId="urn:microsoft.com/office/officeart/2008/layout/SquareAccentList"/>
    <dgm:cxn modelId="{0CFCCD95-DF5E-4D61-8BB6-6793200E34AE}" type="presParOf" srcId="{25C27948-E291-4004-B311-179B15220A0F}" destId="{140472C1-EF10-446A-8C32-69132B9E662F}" srcOrd="0" destOrd="0" presId="urn:microsoft.com/office/officeart/2008/layout/SquareAccentList"/>
    <dgm:cxn modelId="{3824CCB9-7B9A-44A8-8900-BF7F4FC8212F}" type="presParOf" srcId="{25C27948-E291-4004-B311-179B15220A0F}" destId="{0FE4B0C0-8C67-4327-82EE-739901E40598}" srcOrd="1" destOrd="0" presId="urn:microsoft.com/office/officeart/2008/layout/SquareAccentList"/>
    <dgm:cxn modelId="{9EC9AF9A-38D3-4B0F-8D29-72EE66F1CCF8}" type="presParOf" srcId="{B75CBB5A-CC2C-4C05-954F-AEE2FAE7A039}" destId="{F167F958-09C2-4E52-A177-86BD633C03B1}" srcOrd="5" destOrd="0" presId="urn:microsoft.com/office/officeart/2008/layout/SquareAccentList"/>
    <dgm:cxn modelId="{BAB93A84-34F7-4392-A4D4-0963884D06CC}" type="presParOf" srcId="{F167F958-09C2-4E52-A177-86BD633C03B1}" destId="{C44F1777-B76D-437B-91D2-70ECC164ACEC}" srcOrd="0" destOrd="0" presId="urn:microsoft.com/office/officeart/2008/layout/SquareAccentList"/>
    <dgm:cxn modelId="{E1E2AF9C-0431-4CE8-BFA4-E925649B7463}" type="presParOf" srcId="{F167F958-09C2-4E52-A177-86BD633C03B1}" destId="{B6B475F7-44B6-4FCC-9D5F-D0F5FE4B0CDB}" srcOrd="1" destOrd="0" presId="urn:microsoft.com/office/officeart/2008/layout/SquareAccentList"/>
    <dgm:cxn modelId="{08321075-0A99-4F4C-A0F4-DC9C106DFDAD}" type="presParOf" srcId="{B75CBB5A-CC2C-4C05-954F-AEE2FAE7A039}" destId="{7647C38A-A4D5-467C-8EBF-E1CA27C7AFAD}" srcOrd="6" destOrd="0" presId="urn:microsoft.com/office/officeart/2008/layout/SquareAccentList"/>
    <dgm:cxn modelId="{E2F102D2-BBEB-42B3-A76F-92B35B4EF96D}" type="presParOf" srcId="{7647C38A-A4D5-467C-8EBF-E1CA27C7AFAD}" destId="{044923E5-2B19-4389-BB1A-3FFDA4C21BD3}" srcOrd="0" destOrd="0" presId="urn:microsoft.com/office/officeart/2008/layout/SquareAccentList"/>
    <dgm:cxn modelId="{7B8F38E4-0889-45D7-80BC-9B2158974FFD}" type="presParOf" srcId="{7647C38A-A4D5-467C-8EBF-E1CA27C7AFAD}" destId="{FBC58278-48ED-4721-B76A-604D682B3CBE}" srcOrd="1" destOrd="0" presId="urn:microsoft.com/office/officeart/2008/layout/SquareAccentList"/>
    <dgm:cxn modelId="{D34831FB-4BE4-47E2-A99B-9F53C9023794}" type="presParOf" srcId="{B75CBB5A-CC2C-4C05-954F-AEE2FAE7A039}" destId="{C02C70C7-4CDF-4207-997C-7529E1A3DA29}" srcOrd="7" destOrd="0" presId="urn:microsoft.com/office/officeart/2008/layout/SquareAccentList"/>
    <dgm:cxn modelId="{8782E85E-144E-4FBD-A9EC-7839AF47BA75}" type="presParOf" srcId="{C02C70C7-4CDF-4207-997C-7529E1A3DA29}" destId="{72456D16-19FF-4987-9125-538604C6ABAB}" srcOrd="0" destOrd="0" presId="urn:microsoft.com/office/officeart/2008/layout/SquareAccentList"/>
    <dgm:cxn modelId="{327AB06B-760A-4E41-BC8A-DEB9B63620CE}" type="presParOf" srcId="{C02C70C7-4CDF-4207-997C-7529E1A3DA29}" destId="{91F192F1-D143-472E-BC81-BD4DF2B16682}" srcOrd="1" destOrd="0" presId="urn:microsoft.com/office/officeart/2008/layout/SquareAccentList"/>
    <dgm:cxn modelId="{510056A5-ED8D-4CE4-9D57-2B9192D73ADD}" type="presParOf" srcId="{9922254D-1B06-43D2-A86A-1F39A3175023}" destId="{EDF74979-C5DC-42DC-BB65-76032CCE07DB}" srcOrd="1" destOrd="0" presId="urn:microsoft.com/office/officeart/2008/layout/SquareAccentList"/>
    <dgm:cxn modelId="{65330C59-5770-4EA9-9888-AA7B0DDDF82F}" type="presParOf" srcId="{EDF74979-C5DC-42DC-BB65-76032CCE07DB}" destId="{30728BE7-5F15-4BD2-A616-608884E66456}" srcOrd="0" destOrd="0" presId="urn:microsoft.com/office/officeart/2008/layout/SquareAccentList"/>
    <dgm:cxn modelId="{44A75909-24BE-43CD-88C7-C77655896D0B}" type="presParOf" srcId="{30728BE7-5F15-4BD2-A616-608884E66456}" destId="{E5EDB255-3BCB-47B0-B582-03FD14D658F8}" srcOrd="0" destOrd="0" presId="urn:microsoft.com/office/officeart/2008/layout/SquareAccentList"/>
    <dgm:cxn modelId="{E6C27C54-2C7C-4DED-8503-A2F7AB91EC08}" type="presParOf" srcId="{30728BE7-5F15-4BD2-A616-608884E66456}" destId="{7C1764C7-19B2-4529-AB07-3A34D59E19CE}" srcOrd="1" destOrd="0" presId="urn:microsoft.com/office/officeart/2008/layout/SquareAccentList"/>
    <dgm:cxn modelId="{5990168B-9083-41BB-BFC2-2439956D1E1C}" type="presParOf" srcId="{30728BE7-5F15-4BD2-A616-608884E66456}" destId="{75A1C533-4C98-4BC8-832A-6E0F66CB5F97}" srcOrd="2" destOrd="0" presId="urn:microsoft.com/office/officeart/2008/layout/SquareAccentList"/>
    <dgm:cxn modelId="{D773BEFC-F927-4F73-BC50-DE36EDAFD714}" type="presParOf" srcId="{EDF74979-C5DC-42DC-BB65-76032CCE07DB}" destId="{93CB28C8-1FB7-4A03-8EC9-D655973E1E33}" srcOrd="1" destOrd="0" presId="urn:microsoft.com/office/officeart/2008/layout/SquareAccentList"/>
    <dgm:cxn modelId="{3E54055B-BA97-4E53-BC31-4624ABC4D5AF}" type="presParOf" srcId="{93CB28C8-1FB7-4A03-8EC9-D655973E1E33}" destId="{61F7C879-2D9E-428A-AC84-AACA2142C6FC}" srcOrd="0" destOrd="0" presId="urn:microsoft.com/office/officeart/2008/layout/SquareAccentList"/>
    <dgm:cxn modelId="{098230A5-123C-4711-957B-971CDCFC3165}" type="presParOf" srcId="{61F7C879-2D9E-428A-AC84-AACA2142C6FC}" destId="{9E396463-7A05-4A17-B6B1-450A925F7EF1}" srcOrd="0" destOrd="0" presId="urn:microsoft.com/office/officeart/2008/layout/SquareAccentList"/>
    <dgm:cxn modelId="{DCD41923-F9A9-40FF-A818-AF641B4E0B17}" type="presParOf" srcId="{61F7C879-2D9E-428A-AC84-AACA2142C6FC}" destId="{6660D58F-1FA3-43A9-8126-3B884327B100}" srcOrd="1" destOrd="0" presId="urn:microsoft.com/office/officeart/2008/layout/SquareAccentList"/>
    <dgm:cxn modelId="{6581325E-88F8-471E-9FA6-C1432AB5FEC6}" type="presParOf" srcId="{93CB28C8-1FB7-4A03-8EC9-D655973E1E33}" destId="{6EED091A-B9D2-4E46-8830-D9F5EC4C4B55}" srcOrd="1" destOrd="0" presId="urn:microsoft.com/office/officeart/2008/layout/SquareAccentList"/>
    <dgm:cxn modelId="{EBEC7C59-2F30-48E8-8644-FFAE2FA9DD41}" type="presParOf" srcId="{6EED091A-B9D2-4E46-8830-D9F5EC4C4B55}" destId="{348088FC-B54F-4385-BEFF-830B1B28E338}" srcOrd="0" destOrd="0" presId="urn:microsoft.com/office/officeart/2008/layout/SquareAccentList"/>
    <dgm:cxn modelId="{5FA1865B-6C29-4D60-80EE-8C44E19FAF92}" type="presParOf" srcId="{6EED091A-B9D2-4E46-8830-D9F5EC4C4B55}" destId="{3930CD3B-CEDD-417C-9444-A4418D82E70D}" srcOrd="1" destOrd="0" presId="urn:microsoft.com/office/officeart/2008/layout/Squa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C4CC1-66B2-4A87-863B-115C4D2DC840}">
      <dsp:nvSpPr>
        <dsp:cNvPr id="0" name=""/>
        <dsp:cNvSpPr/>
      </dsp:nvSpPr>
      <dsp:spPr>
        <a:xfrm>
          <a:off x="263827" y="580291"/>
          <a:ext cx="3383146" cy="32302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F17507-F01C-436C-A035-54C166AC5D24}">
      <dsp:nvSpPr>
        <dsp:cNvPr id="0" name=""/>
        <dsp:cNvSpPr/>
      </dsp:nvSpPr>
      <dsp:spPr>
        <a:xfrm>
          <a:off x="1044973" y="701607"/>
          <a:ext cx="201710" cy="20171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70493CB-811B-465E-967B-41FF505D793B}">
      <dsp:nvSpPr>
        <dsp:cNvPr id="0" name=""/>
        <dsp:cNvSpPr/>
      </dsp:nvSpPr>
      <dsp:spPr>
        <a:xfrm>
          <a:off x="432566" y="0"/>
          <a:ext cx="2745726" cy="58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a:solidFill>
                <a:schemeClr val="bg1">
                  <a:lumMod val="50000"/>
                </a:schemeClr>
              </a:solidFill>
            </a:rPr>
            <a:t>Do not:</a:t>
          </a:r>
        </a:p>
      </dsp:txBody>
      <dsp:txXfrm>
        <a:off x="432566" y="0"/>
        <a:ext cx="2745726" cy="580291"/>
      </dsp:txXfrm>
    </dsp:sp>
    <dsp:sp modelId="{3F6DAC74-ED5D-4041-939E-4A3048A32262}">
      <dsp:nvSpPr>
        <dsp:cNvPr id="0" name=""/>
        <dsp:cNvSpPr/>
      </dsp:nvSpPr>
      <dsp:spPr>
        <a:xfrm>
          <a:off x="245574" y="872377"/>
          <a:ext cx="201706" cy="201706"/>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50EA1C-C64B-4776-8BE9-1D3726AED948}">
      <dsp:nvSpPr>
        <dsp:cNvPr id="0" name=""/>
        <dsp:cNvSpPr/>
      </dsp:nvSpPr>
      <dsp:spPr>
        <a:xfrm>
          <a:off x="451146" y="738069"/>
          <a:ext cx="3683894"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a:t>Do not use a computer to harm other people.</a:t>
          </a:r>
        </a:p>
      </dsp:txBody>
      <dsp:txXfrm>
        <a:off x="451146" y="738069"/>
        <a:ext cx="3683894" cy="470177"/>
      </dsp:txXfrm>
    </dsp:sp>
    <dsp:sp modelId="{378FFD52-A8DD-4383-865B-93376D47D13C}">
      <dsp:nvSpPr>
        <dsp:cNvPr id="0" name=""/>
        <dsp:cNvSpPr/>
      </dsp:nvSpPr>
      <dsp:spPr>
        <a:xfrm>
          <a:off x="245574" y="1342554"/>
          <a:ext cx="201706" cy="201706"/>
        </a:xfrm>
        <a:prstGeom prst="re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62697B-D1E5-4F61-A82F-8D0404D7350D}">
      <dsp:nvSpPr>
        <dsp:cNvPr id="0" name=""/>
        <dsp:cNvSpPr/>
      </dsp:nvSpPr>
      <dsp:spPr>
        <a:xfrm>
          <a:off x="451146" y="1208246"/>
          <a:ext cx="3683894"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a:t>Do not interfere with other people's computer work.</a:t>
          </a:r>
        </a:p>
      </dsp:txBody>
      <dsp:txXfrm>
        <a:off x="451146" y="1208246"/>
        <a:ext cx="3683894" cy="470177"/>
      </dsp:txXfrm>
    </dsp:sp>
    <dsp:sp modelId="{E5BFB6EE-8473-45C4-8D5E-542E6EC8F584}">
      <dsp:nvSpPr>
        <dsp:cNvPr id="0" name=""/>
        <dsp:cNvSpPr/>
      </dsp:nvSpPr>
      <dsp:spPr>
        <a:xfrm>
          <a:off x="245574" y="1850829"/>
          <a:ext cx="201706" cy="201706"/>
        </a:xfrm>
        <a:prstGeom prst="re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8FFBA5-A54B-4C56-8C8A-995454EF6186}">
      <dsp:nvSpPr>
        <dsp:cNvPr id="0" name=""/>
        <dsp:cNvSpPr/>
      </dsp:nvSpPr>
      <dsp:spPr>
        <a:xfrm>
          <a:off x="451146" y="1716527"/>
          <a:ext cx="3683894"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a:t>Do not snoop around in other people's computer files.</a:t>
          </a:r>
        </a:p>
      </dsp:txBody>
      <dsp:txXfrm>
        <a:off x="451146" y="1716527"/>
        <a:ext cx="3683894" cy="470177"/>
      </dsp:txXfrm>
    </dsp:sp>
    <dsp:sp modelId="{63123A0D-F8B6-48CD-AAC5-4D061BF0833E}">
      <dsp:nvSpPr>
        <dsp:cNvPr id="0" name=""/>
        <dsp:cNvSpPr/>
      </dsp:nvSpPr>
      <dsp:spPr>
        <a:xfrm>
          <a:off x="245574" y="2321006"/>
          <a:ext cx="201706" cy="201706"/>
        </a:xfrm>
        <a:prstGeom prst="re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4BF56B-FB9A-4A9C-BCD4-169A55709002}">
      <dsp:nvSpPr>
        <dsp:cNvPr id="0" name=""/>
        <dsp:cNvSpPr/>
      </dsp:nvSpPr>
      <dsp:spPr>
        <a:xfrm>
          <a:off x="451146" y="2205756"/>
          <a:ext cx="3683894"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a:t>Do not use a computer to steal.</a:t>
          </a:r>
        </a:p>
      </dsp:txBody>
      <dsp:txXfrm>
        <a:off x="451146" y="2205756"/>
        <a:ext cx="3683894" cy="470177"/>
      </dsp:txXfrm>
    </dsp:sp>
    <dsp:sp modelId="{140472C1-EF10-446A-8C32-69132B9E662F}">
      <dsp:nvSpPr>
        <dsp:cNvPr id="0" name=""/>
        <dsp:cNvSpPr/>
      </dsp:nvSpPr>
      <dsp:spPr>
        <a:xfrm>
          <a:off x="245574" y="2791183"/>
          <a:ext cx="201706" cy="201706"/>
        </a:xfrm>
        <a:prstGeom prst="rect">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E4B0C0-8C67-4327-82EE-739901E40598}">
      <dsp:nvSpPr>
        <dsp:cNvPr id="0" name=""/>
        <dsp:cNvSpPr/>
      </dsp:nvSpPr>
      <dsp:spPr>
        <a:xfrm>
          <a:off x="451146" y="2675933"/>
          <a:ext cx="3683894"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a:t>Do not use a computer to bear false witness.</a:t>
          </a:r>
        </a:p>
      </dsp:txBody>
      <dsp:txXfrm>
        <a:off x="451146" y="2675933"/>
        <a:ext cx="3683894" cy="470177"/>
      </dsp:txXfrm>
    </dsp:sp>
    <dsp:sp modelId="{C44F1777-B76D-437B-91D2-70ECC164ACEC}">
      <dsp:nvSpPr>
        <dsp:cNvPr id="0" name=""/>
        <dsp:cNvSpPr/>
      </dsp:nvSpPr>
      <dsp:spPr>
        <a:xfrm>
          <a:off x="245574" y="3280410"/>
          <a:ext cx="201706" cy="201706"/>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B475F7-44B6-4FCC-9D5F-D0F5FE4B0CDB}">
      <dsp:nvSpPr>
        <dsp:cNvPr id="0" name=""/>
        <dsp:cNvSpPr/>
      </dsp:nvSpPr>
      <dsp:spPr>
        <a:xfrm>
          <a:off x="451146" y="3146110"/>
          <a:ext cx="3683894"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a:t>Do not copy or use proprietary software for which you have not paid. </a:t>
          </a:r>
        </a:p>
      </dsp:txBody>
      <dsp:txXfrm>
        <a:off x="451146" y="3146110"/>
        <a:ext cx="3683894" cy="470177"/>
      </dsp:txXfrm>
    </dsp:sp>
    <dsp:sp modelId="{044923E5-2B19-4389-BB1A-3FFDA4C21BD3}">
      <dsp:nvSpPr>
        <dsp:cNvPr id="0" name=""/>
        <dsp:cNvSpPr/>
      </dsp:nvSpPr>
      <dsp:spPr>
        <a:xfrm>
          <a:off x="245574" y="3899458"/>
          <a:ext cx="201706" cy="201706"/>
        </a:xfrm>
        <a:prstGeom prst="re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C58278-48ED-4721-B76A-604D682B3CBE}">
      <dsp:nvSpPr>
        <dsp:cNvPr id="0" name=""/>
        <dsp:cNvSpPr/>
      </dsp:nvSpPr>
      <dsp:spPr>
        <a:xfrm>
          <a:off x="451146" y="3765155"/>
          <a:ext cx="3683894"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a:t>Do not use other people's computer resources without authorization or proper compensation.</a:t>
          </a:r>
        </a:p>
      </dsp:txBody>
      <dsp:txXfrm>
        <a:off x="451146" y="3765155"/>
        <a:ext cx="3683894" cy="470177"/>
      </dsp:txXfrm>
    </dsp:sp>
    <dsp:sp modelId="{72456D16-19FF-4987-9125-538604C6ABAB}">
      <dsp:nvSpPr>
        <dsp:cNvPr id="0" name=""/>
        <dsp:cNvSpPr/>
      </dsp:nvSpPr>
      <dsp:spPr>
        <a:xfrm>
          <a:off x="245576" y="4431020"/>
          <a:ext cx="201706" cy="201706"/>
        </a:xfrm>
        <a:prstGeom prst="re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F192F1-D143-472E-BC81-BD4DF2B16682}">
      <dsp:nvSpPr>
        <dsp:cNvPr id="0" name=""/>
        <dsp:cNvSpPr/>
      </dsp:nvSpPr>
      <dsp:spPr>
        <a:xfrm>
          <a:off x="451120" y="4296699"/>
          <a:ext cx="3683894"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a:t>Do not appropriate other people's intellectual output.</a:t>
          </a:r>
        </a:p>
      </dsp:txBody>
      <dsp:txXfrm>
        <a:off x="451120" y="4296699"/>
        <a:ext cx="3683894" cy="470177"/>
      </dsp:txXfrm>
    </dsp:sp>
    <dsp:sp modelId="{E5EDB255-3BCB-47B0-B582-03FD14D658F8}">
      <dsp:nvSpPr>
        <dsp:cNvPr id="0" name=""/>
        <dsp:cNvSpPr/>
      </dsp:nvSpPr>
      <dsp:spPr>
        <a:xfrm>
          <a:off x="4416802" y="577281"/>
          <a:ext cx="3430455" cy="32302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1764C7-19B2-4529-AB07-3A34D59E19CE}">
      <dsp:nvSpPr>
        <dsp:cNvPr id="0" name=""/>
        <dsp:cNvSpPr/>
      </dsp:nvSpPr>
      <dsp:spPr>
        <a:xfrm>
          <a:off x="4889808" y="701607"/>
          <a:ext cx="201710" cy="20171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75A1C533-4C98-4BC8-832A-6E0F66CB5F97}">
      <dsp:nvSpPr>
        <dsp:cNvPr id="0" name=""/>
        <dsp:cNvSpPr/>
      </dsp:nvSpPr>
      <dsp:spPr>
        <a:xfrm>
          <a:off x="4815673" y="0"/>
          <a:ext cx="3353684" cy="58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a:solidFill>
                <a:schemeClr val="bg1">
                  <a:lumMod val="50000"/>
                </a:schemeClr>
              </a:solidFill>
            </a:rPr>
            <a:t>Do:</a:t>
          </a:r>
        </a:p>
      </dsp:txBody>
      <dsp:txXfrm>
        <a:off x="4815673" y="0"/>
        <a:ext cx="3353684" cy="580291"/>
      </dsp:txXfrm>
    </dsp:sp>
    <dsp:sp modelId="{9E396463-7A05-4A17-B6B1-450A925F7EF1}">
      <dsp:nvSpPr>
        <dsp:cNvPr id="0" name=""/>
        <dsp:cNvSpPr/>
      </dsp:nvSpPr>
      <dsp:spPr>
        <a:xfrm>
          <a:off x="4672579" y="859901"/>
          <a:ext cx="201706" cy="201706"/>
        </a:xfrm>
        <a:prstGeom prst="re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60D58F-1FA3-43A9-8126-3B884327B100}">
      <dsp:nvSpPr>
        <dsp:cNvPr id="0" name=""/>
        <dsp:cNvSpPr/>
      </dsp:nvSpPr>
      <dsp:spPr>
        <a:xfrm>
          <a:off x="4989152" y="738069"/>
          <a:ext cx="3402087"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kern="1200" dirty="0"/>
            <a:t>Do think about the social consequences of the program you are writing or the system you are designing.</a:t>
          </a:r>
        </a:p>
      </dsp:txBody>
      <dsp:txXfrm>
        <a:off x="4989152" y="738069"/>
        <a:ext cx="3402087" cy="470177"/>
      </dsp:txXfrm>
    </dsp:sp>
    <dsp:sp modelId="{348088FC-B54F-4385-BEFF-830B1B28E338}">
      <dsp:nvSpPr>
        <dsp:cNvPr id="0" name=""/>
        <dsp:cNvSpPr/>
      </dsp:nvSpPr>
      <dsp:spPr>
        <a:xfrm>
          <a:off x="4672579" y="1463422"/>
          <a:ext cx="201706" cy="201706"/>
        </a:xfrm>
        <a:prstGeom prst="rect">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30CD3B-CEDD-417C-9444-A4418D82E70D}">
      <dsp:nvSpPr>
        <dsp:cNvPr id="0" name=""/>
        <dsp:cNvSpPr/>
      </dsp:nvSpPr>
      <dsp:spPr>
        <a:xfrm>
          <a:off x="4989152" y="1341608"/>
          <a:ext cx="3402087" cy="470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kern="1200" dirty="0"/>
            <a:t>Do always use a computer in ways that ensure consideration and respect for your fellow humans.</a:t>
          </a:r>
        </a:p>
      </dsp:txBody>
      <dsp:txXfrm>
        <a:off x="4989152" y="1341608"/>
        <a:ext cx="3402087" cy="47017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2A10A-B8CC-4F48-BBA2-994B6B7CBA36}" type="datetimeFigureOut">
              <a:rPr lang="en-US" smtClean="0"/>
              <a:t>11/13/2018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04639-6E06-4074-B479-E69D8C288039}" type="slidenum">
              <a:rPr lang="en-US" smtClean="0"/>
              <a:t>‹#›</a:t>
            </a:fld>
            <a:endParaRPr lang="en-US"/>
          </a:p>
        </p:txBody>
      </p:sp>
    </p:spTree>
    <p:extLst>
      <p:ext uri="{BB962C8B-B14F-4D97-AF65-F5344CB8AC3E}">
        <p14:creationId xmlns:p14="http://schemas.microsoft.com/office/powerpoint/2010/main" val="425089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i="1" dirty="0"/>
              <a:t>Lesson Duration</a:t>
            </a:r>
          </a:p>
          <a:p>
            <a:r>
              <a:rPr lang="en-US" dirty="0"/>
              <a:t>60 minutes</a:t>
            </a:r>
          </a:p>
          <a:p>
            <a:pPr marL="0" indent="0">
              <a:buNone/>
            </a:pPr>
            <a:endParaRPr lang="en-US" dirty="0"/>
          </a:p>
          <a:p>
            <a:pPr marL="0" indent="0">
              <a:buNone/>
            </a:pPr>
            <a:r>
              <a:rPr lang="en-US" b="1" i="1" dirty="0"/>
              <a:t>Lesson Scope</a:t>
            </a:r>
          </a:p>
          <a:p>
            <a:r>
              <a:rPr lang="en-US" dirty="0"/>
              <a:t>The purpose of this lesson is to make students aware of the responsibilities of ethical behavior.</a:t>
            </a:r>
          </a:p>
          <a:p>
            <a:r>
              <a:rPr lang="en-US" dirty="0"/>
              <a:t>Ethics are important because they promote a sense of fairness in and throughout a community, either social or professional.  They outline a set of rules and help us determine what we should do when faced with various situations.</a:t>
            </a:r>
          </a:p>
          <a:p>
            <a:pPr marL="0" indent="0">
              <a:buNone/>
            </a:pPr>
            <a:endParaRPr lang="en-US" dirty="0"/>
          </a:p>
          <a:p>
            <a:pPr marL="0" indent="0">
              <a:buNone/>
            </a:pPr>
            <a:r>
              <a:rPr lang="en-US" b="1" i="1" dirty="0"/>
              <a:t>Terminal Learning Objectives</a:t>
            </a:r>
          </a:p>
          <a:p>
            <a:pPr lvl="0"/>
            <a:r>
              <a:rPr lang="en-US" dirty="0"/>
              <a:t>Students will understand what ethics are and why they are important</a:t>
            </a:r>
          </a:p>
          <a:p>
            <a:pPr lvl="0"/>
            <a:r>
              <a:rPr lang="en-US" dirty="0"/>
              <a:t>Students will understand how to act ethically</a:t>
            </a:r>
          </a:p>
          <a:p>
            <a:pPr lvl="0"/>
            <a:r>
              <a:rPr lang="en-US" dirty="0"/>
              <a:t>Students will understand the responsibility that comes with knowing and using cybersecurity principles</a:t>
            </a:r>
          </a:p>
          <a:p>
            <a:pPr lvl="0"/>
            <a:r>
              <a:rPr lang="en-US" dirty="0"/>
              <a:t>Students will understand how to apply ethics to real-world situations</a:t>
            </a:r>
          </a:p>
          <a:p>
            <a:pPr marL="0" indent="0">
              <a:buNone/>
            </a:pPr>
            <a:endParaRPr lang="en-US" b="0" i="0" dirty="0"/>
          </a:p>
          <a:p>
            <a:pPr marL="0" indent="0">
              <a:buNone/>
            </a:pPr>
            <a:r>
              <a:rPr lang="en-US" b="1" i="1" dirty="0"/>
              <a:t>Enabling Learning Objectives</a:t>
            </a:r>
          </a:p>
          <a:p>
            <a:pPr lvl="0"/>
            <a:r>
              <a:rPr lang="en-US" dirty="0"/>
              <a:t>Students will understand the sources of ethics and how they apply to our understanding of right and wrong.</a:t>
            </a:r>
          </a:p>
          <a:p>
            <a:pPr lvl="0"/>
            <a:r>
              <a:rPr lang="en-US" dirty="0"/>
              <a:t>Students will understand the difference between understanding ethics and acting ethically.</a:t>
            </a:r>
          </a:p>
          <a:p>
            <a:pPr lvl="0"/>
            <a:r>
              <a:rPr lang="en-US" dirty="0"/>
              <a:t>Students will understand what it takes to act ethically and how to practice ethical behavior.</a:t>
            </a:r>
          </a:p>
        </p:txBody>
      </p:sp>
      <p:sp>
        <p:nvSpPr>
          <p:cNvPr id="4" name="Slide Number Placeholder 3"/>
          <p:cNvSpPr>
            <a:spLocks noGrp="1"/>
          </p:cNvSpPr>
          <p:nvPr>
            <p:ph type="sldNum" sz="quarter" idx="10"/>
          </p:nvPr>
        </p:nvSpPr>
        <p:spPr/>
        <p:txBody>
          <a:bodyPr/>
          <a:lstStyle/>
          <a:p>
            <a:fld id="{886EC733-6EF2-4363-BCD9-F0918EE4ABBD}" type="slidenum">
              <a:rPr lang="en-US" smtClean="0"/>
              <a:pPr/>
              <a:t>1</a:t>
            </a:fld>
            <a:endParaRPr lang="en-US" dirty="0"/>
          </a:p>
        </p:txBody>
      </p:sp>
    </p:spTree>
    <p:extLst>
      <p:ext uri="{BB962C8B-B14F-4D97-AF65-F5344CB8AC3E}">
        <p14:creationId xmlns:p14="http://schemas.microsoft.com/office/powerpoint/2010/main" val="66261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There are situations and conditions that can make acting ethically more or</a:t>
            </a:r>
            <a:r>
              <a:rPr lang="en-US" baseline="0" dirty="0"/>
              <a:t> less difficult.  If we can identify that the situations that test our ethics, we can be more thoughtful of our actions in those situations.</a:t>
            </a:r>
          </a:p>
          <a:p>
            <a:pPr marL="0" indent="0">
              <a:buNone/>
            </a:pPr>
            <a:endParaRPr lang="en-US" baseline="0" dirty="0"/>
          </a:p>
          <a:p>
            <a:pPr marL="0" indent="0">
              <a:buNone/>
            </a:pPr>
            <a:r>
              <a:rPr lang="en-US" baseline="0" dirty="0"/>
              <a:t>When situations involve our friends or peers, we can feel forced to choose between loyalty to our friends or ethical behavior.  We should understand that such situations are difficult and make the choice to act ethically before we find ourselves in those situations.</a:t>
            </a:r>
          </a:p>
          <a:p>
            <a:pPr marL="0" indent="0">
              <a:buNone/>
            </a:pPr>
            <a:endParaRPr lang="en-US" baseline="0" dirty="0"/>
          </a:p>
          <a:p>
            <a:r>
              <a:rPr lang="en-US" sz="1200" kern="1200" dirty="0">
                <a:solidFill>
                  <a:schemeClr val="tx1"/>
                </a:solidFill>
                <a:effectLst/>
                <a:latin typeface="+mn-lt"/>
                <a:ea typeface="+mn-ea"/>
                <a:cs typeface="+mn-cs"/>
              </a:rPr>
              <a:t>This slide is meant for discussion.  </a:t>
            </a:r>
          </a:p>
          <a:p>
            <a:r>
              <a:rPr lang="en-US" sz="1200" kern="1200" dirty="0">
                <a:solidFill>
                  <a:schemeClr val="tx1"/>
                </a:solidFill>
                <a:effectLst/>
                <a:latin typeface="+mn-lt"/>
                <a:ea typeface="+mn-ea"/>
                <a:cs typeface="+mn-cs"/>
              </a:rPr>
              <a:t>The title of the slide appears and a question appears after each subsequent click.</a:t>
            </a:r>
          </a:p>
          <a:p>
            <a:r>
              <a:rPr lang="en-US" sz="1200" kern="1200" dirty="0">
                <a:solidFill>
                  <a:schemeClr val="tx1"/>
                </a:solidFill>
                <a:effectLst/>
                <a:latin typeface="+mn-lt"/>
                <a:ea typeface="+mn-ea"/>
                <a:cs typeface="+mn-cs"/>
              </a:rPr>
              <a:t>People generally behave more ethically when they are being observed than not.  </a:t>
            </a:r>
          </a:p>
          <a:p>
            <a:pPr lvl="1"/>
            <a:r>
              <a:rPr lang="en-US" sz="1200" kern="1200" dirty="0">
                <a:solidFill>
                  <a:schemeClr val="tx1"/>
                </a:solidFill>
                <a:effectLst/>
                <a:latin typeface="+mn-lt"/>
                <a:ea typeface="+mn-ea"/>
                <a:cs typeface="+mn-cs"/>
              </a:rPr>
              <a:t>The feeling of anonymity can lead to unethical behavior.  </a:t>
            </a:r>
          </a:p>
          <a:p>
            <a:pPr lvl="1"/>
            <a:r>
              <a:rPr lang="en-US" sz="1200" kern="1200" dirty="0">
                <a:solidFill>
                  <a:schemeClr val="tx1"/>
                </a:solidFill>
                <a:effectLst/>
                <a:latin typeface="+mn-lt"/>
                <a:ea typeface="+mn-ea"/>
                <a:cs typeface="+mn-cs"/>
              </a:rPr>
              <a:t>Interacting over the Internet generally allows people to FEEL more anonymous than if those same interactions were in person.  </a:t>
            </a:r>
          </a:p>
          <a:p>
            <a:pPr lvl="1"/>
            <a:r>
              <a:rPr lang="en-US" sz="1200" kern="1200" dirty="0">
                <a:solidFill>
                  <a:schemeClr val="tx1"/>
                </a:solidFill>
                <a:effectLst/>
                <a:latin typeface="+mn-lt"/>
                <a:ea typeface="+mn-ea"/>
                <a:cs typeface="+mn-cs"/>
              </a:rPr>
              <a:t>This is a good point to bring up during conversation of the first question and get students to discuss whether they feel more anonymous online.</a:t>
            </a:r>
          </a:p>
          <a:p>
            <a:pPr marL="0" indent="0">
              <a:buNone/>
            </a:pPr>
            <a:endParaRPr lang="en-US" baseline="0"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11</a:t>
            </a:fld>
            <a:endParaRPr lang="en-US" dirty="0"/>
          </a:p>
        </p:txBody>
      </p:sp>
    </p:spTree>
    <p:extLst>
      <p:ext uri="{BB962C8B-B14F-4D97-AF65-F5344CB8AC3E}">
        <p14:creationId xmlns:p14="http://schemas.microsoft.com/office/powerpoint/2010/main" val="1986114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46678">
              <a:buNone/>
              <a:defRPr/>
            </a:pPr>
            <a:r>
              <a:rPr lang="en-US" b="1" dirty="0"/>
              <a:t>INSTRUCTOR READ: </a:t>
            </a:r>
            <a:r>
              <a:rPr lang="en-US" dirty="0"/>
              <a:t>Terry Childs was a 43-year-old network engineer for the city of San Francisco. He worked on our fiber-optic network, called FiberWAN, which handled crucial government data, such as email, legal documents, and payroll. By most accounts, he was a diligent and talented employee, and he seemed dedicated to making sure our systems ran safely.  Childs spent hours trying to perfect our FiberWAN system, upgrading equipment and installing firewalls.  In the summer of 2008, Childs was reassigned, and when he was instructed to hand over the password he had created for FiberWAN, he refused. </a:t>
            </a:r>
          </a:p>
          <a:p>
            <a:pPr marL="0" indent="0">
              <a:buNone/>
            </a:pPr>
            <a:endParaRPr lang="en-US" dirty="0"/>
          </a:p>
          <a:p>
            <a:pPr marL="0" indent="0">
              <a:buNone/>
            </a:pPr>
            <a:r>
              <a:rPr lang="en-US" dirty="0"/>
              <a:t>No one could get into the FiberWAN without that password—emails were inaccessible, payroll couldn’t go out, and documents were under virtual lock and key. The city was in crisis. We had to have that code! We spent at least $1 million, including hiring a team at Cisco Systems, to crack the code, but they couldn’t do it.</a:t>
            </a:r>
          </a:p>
          <a:p>
            <a:pPr marL="0" indent="0">
              <a:buNone/>
            </a:pPr>
            <a:endParaRPr lang="en-US" dirty="0"/>
          </a:p>
          <a:p>
            <a:pPr marL="0" indent="0" defTabSz="946678">
              <a:buNone/>
              <a:defRPr/>
            </a:pPr>
            <a:r>
              <a:rPr lang="en-US" dirty="0"/>
              <a:t>We had no choice but to try to compel him to give up the password, so the police arrested Childs on a charge of felony computer tampering and put him in jail. But he still wouldn’t give up the code. I was as honest as I could be, asking him to give me the code as a favor, if nothing else. And he responded. Childs said he didn’t trust his bosses or colleagues, but at that moment, he trusted me. He wrote down the code—all 28 numbers and letters of it—and handed it over.</a:t>
            </a:r>
          </a:p>
          <a:p>
            <a:pPr marL="0" indent="0" defTabSz="946678">
              <a:buNone/>
              <a:defRPr/>
            </a:pPr>
            <a:endParaRPr lang="en-US" dirty="0"/>
          </a:p>
          <a:p>
            <a:pPr marL="0" indent="0" defTabSz="946678">
              <a:buNone/>
              <a:defRPr/>
            </a:pPr>
            <a:r>
              <a:rPr lang="en-US" i="1" dirty="0"/>
              <a:t>Excerpted from: http://www.slate.com/articles/technology/future_tense/2013/02/fiberwan_terry_childs_gavin_newsom_on_why_governments_should_outsource_technology.html</a:t>
            </a:r>
          </a:p>
        </p:txBody>
      </p:sp>
      <p:sp>
        <p:nvSpPr>
          <p:cNvPr id="4" name="Slide Number Placeholder 3"/>
          <p:cNvSpPr>
            <a:spLocks noGrp="1"/>
          </p:cNvSpPr>
          <p:nvPr>
            <p:ph type="sldNum" sz="quarter" idx="10"/>
          </p:nvPr>
        </p:nvSpPr>
        <p:spPr/>
        <p:txBody>
          <a:bodyPr/>
          <a:lstStyle/>
          <a:p>
            <a:fld id="{886EC733-6EF2-4363-BCD9-F0918EE4ABBD}" type="slidenum">
              <a:rPr lang="en-US" smtClean="0"/>
              <a:pPr/>
              <a:t>12</a:t>
            </a:fld>
            <a:endParaRPr lang="en-US" dirty="0"/>
          </a:p>
        </p:txBody>
      </p:sp>
    </p:spTree>
    <p:extLst>
      <p:ext uri="{BB962C8B-B14F-4D97-AF65-F5344CB8AC3E}">
        <p14:creationId xmlns:p14="http://schemas.microsoft.com/office/powerpoint/2010/main" val="662616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What do you think?</a:t>
            </a:r>
          </a:p>
          <a:p>
            <a:pPr marL="0" indent="0">
              <a:buNone/>
            </a:pPr>
            <a:endParaRPr lang="en-US" dirty="0"/>
          </a:p>
          <a:p>
            <a:r>
              <a:rPr lang="en-US" sz="1200" kern="1200" dirty="0">
                <a:solidFill>
                  <a:schemeClr val="tx1"/>
                </a:solidFill>
                <a:effectLst/>
                <a:latin typeface="+mn-lt"/>
                <a:ea typeface="+mn-ea"/>
                <a:cs typeface="+mn-cs"/>
              </a:rPr>
              <a:t>Terry Childs violated several U.S. laws and was found guilty of those violations by a jury.  </a:t>
            </a:r>
          </a:p>
          <a:p>
            <a:r>
              <a:rPr lang="en-US" sz="1200" kern="1200" dirty="0">
                <a:solidFill>
                  <a:schemeClr val="tx1"/>
                </a:solidFill>
                <a:effectLst/>
                <a:latin typeface="+mn-lt"/>
                <a:ea typeface="+mn-ea"/>
                <a:cs typeface="+mn-cs"/>
              </a:rPr>
              <a:t>That being said, there has been strong debate about what should have happened.  </a:t>
            </a:r>
          </a:p>
          <a:p>
            <a:r>
              <a:rPr lang="en-US" sz="1200" kern="1200" dirty="0">
                <a:solidFill>
                  <a:schemeClr val="tx1"/>
                </a:solidFill>
                <a:effectLst/>
                <a:latin typeface="+mn-lt"/>
                <a:ea typeface="+mn-ea"/>
                <a:cs typeface="+mn-cs"/>
              </a:rPr>
              <a:t>This is meant only as a point of discussion, not as the prompt for a legal debate.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Terry Childs could arguably be accused of violating a number of the cyber ethics principles, but the one that most closely matches is:</a:t>
            </a:r>
          </a:p>
          <a:p>
            <a:pPr lvl="1"/>
            <a:r>
              <a:rPr lang="en-US" sz="1200" kern="1200" dirty="0">
                <a:solidFill>
                  <a:schemeClr val="tx1"/>
                </a:solidFill>
                <a:effectLst/>
                <a:latin typeface="+mn-lt"/>
                <a:ea typeface="+mn-ea"/>
                <a:cs typeface="+mn-cs"/>
              </a:rPr>
              <a:t>Do not interfere with other people’s computer work</a:t>
            </a:r>
          </a:p>
        </p:txBody>
      </p:sp>
      <p:sp>
        <p:nvSpPr>
          <p:cNvPr id="4" name="Slide Number Placeholder 3"/>
          <p:cNvSpPr>
            <a:spLocks noGrp="1"/>
          </p:cNvSpPr>
          <p:nvPr>
            <p:ph type="sldNum" sz="quarter" idx="10"/>
          </p:nvPr>
        </p:nvSpPr>
        <p:spPr/>
        <p:txBody>
          <a:bodyPr/>
          <a:lstStyle/>
          <a:p>
            <a:fld id="{886EC733-6EF2-4363-BCD9-F0918EE4ABBD}" type="slidenum">
              <a:rPr lang="en-US" smtClean="0"/>
              <a:pPr/>
              <a:t>13</a:t>
            </a:fld>
            <a:endParaRPr lang="en-US" dirty="0"/>
          </a:p>
        </p:txBody>
      </p:sp>
    </p:spTree>
    <p:extLst>
      <p:ext uri="{BB962C8B-B14F-4D97-AF65-F5344CB8AC3E}">
        <p14:creationId xmlns:p14="http://schemas.microsoft.com/office/powerpoint/2010/main" val="213459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INSTRUCTOR</a:t>
            </a:r>
            <a:r>
              <a:rPr lang="en-US" b="1" baseline="0" dirty="0"/>
              <a:t> READ: </a:t>
            </a:r>
            <a:r>
              <a:rPr lang="en-US" dirty="0"/>
              <a:t>The CEO of Centerplate, a catering company that serves food at sports stadiums around the country, was caught on camera kicking a dog in a Vancouver elevator.</a:t>
            </a:r>
          </a:p>
          <a:p>
            <a:pPr marL="0" indent="0">
              <a:buNone/>
            </a:pPr>
            <a:endParaRPr lang="en-US" dirty="0"/>
          </a:p>
          <a:p>
            <a:pPr marL="0" indent="0">
              <a:buNone/>
            </a:pPr>
            <a:r>
              <a:rPr lang="en-US" dirty="0"/>
              <a:t>After issuing a public apology, Hague agreed to attend anger management counseling, serve 1,000 hours of community service and donate $100,000 of his own money to an animal charity.</a:t>
            </a:r>
          </a:p>
          <a:p>
            <a:pPr marL="0" indent="0">
              <a:buNone/>
            </a:pPr>
            <a:endParaRPr lang="en-US" dirty="0"/>
          </a:p>
          <a:p>
            <a:pPr marL="0" indent="0">
              <a:buNone/>
            </a:pPr>
            <a:r>
              <a:rPr lang="en-US" dirty="0"/>
              <a:t>Less than a week later, he was forced to resign. </a:t>
            </a:r>
          </a:p>
          <a:p>
            <a:pPr marL="0" indent="0">
              <a:buNone/>
            </a:pPr>
            <a:endParaRPr lang="en-US" dirty="0"/>
          </a:p>
          <a:p>
            <a:pPr marL="0" indent="0" defTabSz="946678">
              <a:buNone/>
              <a:defRPr/>
            </a:pPr>
            <a:r>
              <a:rPr lang="en-US" dirty="0"/>
              <a:t>From all other metrics, Mr. Hague was a good CEO; his company grew and profited while he was in charge.</a:t>
            </a:r>
          </a:p>
          <a:p>
            <a:pPr marL="0" indent="0" defTabSz="946678">
              <a:buNone/>
              <a:defRPr/>
            </a:pPr>
            <a:endParaRPr lang="en-US" dirty="0"/>
          </a:p>
          <a:p>
            <a:pPr marL="0" indent="0" defTabSz="946678">
              <a:buNone/>
              <a:defRPr/>
            </a:pPr>
            <a:r>
              <a:rPr lang="en-US" i="1" dirty="0"/>
              <a:t>Excerpted from http://fortune.com/2014/09/02/centerplate-ceo-des-hague-dog-abuse-fired/</a:t>
            </a:r>
          </a:p>
        </p:txBody>
      </p:sp>
      <p:sp>
        <p:nvSpPr>
          <p:cNvPr id="4" name="Slide Number Placeholder 3"/>
          <p:cNvSpPr>
            <a:spLocks noGrp="1"/>
          </p:cNvSpPr>
          <p:nvPr>
            <p:ph type="sldNum" sz="quarter" idx="10"/>
          </p:nvPr>
        </p:nvSpPr>
        <p:spPr/>
        <p:txBody>
          <a:bodyPr/>
          <a:lstStyle/>
          <a:p>
            <a:fld id="{886EC733-6EF2-4363-BCD9-F0918EE4ABBD}" type="slidenum">
              <a:rPr lang="en-US" smtClean="0"/>
              <a:pPr/>
              <a:t>14</a:t>
            </a:fld>
            <a:endParaRPr lang="en-US" dirty="0"/>
          </a:p>
        </p:txBody>
      </p:sp>
    </p:spTree>
    <p:extLst>
      <p:ext uri="{BB962C8B-B14F-4D97-AF65-F5344CB8AC3E}">
        <p14:creationId xmlns:p14="http://schemas.microsoft.com/office/powerpoint/2010/main" val="662616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Ethics in the real world can sometimes look very different.  Mr. Hague might have assumed that</a:t>
            </a:r>
            <a:r>
              <a:rPr lang="en-US" baseline="0" dirty="0"/>
              <a:t> no one was watching since he was alone in an elevator when he kicked the dog.  Mr. Hague was in the elevator of his own home and was not working at the time.  What does this say about how ethics works in real life?</a:t>
            </a:r>
          </a:p>
          <a:p>
            <a:pPr marL="0" indent="0">
              <a:buNone/>
            </a:pPr>
            <a:endParaRPr lang="en-US" baseline="0" dirty="0"/>
          </a:p>
          <a:p>
            <a:r>
              <a:rPr lang="en-US" sz="1200" kern="1200" dirty="0">
                <a:solidFill>
                  <a:schemeClr val="tx1"/>
                </a:solidFill>
                <a:effectLst/>
                <a:latin typeface="+mn-lt"/>
                <a:ea typeface="+mn-ea"/>
                <a:cs typeface="+mn-cs"/>
              </a:rPr>
              <a:t>As was discussed earlier, while laws are one of the things that help inform ethics, they are not by themselves what ethics is about.  </a:t>
            </a:r>
          </a:p>
          <a:p>
            <a:r>
              <a:rPr lang="en-US" sz="1200" kern="1200" dirty="0">
                <a:solidFill>
                  <a:schemeClr val="tx1"/>
                </a:solidFill>
                <a:effectLst/>
                <a:latin typeface="+mn-lt"/>
                <a:ea typeface="+mn-ea"/>
                <a:cs typeface="+mn-cs"/>
              </a:rPr>
              <a:t>In this case, the actions of Mr. Hague were questionable, but probably not to the point of being illegal.  </a:t>
            </a:r>
          </a:p>
          <a:p>
            <a:pPr lvl="1"/>
            <a:r>
              <a:rPr lang="en-US" sz="1200" kern="1200" dirty="0">
                <a:solidFill>
                  <a:schemeClr val="tx1"/>
                </a:solidFill>
                <a:effectLst/>
                <a:latin typeface="+mn-lt"/>
                <a:ea typeface="+mn-ea"/>
                <a:cs typeface="+mn-cs"/>
              </a:rPr>
              <a:t>However, it’s very clear that what he did was unethical.</a:t>
            </a:r>
          </a:p>
          <a:p>
            <a:r>
              <a:rPr lang="en-US" sz="1200" kern="1200" dirty="0">
                <a:solidFill>
                  <a:schemeClr val="tx1"/>
                </a:solidFill>
                <a:effectLst/>
                <a:latin typeface="+mn-lt"/>
                <a:ea typeface="+mn-ea"/>
                <a:cs typeface="+mn-cs"/>
              </a:rPr>
              <a:t>This example embodies the difference between moral agents and moral</a:t>
            </a:r>
            <a:r>
              <a:rPr lang="en-US" sz="1200" kern="1200" baseline="0" dirty="0">
                <a:solidFill>
                  <a:schemeClr val="tx1"/>
                </a:solidFill>
                <a:effectLst/>
                <a:latin typeface="+mn-lt"/>
                <a:ea typeface="+mn-ea"/>
                <a:cs typeface="+mn-cs"/>
              </a:rPr>
              <a:t> patients or </a:t>
            </a:r>
            <a:r>
              <a:rPr lang="en-US" sz="1200" kern="1200" dirty="0">
                <a:solidFill>
                  <a:schemeClr val="tx1"/>
                </a:solidFill>
                <a:effectLst/>
                <a:latin typeface="+mn-lt"/>
                <a:ea typeface="+mn-ea"/>
                <a:cs typeface="+mn-cs"/>
              </a:rPr>
              <a:t>subjects of moral worth.  </a:t>
            </a:r>
          </a:p>
          <a:p>
            <a:pPr lvl="1"/>
            <a:r>
              <a:rPr lang="en-US" sz="1200" kern="1200" dirty="0">
                <a:solidFill>
                  <a:schemeClr val="tx1"/>
                </a:solidFill>
                <a:effectLst/>
                <a:latin typeface="+mn-lt"/>
                <a:ea typeface="+mn-ea"/>
                <a:cs typeface="+mn-cs"/>
              </a:rPr>
              <a:t>A moral agent is someone who has the power to intentionally cause harm.  </a:t>
            </a:r>
          </a:p>
          <a:p>
            <a:pPr lvl="1"/>
            <a:r>
              <a:rPr lang="en-US" sz="1200" kern="1200" dirty="0">
                <a:solidFill>
                  <a:schemeClr val="tx1"/>
                </a:solidFill>
                <a:effectLst/>
                <a:latin typeface="+mn-lt"/>
                <a:ea typeface="+mn-ea"/>
                <a:cs typeface="+mn-cs"/>
              </a:rPr>
              <a:t>A subject of moral worth is someone or something that is vulnerable – children and pets, for example.  </a:t>
            </a:r>
          </a:p>
          <a:p>
            <a:pPr lvl="1"/>
            <a:r>
              <a:rPr lang="en-US" sz="1200" kern="1200" dirty="0">
                <a:solidFill>
                  <a:schemeClr val="tx1"/>
                </a:solidFill>
                <a:effectLst/>
                <a:latin typeface="+mn-lt"/>
                <a:ea typeface="+mn-ea"/>
                <a:cs typeface="+mn-cs"/>
              </a:rPr>
              <a:t>We expect moral agents to do everything in their power to protect subjects of moral worth, and we punish moral agents more harshly when they cause harm to subjects of moral worth.</a:t>
            </a:r>
          </a:p>
          <a:p>
            <a:pPr marL="0" indent="0">
              <a:buNone/>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15</a:t>
            </a:fld>
            <a:endParaRPr lang="en-US" dirty="0"/>
          </a:p>
        </p:txBody>
      </p:sp>
    </p:spTree>
    <p:extLst>
      <p:ext uri="{BB962C8B-B14F-4D97-AF65-F5344CB8AC3E}">
        <p14:creationId xmlns:p14="http://schemas.microsoft.com/office/powerpoint/2010/main" val="176433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a:t>INSTRUCTOR</a:t>
            </a:r>
            <a:r>
              <a:rPr lang="en-US" b="1" baseline="0" noProof="0" dirty="0"/>
              <a:t> READ: </a:t>
            </a:r>
            <a:r>
              <a:rPr lang="en-US" noProof="0" dirty="0"/>
              <a:t>Mr. Autrey was waiting for the subway in Manhattan with his two daughters.  Nearby a man collapsed with a seizure.  Mr. Autrey and two women rushed to help.  The man managed to get up but then stumbled and fell onto the tracks.</a:t>
            </a:r>
          </a:p>
          <a:p>
            <a:pPr marL="0" indent="0">
              <a:buNone/>
            </a:pPr>
            <a:endParaRPr lang="en-US" noProof="0" dirty="0"/>
          </a:p>
          <a:p>
            <a:pPr marL="0" indent="0">
              <a:buNone/>
            </a:pPr>
            <a:r>
              <a:rPr lang="en-US" noProof="0" dirty="0"/>
              <a:t>In an instant, Mr. Autrey jumped onto the tracks</a:t>
            </a:r>
          </a:p>
          <a:p>
            <a:pPr marL="0" indent="0" defTabSz="946678">
              <a:buNone/>
              <a:defRPr/>
            </a:pPr>
            <a:endParaRPr lang="en-US" noProof="0" dirty="0"/>
          </a:p>
          <a:p>
            <a:pPr marL="0" indent="0" defTabSz="946678">
              <a:buNone/>
              <a:defRPr/>
            </a:pPr>
            <a:r>
              <a:rPr lang="en-US" noProof="0" dirty="0"/>
              <a:t>Mr. Autry pressed himself and the man into the space between the tracks.  It gave them just enough room to avoid being hit by the train.  Five train cars rolled past before the train finally came to a stop.  Both men were relatively unharmed.</a:t>
            </a:r>
          </a:p>
          <a:p>
            <a:pPr marL="0" indent="0">
              <a:buNone/>
            </a:pPr>
            <a:endParaRPr lang="en-US" dirty="0"/>
          </a:p>
          <a:p>
            <a:pPr marL="0" indent="0" defTabSz="946678">
              <a:buNone/>
              <a:defRPr/>
            </a:pPr>
            <a:r>
              <a:rPr lang="en-US" i="1" dirty="0"/>
              <a:t>Excerpted from: http://www.nytimes.com/2007/01/03/nyregion/03life.html</a:t>
            </a:r>
          </a:p>
          <a:p>
            <a:pPr marL="0" indent="0">
              <a:buNone/>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16</a:t>
            </a:fld>
            <a:endParaRPr lang="en-US" dirty="0"/>
          </a:p>
        </p:txBody>
      </p:sp>
    </p:spTree>
    <p:extLst>
      <p:ext uri="{BB962C8B-B14F-4D97-AF65-F5344CB8AC3E}">
        <p14:creationId xmlns:p14="http://schemas.microsoft.com/office/powerpoint/2010/main" val="662616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is a question</a:t>
            </a:r>
            <a:r>
              <a:rPr lang="en-US" baseline="0" dirty="0"/>
              <a:t> that we all need to ask ourselves.  We would like to think that in life or death situations we would make the right choice, but if we don’t practice in our everyday situations, how can we expect to be prepared?</a:t>
            </a:r>
          </a:p>
          <a:p>
            <a:pPr marL="0" indent="0">
              <a:buNone/>
            </a:pPr>
            <a:endParaRPr lang="en-US" baseline="0" dirty="0"/>
          </a:p>
          <a:p>
            <a:r>
              <a:rPr lang="en-US" sz="1200" kern="1200" dirty="0">
                <a:solidFill>
                  <a:schemeClr val="tx1"/>
                </a:solidFill>
                <a:effectLst/>
                <a:latin typeface="+mn-lt"/>
                <a:ea typeface="+mn-ea"/>
                <a:cs typeface="+mn-cs"/>
              </a:rPr>
              <a:t>Students can start acting ethically today.  </a:t>
            </a:r>
          </a:p>
          <a:p>
            <a:r>
              <a:rPr lang="en-US" sz="1200" kern="1200" dirty="0">
                <a:solidFill>
                  <a:schemeClr val="tx1"/>
                </a:solidFill>
                <a:effectLst/>
                <a:latin typeface="+mn-lt"/>
                <a:ea typeface="+mn-ea"/>
                <a:cs typeface="+mn-cs"/>
              </a:rPr>
              <a:t>They don’t have to wait for an extraordinary event to be an everyday hero.</a:t>
            </a:r>
          </a:p>
        </p:txBody>
      </p:sp>
      <p:sp>
        <p:nvSpPr>
          <p:cNvPr id="4" name="Slide Number Placeholder 3"/>
          <p:cNvSpPr>
            <a:spLocks noGrp="1"/>
          </p:cNvSpPr>
          <p:nvPr>
            <p:ph type="sldNum" sz="quarter" idx="10"/>
          </p:nvPr>
        </p:nvSpPr>
        <p:spPr/>
        <p:txBody>
          <a:bodyPr/>
          <a:lstStyle/>
          <a:p>
            <a:fld id="{886EC733-6EF2-4363-BCD9-F0918EE4ABBD}" type="slidenum">
              <a:rPr lang="en-US" smtClean="0"/>
              <a:pPr/>
              <a:t>17</a:t>
            </a:fld>
            <a:endParaRPr lang="en-US" dirty="0"/>
          </a:p>
        </p:txBody>
      </p:sp>
    </p:spTree>
    <p:extLst>
      <p:ext uri="{BB962C8B-B14F-4D97-AF65-F5344CB8AC3E}">
        <p14:creationId xmlns:p14="http://schemas.microsoft.com/office/powerpoint/2010/main" val="621715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1" kern="1200" dirty="0">
                <a:solidFill>
                  <a:schemeClr val="tx1"/>
                </a:solidFill>
                <a:effectLst/>
                <a:latin typeface="+mn-lt"/>
                <a:ea typeface="+mn-ea"/>
                <a:cs typeface="+mn-cs"/>
              </a:rPr>
              <a:t>Purpose</a:t>
            </a:r>
          </a:p>
          <a:p>
            <a:r>
              <a:rPr lang="en-US" sz="1200" kern="1200" dirty="0">
                <a:solidFill>
                  <a:schemeClr val="tx1"/>
                </a:solidFill>
                <a:effectLst/>
                <a:latin typeface="+mn-lt"/>
                <a:ea typeface="+mn-ea"/>
                <a:cs typeface="+mn-cs"/>
              </a:rPr>
              <a:t>This exercise will help students understand how ethical situations might present themselves in the real world. </a:t>
            </a:r>
          </a:p>
          <a:p>
            <a:pPr marL="0" indent="0">
              <a:buNone/>
            </a:pPr>
            <a:endParaRPr lang="en-US" sz="1200" b="1" i="1" kern="1200" dirty="0">
              <a:solidFill>
                <a:schemeClr val="tx1"/>
              </a:solidFill>
              <a:effectLst/>
              <a:latin typeface="+mn-lt"/>
              <a:ea typeface="+mn-ea"/>
              <a:cs typeface="+mn-cs"/>
            </a:endParaRPr>
          </a:p>
          <a:p>
            <a:pPr marL="0" indent="0">
              <a:buNone/>
            </a:pPr>
            <a:r>
              <a:rPr lang="en-US" sz="1200" b="1" i="1" kern="1200" dirty="0">
                <a:solidFill>
                  <a:schemeClr val="tx1"/>
                </a:solidFill>
                <a:effectLst/>
                <a:latin typeface="+mn-lt"/>
                <a:ea typeface="+mn-ea"/>
                <a:cs typeface="+mn-cs"/>
              </a:rPr>
              <a:t>Description</a:t>
            </a:r>
          </a:p>
          <a:p>
            <a:r>
              <a:rPr lang="en-US" sz="1200" kern="1200" dirty="0">
                <a:solidFill>
                  <a:schemeClr val="tx1"/>
                </a:solidFill>
                <a:effectLst/>
                <a:latin typeface="+mn-lt"/>
                <a:ea typeface="+mn-ea"/>
                <a:cs typeface="+mn-cs"/>
              </a:rPr>
              <a:t>Students are presented with a variety of situations and courses of action. Students are then asked to choose the most ethical course of action in each situation.  In some situations, there are answers that are clearly more ethical than others, but this is meant to be an activity with ambiguity. </a:t>
            </a:r>
          </a:p>
          <a:p>
            <a:r>
              <a:rPr lang="en-US" sz="1200" kern="1200" dirty="0">
                <a:solidFill>
                  <a:schemeClr val="tx1"/>
                </a:solidFill>
                <a:effectLst/>
                <a:latin typeface="+mn-lt"/>
                <a:ea typeface="+mn-ea"/>
                <a:cs typeface="+mn-cs"/>
              </a:rPr>
              <a:t>This activity is designed to have two parts.  In the first part, students are split into groups of 3 or 4 and asked to discuss the scenarios and choose a course of action as a group.  It is important to keep the groups small so that students can discuss the issues among themselves and everyone gets a chance to talk.  In larger groups students may feel overwhelmed and less likely to share their views, especially if they go against the group.</a:t>
            </a:r>
          </a:p>
          <a:p>
            <a:r>
              <a:rPr lang="en-US" sz="1200" kern="1200" dirty="0">
                <a:solidFill>
                  <a:schemeClr val="tx1"/>
                </a:solidFill>
                <a:effectLst/>
                <a:latin typeface="+mn-lt"/>
                <a:ea typeface="+mn-ea"/>
                <a:cs typeface="+mn-cs"/>
              </a:rPr>
              <a:t>In the second part of the activity, the class should have a brief discussion of each of the scenarios.  This can allow for a larger discussion of some of the key issues.  This portion can be skipped if time is short.</a:t>
            </a:r>
          </a:p>
          <a:p>
            <a:pPr marL="0" indent="0">
              <a:buNone/>
            </a:pPr>
            <a:endParaRPr lang="en-US" sz="1200" b="1" i="1" kern="1200" dirty="0">
              <a:solidFill>
                <a:schemeClr val="tx1"/>
              </a:solidFill>
              <a:effectLst/>
              <a:latin typeface="+mn-lt"/>
              <a:ea typeface="+mn-ea"/>
              <a:cs typeface="+mn-cs"/>
            </a:endParaRPr>
          </a:p>
          <a:p>
            <a:pPr marL="0" indent="0">
              <a:buNone/>
            </a:pPr>
            <a:r>
              <a:rPr lang="en-US" sz="1200" b="1" i="1" kern="1200" dirty="0">
                <a:solidFill>
                  <a:schemeClr val="tx1"/>
                </a:solidFill>
                <a:effectLst/>
                <a:latin typeface="+mn-lt"/>
                <a:ea typeface="+mn-ea"/>
                <a:cs typeface="+mn-cs"/>
              </a:rPr>
              <a:t>Estimated Completion Time</a:t>
            </a:r>
          </a:p>
          <a:p>
            <a:r>
              <a:rPr lang="en-US" sz="1200" kern="1200" dirty="0">
                <a:solidFill>
                  <a:schemeClr val="tx1"/>
                </a:solidFill>
                <a:effectLst/>
                <a:latin typeface="+mn-lt"/>
                <a:ea typeface="+mn-ea"/>
                <a:cs typeface="+mn-cs"/>
              </a:rPr>
              <a:t>20 - 30 Minutes.  Estimated time is for completion of 3-4 scenarios.</a:t>
            </a:r>
          </a:p>
          <a:p>
            <a:pPr marL="0" indent="0">
              <a:buNone/>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18</a:t>
            </a:fld>
            <a:endParaRPr lang="en-US" dirty="0"/>
          </a:p>
        </p:txBody>
      </p:sp>
    </p:spTree>
    <p:extLst>
      <p:ext uri="{BB962C8B-B14F-4D97-AF65-F5344CB8AC3E}">
        <p14:creationId xmlns:p14="http://schemas.microsoft.com/office/powerpoint/2010/main" val="1595317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activity is designed to place students in an ethical dilemma that would be similar to something they would encounter in the real world.  </a:t>
            </a:r>
          </a:p>
          <a:p>
            <a:pPr lvl="1"/>
            <a:r>
              <a:rPr lang="en-US" sz="1200" b="0" kern="1200" dirty="0">
                <a:solidFill>
                  <a:schemeClr val="tx1"/>
                </a:solidFill>
                <a:effectLst/>
                <a:latin typeface="+mn-lt"/>
                <a:ea typeface="+mn-ea"/>
                <a:cs typeface="+mn-cs"/>
              </a:rPr>
              <a:t>As students continue to learn cybersecurity methodologies, they will become familiar with the techniques that “hackers” use to break into sites.  </a:t>
            </a:r>
          </a:p>
          <a:p>
            <a:pPr lvl="1"/>
            <a:r>
              <a:rPr lang="en-US" sz="1200" b="0" kern="1200" dirty="0">
                <a:solidFill>
                  <a:schemeClr val="tx1"/>
                </a:solidFill>
                <a:effectLst/>
                <a:latin typeface="+mn-lt"/>
                <a:ea typeface="+mn-ea"/>
                <a:cs typeface="+mn-cs"/>
              </a:rPr>
              <a:t>Knowing this, friends could ask them to use their skill sets to help get them out of a bad situation.  </a:t>
            </a:r>
          </a:p>
          <a:p>
            <a:r>
              <a:rPr lang="en-US" sz="1200" kern="1200" dirty="0">
                <a:solidFill>
                  <a:schemeClr val="tx1"/>
                </a:solidFill>
                <a:effectLst/>
                <a:latin typeface="+mn-lt"/>
                <a:ea typeface="+mn-ea"/>
                <a:cs typeface="+mn-cs"/>
              </a:rPr>
              <a:t>It is important that students understand that just because you may want to help a friend out, it doesn’t mean that you should engage in unethical behavior.</a:t>
            </a:r>
            <a:endParaRPr lang="en-US" dirty="0"/>
          </a:p>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19</a:t>
            </a:fld>
            <a:endParaRPr lang="en-US" dirty="0"/>
          </a:p>
        </p:txBody>
      </p:sp>
    </p:spTree>
    <p:extLst>
      <p:ext uri="{BB962C8B-B14F-4D97-AF65-F5344CB8AC3E}">
        <p14:creationId xmlns:p14="http://schemas.microsoft.com/office/powerpoint/2010/main" val="662616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solidFill>
            <a:schemeClr val="bg1">
              <a:alpha val="38000"/>
            </a:schemeClr>
          </a:solidFill>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20</a:t>
            </a:fld>
            <a:endParaRPr lang="en-US" dirty="0"/>
          </a:p>
        </p:txBody>
      </p:sp>
    </p:spTree>
    <p:extLst>
      <p:ext uri="{BB962C8B-B14F-4D97-AF65-F5344CB8AC3E}">
        <p14:creationId xmlns:p14="http://schemas.microsoft.com/office/powerpoint/2010/main" val="258529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noProof="0" dirty="0"/>
              <a:t>The</a:t>
            </a:r>
            <a:r>
              <a:rPr lang="en-US" baseline="0" noProof="0" dirty="0"/>
              <a:t> principles of cyber ethics listed above have been adapted and adopted by the CyberPatriot program as the ethical guidelines for the program.  These principles recognize that as part of the CyberPatriot program, you may be given access to tools and skills that other are not given.  This responsibility carries with it increased ethical weight and these principles can help you better navigate the choices you may be asked to make.</a:t>
            </a:r>
          </a:p>
          <a:p>
            <a:pPr marL="0" indent="0">
              <a:buNone/>
            </a:pPr>
            <a:endParaRPr lang="en-US" baseline="0" noProof="0" dirty="0"/>
          </a:p>
          <a:p>
            <a:r>
              <a:rPr lang="en-US" sz="1200" kern="1200" dirty="0">
                <a:solidFill>
                  <a:schemeClr val="tx1"/>
                </a:solidFill>
                <a:effectLst/>
                <a:latin typeface="+mn-lt"/>
                <a:ea typeface="+mn-ea"/>
                <a:cs typeface="+mn-cs"/>
              </a:rPr>
              <a:t> It should also be noted that these principles or this code of ethics is really just an application of our general ethics to the cyber realm.</a:t>
            </a:r>
          </a:p>
          <a:p>
            <a:r>
              <a:rPr lang="en-US" sz="1200" kern="1200" dirty="0">
                <a:solidFill>
                  <a:schemeClr val="tx1"/>
                </a:solidFill>
                <a:effectLst/>
                <a:latin typeface="+mn-lt"/>
                <a:ea typeface="+mn-ea"/>
                <a:cs typeface="+mn-cs"/>
              </a:rPr>
              <a:t>Teachers should go through these item by item.</a:t>
            </a:r>
          </a:p>
        </p:txBody>
      </p:sp>
      <p:sp>
        <p:nvSpPr>
          <p:cNvPr id="4" name="Slide Number Placeholder 3"/>
          <p:cNvSpPr>
            <a:spLocks noGrp="1"/>
          </p:cNvSpPr>
          <p:nvPr>
            <p:ph type="sldNum" sz="quarter" idx="10"/>
          </p:nvPr>
        </p:nvSpPr>
        <p:spPr/>
        <p:txBody>
          <a:bodyPr/>
          <a:lstStyle/>
          <a:p>
            <a:fld id="{886EC733-6EF2-4363-BCD9-F0918EE4ABBD}" type="slidenum">
              <a:rPr lang="en-US" smtClean="0"/>
              <a:pPr/>
              <a:t>3</a:t>
            </a:fld>
            <a:endParaRPr lang="en-US" dirty="0"/>
          </a:p>
        </p:txBody>
      </p:sp>
    </p:spTree>
    <p:extLst>
      <p:ext uri="{BB962C8B-B14F-4D97-AF65-F5344CB8AC3E}">
        <p14:creationId xmlns:p14="http://schemas.microsoft.com/office/powerpoint/2010/main" val="2077413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670" indent="-236670">
              <a:buAutoNum type="alphaUcPeriod"/>
            </a:pPr>
            <a:r>
              <a:rPr lang="en-US" baseline="0" dirty="0"/>
              <a:t>Incorrect:  Even if it’s just one time and you promise never to do it again, breaking into someone else’s account is unethical.</a:t>
            </a:r>
          </a:p>
          <a:p>
            <a:pPr marL="236670" indent="-236670">
              <a:buAutoNum type="alphaUcPeriod"/>
            </a:pPr>
            <a:endParaRPr lang="en-US" baseline="0" dirty="0"/>
          </a:p>
          <a:p>
            <a:pPr marL="236670" indent="-236670">
              <a:buAutoNum type="alphaUcPeriod"/>
            </a:pPr>
            <a:r>
              <a:rPr lang="en-US" baseline="0" dirty="0"/>
              <a:t>Correct:  As security professionals we aim not only to secure cyber systems, but also to guide others through difficult processes to remediate conflicts.</a:t>
            </a:r>
          </a:p>
          <a:p>
            <a:pPr marL="236670" indent="-236670">
              <a:buAutoNum type="alphaUcPeriod"/>
            </a:pPr>
            <a:endParaRPr lang="en-US" baseline="0" dirty="0"/>
          </a:p>
          <a:p>
            <a:pPr marL="236670" indent="-236670" defTabSz="946678">
              <a:buFontTx/>
              <a:buAutoNum type="alphaUcPeriod" startAt="3"/>
              <a:defRPr/>
            </a:pPr>
            <a:r>
              <a:rPr lang="en-US" dirty="0"/>
              <a:t>Incorrect:  This response only further compounds an ethical breach by further locking someone out of their account, and then intentionally deleting information from another person.  This is possibly a worse solution than response A.</a:t>
            </a:r>
          </a:p>
          <a:p>
            <a:pPr marL="236670" indent="-236670" defTabSz="946678">
              <a:buFontTx/>
              <a:buAutoNum type="alphaUcPeriod" startAt="3"/>
              <a:defRPr/>
            </a:pPr>
            <a:endParaRPr lang="en-US" dirty="0"/>
          </a:p>
          <a:p>
            <a:pPr marL="236670" indent="-236670" defTabSz="946678">
              <a:buFontTx/>
              <a:buAutoNum type="alphaUcPeriod" startAt="3"/>
              <a:defRPr/>
            </a:pPr>
            <a:r>
              <a:rPr lang="en-US" dirty="0"/>
              <a:t>Incorrect:  Although this may seem like a valid response (albeit, harsh), ethical practices also encompasses how we treat others.  Also, there exists the possibly that Jayden may go to someone else to try to remedy his issue, which may allow the unethical practice to occur.  Not only should we not engage in unethical practices, but we should try to mitigate them as well.</a:t>
            </a:r>
          </a:p>
          <a:p>
            <a:pPr marL="236670" indent="-236670">
              <a:buAutoNum type="alphaUcPeriod"/>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21</a:t>
            </a:fld>
            <a:endParaRPr lang="en-US" dirty="0"/>
          </a:p>
        </p:txBody>
      </p:sp>
    </p:spTree>
    <p:extLst>
      <p:ext uri="{BB962C8B-B14F-4D97-AF65-F5344CB8AC3E}">
        <p14:creationId xmlns:p14="http://schemas.microsoft.com/office/powerpoint/2010/main" val="2534012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While Jayden may feel that the picture casts him in a bad light, Emily may not feel the same way.  </a:t>
            </a:r>
          </a:p>
          <a:p>
            <a:pPr lvl="0"/>
            <a:r>
              <a:rPr lang="en-US" sz="1200" kern="1200" dirty="0">
                <a:solidFill>
                  <a:schemeClr val="tx1"/>
                </a:solidFill>
                <a:effectLst/>
                <a:latin typeface="+mn-lt"/>
                <a:ea typeface="+mn-ea"/>
                <a:cs typeface="+mn-cs"/>
              </a:rPr>
              <a:t>She may feel that Jayden is overreacting and see no reason to remove the picture.  </a:t>
            </a:r>
          </a:p>
          <a:p>
            <a:pPr lvl="0"/>
            <a:r>
              <a:rPr lang="en-US" sz="1200" kern="1200" dirty="0">
                <a:solidFill>
                  <a:schemeClr val="tx1"/>
                </a:solidFill>
                <a:effectLst/>
                <a:latin typeface="+mn-lt"/>
                <a:ea typeface="+mn-ea"/>
                <a:cs typeface="+mn-cs"/>
              </a:rPr>
              <a:t>In situations like this, it is easy to feel forced to “choose a side.”  </a:t>
            </a:r>
          </a:p>
          <a:p>
            <a:pPr lvl="0"/>
            <a:r>
              <a:rPr lang="en-US" sz="1200" kern="1200" dirty="0">
                <a:solidFill>
                  <a:schemeClr val="tx1"/>
                </a:solidFill>
                <a:effectLst/>
                <a:latin typeface="+mn-lt"/>
                <a:ea typeface="+mn-ea"/>
                <a:cs typeface="+mn-cs"/>
              </a:rPr>
              <a:t>Ultimately, we don’t have to be the judge, jury, and executioner for all of the disputes between our friends.  </a:t>
            </a:r>
          </a:p>
          <a:p>
            <a:pPr lvl="0"/>
            <a:r>
              <a:rPr lang="en-US" sz="1200" kern="1200" dirty="0">
                <a:solidFill>
                  <a:schemeClr val="tx1"/>
                </a:solidFill>
                <a:effectLst/>
                <a:latin typeface="+mn-lt"/>
                <a:ea typeface="+mn-ea"/>
                <a:cs typeface="+mn-cs"/>
              </a:rPr>
              <a:t>In this case, we can help Jayden take the appropriate steps without having to “choose a side.”</a:t>
            </a:r>
          </a:p>
        </p:txBody>
      </p:sp>
      <p:sp>
        <p:nvSpPr>
          <p:cNvPr id="4" name="Slide Number Placeholder 3"/>
          <p:cNvSpPr>
            <a:spLocks noGrp="1"/>
          </p:cNvSpPr>
          <p:nvPr>
            <p:ph type="sldNum" sz="quarter" idx="10"/>
          </p:nvPr>
        </p:nvSpPr>
        <p:spPr/>
        <p:txBody>
          <a:bodyPr/>
          <a:lstStyle/>
          <a:p>
            <a:fld id="{886EC733-6EF2-4363-BCD9-F0918EE4ABBD}" type="slidenum">
              <a:rPr lang="en-US" smtClean="0"/>
              <a:pPr/>
              <a:t>22</a:t>
            </a:fld>
            <a:endParaRPr lang="en-US" dirty="0"/>
          </a:p>
        </p:txBody>
      </p:sp>
    </p:spTree>
    <p:extLst>
      <p:ext uri="{BB962C8B-B14F-4D97-AF65-F5344CB8AC3E}">
        <p14:creationId xmlns:p14="http://schemas.microsoft.com/office/powerpoint/2010/main" val="4293175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a:solidFill>
                  <a:schemeClr val="tx1"/>
                </a:solidFill>
                <a:effectLst/>
                <a:latin typeface="+mn-lt"/>
                <a:ea typeface="+mn-ea"/>
                <a:cs typeface="+mn-cs"/>
              </a:rPr>
              <a:t>Instructor Notes:</a:t>
            </a:r>
          </a:p>
          <a:p>
            <a:r>
              <a:rPr lang="en-US" sz="1200" kern="1200" dirty="0">
                <a:solidFill>
                  <a:schemeClr val="tx1"/>
                </a:solidFill>
                <a:effectLst/>
                <a:latin typeface="+mn-lt"/>
                <a:ea typeface="+mn-ea"/>
                <a:cs typeface="+mn-cs"/>
              </a:rPr>
              <a:t>This scenario gives students an opportunity to work through the concept that two wrongs don’t make a right.  Someone else breaking the rules does not give us the right to act unethically.</a:t>
            </a:r>
          </a:p>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23</a:t>
            </a:fld>
            <a:endParaRPr lang="en-US" dirty="0"/>
          </a:p>
        </p:txBody>
      </p:sp>
    </p:spTree>
    <p:extLst>
      <p:ext uri="{BB962C8B-B14F-4D97-AF65-F5344CB8AC3E}">
        <p14:creationId xmlns:p14="http://schemas.microsoft.com/office/powerpoint/2010/main" val="66261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1528763"/>
            <a:ext cx="3841750" cy="2881312"/>
          </a:xfrm>
        </p:spPr>
      </p:sp>
      <p:sp>
        <p:nvSpPr>
          <p:cNvPr id="3" name="Notes Placeholder 2"/>
          <p:cNvSpPr>
            <a:spLocks noGrp="1"/>
          </p:cNvSpPr>
          <p:nvPr>
            <p:ph type="body" idx="1"/>
          </p:nvPr>
        </p:nvSpPr>
        <p:spPr/>
        <p:txBody>
          <a:bodyPr/>
          <a:lstStyle/>
          <a:p>
            <a:pPr marL="0" indent="0" defTabSz="946678">
              <a:buNone/>
              <a:defRPr/>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24</a:t>
            </a:fld>
            <a:endParaRPr lang="en-US" dirty="0"/>
          </a:p>
        </p:txBody>
      </p:sp>
    </p:spTree>
    <p:extLst>
      <p:ext uri="{BB962C8B-B14F-4D97-AF65-F5344CB8AC3E}">
        <p14:creationId xmlns:p14="http://schemas.microsoft.com/office/powerpoint/2010/main" val="1724464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670" indent="-236670">
              <a:buAutoNum type="alphaUcPeriod"/>
            </a:pPr>
            <a:r>
              <a:rPr lang="en-US" baseline="0" dirty="0"/>
              <a:t>Incorrect:  Do not allow yourself to engage in unethical behavior just because it quickly solves a problem.</a:t>
            </a:r>
          </a:p>
          <a:p>
            <a:pPr marL="236670" indent="-236670">
              <a:buAutoNum type="alphaUcPeriod"/>
            </a:pPr>
            <a:endParaRPr lang="en-US" baseline="0" dirty="0"/>
          </a:p>
          <a:p>
            <a:pPr marL="236670" indent="-236670">
              <a:buAutoNum type="alphaUcPeriod"/>
            </a:pPr>
            <a:r>
              <a:rPr lang="en-US" baseline="0" dirty="0"/>
              <a:t>Incorrect:  The only difference with this response and the previous one is the attempt to rationalize the behavior.</a:t>
            </a:r>
          </a:p>
          <a:p>
            <a:pPr marL="236670" indent="-236670">
              <a:buAutoNum type="alphaUcPeriod"/>
            </a:pPr>
            <a:endParaRPr lang="en-US" baseline="0" dirty="0"/>
          </a:p>
          <a:p>
            <a:pPr marL="236670" indent="-236670" defTabSz="946678">
              <a:buFont typeface="Arial" panose="020B0604020202020204" pitchFamily="34" charset="0"/>
              <a:buAutoNum type="alphaUcPeriod" startAt="3"/>
              <a:defRPr/>
            </a:pPr>
            <a:r>
              <a:rPr lang="en-US" dirty="0"/>
              <a:t>Correct:  When in doubt about how to handle a situation, try to find some documented resources, or ask an adult you trust to help you find a solution.</a:t>
            </a:r>
          </a:p>
          <a:p>
            <a:pPr marL="236670" indent="-236670" defTabSz="946678">
              <a:buFont typeface="Arial" panose="020B0604020202020204" pitchFamily="34" charset="0"/>
              <a:buAutoNum type="alphaUcPeriod" startAt="3"/>
              <a:defRPr/>
            </a:pPr>
            <a:endParaRPr lang="en-US" dirty="0"/>
          </a:p>
          <a:p>
            <a:pPr marL="236670" indent="-236670" defTabSz="946678">
              <a:buFont typeface="Arial" panose="020B0604020202020204" pitchFamily="34" charset="0"/>
              <a:buAutoNum type="alphaUcPeriod" startAt="3"/>
              <a:defRPr/>
            </a:pPr>
            <a:r>
              <a:rPr lang="en-US" dirty="0"/>
              <a:t>Incorrect:  Remember, we have a duty to act ethically as well.  Acting like a bully to stop a bully is not a solution.</a:t>
            </a:r>
            <a:endParaRPr lang="es-MX" dirty="0"/>
          </a:p>
          <a:p>
            <a:pPr marL="236670" indent="-236670">
              <a:buAutoNum type="alphaUcPeriod"/>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25</a:t>
            </a:fld>
            <a:endParaRPr lang="en-US" dirty="0"/>
          </a:p>
        </p:txBody>
      </p:sp>
    </p:spTree>
    <p:extLst>
      <p:ext uri="{BB962C8B-B14F-4D97-AF65-F5344CB8AC3E}">
        <p14:creationId xmlns:p14="http://schemas.microsoft.com/office/powerpoint/2010/main" val="337562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information below can help frame your discussions with students.</a:t>
            </a:r>
          </a:p>
          <a:p>
            <a:r>
              <a:rPr lang="en-US" sz="1200" kern="1200" dirty="0">
                <a:solidFill>
                  <a:schemeClr val="tx1"/>
                </a:solidFill>
                <a:effectLst/>
                <a:latin typeface="+mn-lt"/>
                <a:ea typeface="+mn-ea"/>
                <a:cs typeface="+mn-cs"/>
              </a:rPr>
              <a:t>It may seem that using a tool that doesn’t do any real harm to a computer is an effective way to deal with a bully or person harassing you.  However, these tools can have side effects even though others claim that they don’t.  There may even be laws that make using these tools illegal. A bad decision is a bad decision whether you make that decision ten times or just once and you will have to deal with the consequences.  Even though you deserve to play games and interact with your friends without being harassed, there are ways to deal with harassment that don’t potentially put you in a worse situation.  Talk to an adult you trust and don’t become a bully or harasser to others.</a:t>
            </a:r>
          </a:p>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26</a:t>
            </a:fld>
            <a:endParaRPr lang="en-US" dirty="0"/>
          </a:p>
        </p:txBody>
      </p:sp>
    </p:spTree>
    <p:extLst>
      <p:ext uri="{BB962C8B-B14F-4D97-AF65-F5344CB8AC3E}">
        <p14:creationId xmlns:p14="http://schemas.microsoft.com/office/powerpoint/2010/main" val="4293175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scenario is designed to show that there are different ethical standards for those who have different roles and responsibilities.  This is important when discussing cybersecurity because often those in the field have access to privileged information and with that access comes greater ethical responsibility.  </a:t>
            </a: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27</a:t>
            </a:fld>
            <a:endParaRPr lang="en-US" dirty="0"/>
          </a:p>
        </p:txBody>
      </p:sp>
    </p:spTree>
    <p:extLst>
      <p:ext uri="{BB962C8B-B14F-4D97-AF65-F5344CB8AC3E}">
        <p14:creationId xmlns:p14="http://schemas.microsoft.com/office/powerpoint/2010/main" val="662616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28</a:t>
            </a:fld>
            <a:endParaRPr lang="en-US" dirty="0"/>
          </a:p>
        </p:txBody>
      </p:sp>
    </p:spTree>
    <p:extLst>
      <p:ext uri="{BB962C8B-B14F-4D97-AF65-F5344CB8AC3E}">
        <p14:creationId xmlns:p14="http://schemas.microsoft.com/office/powerpoint/2010/main" val="1724464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29</a:t>
            </a:fld>
            <a:endParaRPr lang="en-US" dirty="0"/>
          </a:p>
        </p:txBody>
      </p:sp>
    </p:spTree>
    <p:extLst>
      <p:ext uri="{BB962C8B-B14F-4D97-AF65-F5344CB8AC3E}">
        <p14:creationId xmlns:p14="http://schemas.microsoft.com/office/powerpoint/2010/main" val="2256818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670" indent="-236670">
              <a:buAutoNum type="arabicPeriod"/>
            </a:pPr>
            <a:r>
              <a:rPr lang="en-US" dirty="0"/>
              <a:t>We expect authority</a:t>
            </a:r>
            <a:r>
              <a:rPr lang="en-US" baseline="0" dirty="0"/>
              <a:t> figures to act and behave in a manner that is both professional and ethical.  If at any time you feel that a practice you may engage in is unethical, you should voice your concern over it.  Doing the right thing means not only “knowing” and “doing,” but stopping unethical behaviors.</a:t>
            </a:r>
          </a:p>
          <a:p>
            <a:pPr marL="236670" indent="-236670">
              <a:buAutoNum type="arabicPeriod"/>
            </a:pPr>
            <a:endParaRPr lang="en-US" baseline="0" dirty="0"/>
          </a:p>
          <a:p>
            <a:pPr marL="236670" indent="-236670">
              <a:buAutoNum type="arabicPeriod"/>
            </a:pPr>
            <a:r>
              <a:rPr lang="en-US" baseline="0" dirty="0"/>
              <a:t>As harmless as a joke may seem, we have to remember that people do not always share the same opinions about things.  What may seem like a harmless joke or comment, may in fact be very inappropriate.  Also remember: people often “downplay” the harm a joke, or offensive comment, may impact them.</a:t>
            </a:r>
          </a:p>
          <a:p>
            <a:pPr marL="236670" indent="-236670">
              <a:buAutoNum type="arabicPeriod"/>
            </a:pPr>
            <a:endParaRPr lang="en-US" baseline="0" dirty="0"/>
          </a:p>
          <a:p>
            <a:pPr marL="236670" indent="-236670">
              <a:buAutoNum type="arabicPeriod"/>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30</a:t>
            </a:fld>
            <a:endParaRPr lang="en-US" dirty="0"/>
          </a:p>
        </p:txBody>
      </p:sp>
    </p:spTree>
    <p:extLst>
      <p:ext uri="{BB962C8B-B14F-4D97-AF65-F5344CB8AC3E}">
        <p14:creationId xmlns:p14="http://schemas.microsoft.com/office/powerpoint/2010/main" val="2648496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a:t>
            </a:r>
            <a:r>
              <a:rPr lang="en-US" baseline="0" dirty="0"/>
              <a:t> definition of actions that are “right” or “wrong” is a key consideration of ethics.  But almost as important is how we know the difference between right and wrong.</a:t>
            </a:r>
          </a:p>
          <a:p>
            <a:pPr marL="0" indent="0">
              <a:buNone/>
            </a:pPr>
            <a:endParaRPr lang="en-US" baseline="0" dirty="0"/>
          </a:p>
          <a:p>
            <a:r>
              <a:rPr lang="en-US" dirty="0"/>
              <a:t>Try to get the students to answer these questions as a group.  </a:t>
            </a:r>
          </a:p>
          <a:p>
            <a:r>
              <a:rPr lang="en-US" dirty="0"/>
              <a:t>Can they come up with a good definition of right and wrong?  </a:t>
            </a:r>
          </a:p>
          <a:p>
            <a:r>
              <a:rPr lang="en-US" dirty="0"/>
              <a:t>Can they articulate why things are right and wrong?</a:t>
            </a:r>
          </a:p>
          <a:p>
            <a:r>
              <a:rPr lang="en-US" dirty="0"/>
              <a:t>The goal is to get students to understand that while we all intuitively have an understanding of right and wrong, but when we try to write that down, it’s very difficult.</a:t>
            </a:r>
          </a:p>
          <a:p>
            <a:pPr marL="0" indent="0">
              <a:buNone/>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4</a:t>
            </a:fld>
            <a:endParaRPr lang="en-US" dirty="0"/>
          </a:p>
        </p:txBody>
      </p:sp>
    </p:spTree>
    <p:extLst>
      <p:ext uri="{BB962C8B-B14F-4D97-AF65-F5344CB8AC3E}">
        <p14:creationId xmlns:p14="http://schemas.microsoft.com/office/powerpoint/2010/main" val="556078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There are certain people that we hold to a higher standard than everyone else. We expect superiors to do the "right thing" in every situation. Even if we might consider it no big deal, we wouldn't expect our boss to behave in the same way.  Generally we expect more of people in positions of authority and responsibility. </a:t>
            </a:r>
            <a:endParaRPr lang="es-MX" dirty="0"/>
          </a:p>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31</a:t>
            </a:fld>
            <a:endParaRPr lang="en-US" dirty="0"/>
          </a:p>
        </p:txBody>
      </p:sp>
    </p:spTree>
    <p:extLst>
      <p:ext uri="{BB962C8B-B14F-4D97-AF65-F5344CB8AC3E}">
        <p14:creationId xmlns:p14="http://schemas.microsoft.com/office/powerpoint/2010/main" val="4293175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46678">
              <a:buNone/>
              <a:defRPr/>
            </a:pPr>
            <a:r>
              <a:rPr lang="en-US" dirty="0"/>
              <a:t>This scenario takes the idea presented in the previous scenario and adds the idea of intention.  It allows students to discuss the concept of the ends justifying the means.</a:t>
            </a:r>
            <a:endParaRPr lang="es-MX" dirty="0"/>
          </a:p>
          <a:p>
            <a:pPr marL="0" indent="0">
              <a:buNone/>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32</a:t>
            </a:fld>
            <a:endParaRPr lang="en-US" dirty="0"/>
          </a:p>
        </p:txBody>
      </p:sp>
    </p:spTree>
    <p:extLst>
      <p:ext uri="{BB962C8B-B14F-4D97-AF65-F5344CB8AC3E}">
        <p14:creationId xmlns:p14="http://schemas.microsoft.com/office/powerpoint/2010/main" val="2219525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46678">
              <a:buNone/>
              <a:defRPr/>
            </a:pPr>
            <a:r>
              <a:rPr lang="en-US" dirty="0"/>
              <a:t>We ask students to judge whether a behavior can be ethical if the intent is good.</a:t>
            </a:r>
            <a:endParaRPr lang="es-MX" dirty="0"/>
          </a:p>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33</a:t>
            </a:fld>
            <a:endParaRPr lang="en-US" dirty="0"/>
          </a:p>
        </p:txBody>
      </p:sp>
    </p:spTree>
    <p:extLst>
      <p:ext uri="{BB962C8B-B14F-4D97-AF65-F5344CB8AC3E}">
        <p14:creationId xmlns:p14="http://schemas.microsoft.com/office/powerpoint/2010/main" val="3213846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46678">
              <a:buNone/>
              <a:defRPr/>
            </a:pPr>
            <a:r>
              <a:rPr lang="en-US" dirty="0"/>
              <a:t>We ask students to judge whether a behavior can be ethical if the intent is good.</a:t>
            </a:r>
            <a:endParaRPr lang="es-MX" dirty="0"/>
          </a:p>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34</a:t>
            </a:fld>
            <a:endParaRPr lang="en-US" dirty="0"/>
          </a:p>
        </p:txBody>
      </p:sp>
    </p:spTree>
    <p:extLst>
      <p:ext uri="{BB962C8B-B14F-4D97-AF65-F5344CB8AC3E}">
        <p14:creationId xmlns:p14="http://schemas.microsoft.com/office/powerpoint/2010/main" val="3446294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670" indent="-236670" defTabSz="946678">
              <a:buFont typeface="Arial" panose="020B0604020202020204" pitchFamily="34" charset="0"/>
              <a:buAutoNum type="arabicPeriod"/>
              <a:defRPr/>
            </a:pPr>
            <a:r>
              <a:rPr lang="en-US" dirty="0"/>
              <a:t>No, good intent does not excuse unethical behavior.</a:t>
            </a:r>
          </a:p>
          <a:p>
            <a:pPr marL="236670" indent="-236670" defTabSz="946678">
              <a:buFont typeface="Arial" panose="020B0604020202020204" pitchFamily="34" charset="0"/>
              <a:buAutoNum type="arabicPeriod"/>
              <a:defRPr/>
            </a:pPr>
            <a:endParaRPr lang="en-US" dirty="0"/>
          </a:p>
          <a:p>
            <a:pPr marL="236670" indent="-236670" defTabSz="946678">
              <a:buFont typeface="Arial" panose="020B0604020202020204" pitchFamily="34" charset="0"/>
              <a:buAutoNum type="arabicPeriod"/>
              <a:defRPr/>
            </a:pPr>
            <a:r>
              <a:rPr lang="en-US" dirty="0"/>
              <a:t>It is difficult to delineate when an unethical behavior becomes something that could potentially be more serious.  At what point has a person gone too far after initially breaching a system?  This lack of clarity, and permission, should be sufficient warning to not engage in this unethical practice.</a:t>
            </a:r>
          </a:p>
          <a:p>
            <a:pPr marL="236670" indent="-236670" defTabSz="946678">
              <a:buFont typeface="Arial" panose="020B0604020202020204" pitchFamily="34" charset="0"/>
              <a:buAutoNum type="arabicPeriod"/>
              <a:defRPr/>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35</a:t>
            </a:fld>
            <a:endParaRPr lang="en-US" dirty="0"/>
          </a:p>
        </p:txBody>
      </p:sp>
    </p:spTree>
    <p:extLst>
      <p:ext uri="{BB962C8B-B14F-4D97-AF65-F5344CB8AC3E}">
        <p14:creationId xmlns:p14="http://schemas.microsoft.com/office/powerpoint/2010/main" val="1237364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reasons that we take action matter. However, good intentions do not necessarily make actions ethical.  Ashley told her aunt about the problem, but her aunt did not give Ashley authorization to further explore the Wi-Fi or to prove the problem.  In the second part of the scenario, we make a distinction between passively gathering data and actively gathering data.  In some cases this could be the difference between an action being legal or illegal. However, legality and ethics are not always the same the thing.</a:t>
            </a:r>
          </a:p>
          <a:p>
            <a:r>
              <a:rPr lang="en-US" sz="1200" kern="1200" dirty="0">
                <a:solidFill>
                  <a:schemeClr val="tx1"/>
                </a:solidFill>
                <a:effectLst/>
                <a:latin typeface="+mn-lt"/>
                <a:ea typeface="+mn-ea"/>
                <a:cs typeface="+mn-cs"/>
              </a:rPr>
              <a:t>Intent does not excuse unethical behavior.</a:t>
            </a:r>
          </a:p>
        </p:txBody>
      </p:sp>
      <p:sp>
        <p:nvSpPr>
          <p:cNvPr id="4" name="Slide Number Placeholder 3"/>
          <p:cNvSpPr>
            <a:spLocks noGrp="1"/>
          </p:cNvSpPr>
          <p:nvPr>
            <p:ph type="sldNum" sz="quarter" idx="10"/>
          </p:nvPr>
        </p:nvSpPr>
        <p:spPr/>
        <p:txBody>
          <a:bodyPr/>
          <a:lstStyle/>
          <a:p>
            <a:fld id="{886EC733-6EF2-4363-BCD9-F0918EE4ABBD}" type="slidenum">
              <a:rPr lang="en-US" smtClean="0"/>
              <a:pPr/>
              <a:t>36</a:t>
            </a:fld>
            <a:endParaRPr lang="en-US" dirty="0"/>
          </a:p>
        </p:txBody>
      </p:sp>
    </p:spTree>
    <p:extLst>
      <p:ext uri="{BB962C8B-B14F-4D97-AF65-F5344CB8AC3E}">
        <p14:creationId xmlns:p14="http://schemas.microsoft.com/office/powerpoint/2010/main" val="4293175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46678">
              <a:buNone/>
              <a:defRPr/>
            </a:pPr>
            <a:r>
              <a:rPr lang="en-US" dirty="0"/>
              <a:t>This scenario is designed to help students understand that at times acting ethically can seemingly have negative consequences for them.  It is a culmination of the concepts outlined in the other scenarios (they have privileged knowledge, good intentions, and are in situation that seems unfair).  On top of those ideas, students are asked to choose between self-interest, the greater good, and what might be considered more ethical behavior.</a:t>
            </a:r>
            <a:endParaRPr lang="es-MX" dirty="0"/>
          </a:p>
          <a:p>
            <a:pPr marL="0" indent="0">
              <a:buNone/>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37</a:t>
            </a:fld>
            <a:endParaRPr lang="en-US" dirty="0"/>
          </a:p>
        </p:txBody>
      </p:sp>
    </p:spTree>
    <p:extLst>
      <p:ext uri="{BB962C8B-B14F-4D97-AF65-F5344CB8AC3E}">
        <p14:creationId xmlns:p14="http://schemas.microsoft.com/office/powerpoint/2010/main" val="2219525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46678">
              <a:buNone/>
              <a:defRPr/>
            </a:pPr>
            <a:r>
              <a:rPr lang="en-US" dirty="0"/>
              <a:t>We ask students to judge the actions of a person who is under pressure to protect their interests and are thus placed in an ethical dilemma.</a:t>
            </a:r>
            <a:endParaRPr lang="es-MX" dirty="0"/>
          </a:p>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38</a:t>
            </a:fld>
            <a:endParaRPr lang="en-US" dirty="0"/>
          </a:p>
        </p:txBody>
      </p:sp>
    </p:spTree>
    <p:extLst>
      <p:ext uri="{BB962C8B-B14F-4D97-AF65-F5344CB8AC3E}">
        <p14:creationId xmlns:p14="http://schemas.microsoft.com/office/powerpoint/2010/main" val="1379389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670" indent="-236670">
              <a:buAutoNum type="alphaUcPeriod"/>
            </a:pPr>
            <a:r>
              <a:rPr lang="en-US" dirty="0"/>
              <a:t>Incorrect:</a:t>
            </a:r>
            <a:r>
              <a:rPr lang="en-US" baseline="0" dirty="0"/>
              <a:t>  It is difficult to predict the behavior that Derek would have towards this action.  Not only is it unethical, but Derek may report the incident as academic dishonesty.  This behavior is not only unethical, but can place the group in a worse situation than just a late grade.</a:t>
            </a:r>
          </a:p>
          <a:p>
            <a:pPr marL="236670" indent="-236670">
              <a:buAutoNum type="alphaUcPeriod"/>
            </a:pPr>
            <a:endParaRPr lang="en-US" baseline="0" dirty="0"/>
          </a:p>
          <a:p>
            <a:pPr marL="236670" indent="-236670">
              <a:buAutoNum type="alphaUcPeriod"/>
            </a:pPr>
            <a:r>
              <a:rPr lang="en-US" dirty="0"/>
              <a:t>Incorrect:</a:t>
            </a:r>
            <a:r>
              <a:rPr lang="en-US" baseline="0" dirty="0"/>
              <a:t>  This action is similar to the above action, but Jessica informs Derek about what she did.  Remember, just because a person may disregard, or “play-off,” an unethical practice doesn’t make it okay.</a:t>
            </a:r>
          </a:p>
          <a:p>
            <a:pPr marL="236670" indent="-236670">
              <a:buAutoNum type="alphaUcPeriod"/>
            </a:pPr>
            <a:endParaRPr lang="en-US" baseline="0" dirty="0"/>
          </a:p>
          <a:p>
            <a:pPr marL="236670" indent="-236670" defTabSz="946678">
              <a:buFont typeface="Arial" panose="020B0604020202020204" pitchFamily="34" charset="0"/>
              <a:buAutoNum type="alphaUcPeriod" startAt="3"/>
              <a:defRPr/>
            </a:pPr>
            <a:r>
              <a:rPr lang="en-US" dirty="0"/>
              <a:t>Correct:  The right thing to do isn’t always the easiest thing to do.  The outcome here is based on chance and circumstance.  You may have a teacher that understands your situation and you may have a teacher that feels it is your responsibility to plan better.  Whatever the outcome, we could potentially make it worse by behaving unethically.</a:t>
            </a:r>
          </a:p>
          <a:p>
            <a:pPr marL="236670" indent="-236670" defTabSz="946678">
              <a:buFont typeface="Arial" panose="020B0604020202020204" pitchFamily="34" charset="0"/>
              <a:buAutoNum type="alphaUcPeriod" startAt="3"/>
              <a:defRPr/>
            </a:pPr>
            <a:endParaRPr lang="en-US" dirty="0"/>
          </a:p>
          <a:p>
            <a:pPr marL="236670" indent="-236670" defTabSz="946678">
              <a:buFont typeface="Arial" panose="020B0604020202020204" pitchFamily="34" charset="0"/>
              <a:buAutoNum type="alphaUcPeriod" startAt="3"/>
              <a:defRPr/>
            </a:pPr>
            <a:r>
              <a:rPr lang="en-US" dirty="0"/>
              <a:t>Incorrect:  This response reminds us that even if the action can be rationalized as meaning well, it is still unethical.</a:t>
            </a:r>
          </a:p>
          <a:p>
            <a:pPr marL="236670" indent="-236670">
              <a:buAutoNum type="alphaUcPeriod"/>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39</a:t>
            </a:fld>
            <a:endParaRPr lang="en-US" dirty="0"/>
          </a:p>
        </p:txBody>
      </p:sp>
    </p:spTree>
    <p:extLst>
      <p:ext uri="{BB962C8B-B14F-4D97-AF65-F5344CB8AC3E}">
        <p14:creationId xmlns:p14="http://schemas.microsoft.com/office/powerpoint/2010/main" val="1894573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dealing with information or computer security, there may be time where we are in possession of "privileged information."  </a:t>
            </a:r>
          </a:p>
          <a:p>
            <a:r>
              <a:rPr lang="en-US" sz="1200" kern="1200" dirty="0">
                <a:solidFill>
                  <a:schemeClr val="tx1"/>
                </a:solidFill>
                <a:effectLst/>
                <a:latin typeface="+mn-lt"/>
                <a:ea typeface="+mn-ea"/>
                <a:cs typeface="+mn-cs"/>
              </a:rPr>
              <a:t>It's important that we have clear ethical standards for these types of situations. </a:t>
            </a:r>
          </a:p>
          <a:p>
            <a:r>
              <a:rPr lang="en-US" sz="1200" kern="1200" dirty="0">
                <a:solidFill>
                  <a:schemeClr val="tx1"/>
                </a:solidFill>
                <a:effectLst/>
                <a:latin typeface="+mn-lt"/>
                <a:ea typeface="+mn-ea"/>
                <a:cs typeface="+mn-cs"/>
              </a:rPr>
              <a:t>We must understand that there are times when it's wrong to use that information even if the outcome would be worse for us if we do not.</a:t>
            </a:r>
          </a:p>
        </p:txBody>
      </p:sp>
      <p:sp>
        <p:nvSpPr>
          <p:cNvPr id="4" name="Slide Number Placeholder 3"/>
          <p:cNvSpPr>
            <a:spLocks noGrp="1"/>
          </p:cNvSpPr>
          <p:nvPr>
            <p:ph type="sldNum" sz="quarter" idx="10"/>
          </p:nvPr>
        </p:nvSpPr>
        <p:spPr/>
        <p:txBody>
          <a:bodyPr/>
          <a:lstStyle/>
          <a:p>
            <a:fld id="{886EC733-6EF2-4363-BCD9-F0918EE4ABBD}" type="slidenum">
              <a:rPr lang="en-US" smtClean="0"/>
              <a:pPr/>
              <a:t>40</a:t>
            </a:fld>
            <a:endParaRPr lang="en-US" dirty="0"/>
          </a:p>
        </p:txBody>
      </p:sp>
    </p:spTree>
    <p:extLst>
      <p:ext uri="{BB962C8B-B14F-4D97-AF65-F5344CB8AC3E}">
        <p14:creationId xmlns:p14="http://schemas.microsoft.com/office/powerpoint/2010/main" val="395206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46678">
              <a:buNone/>
              <a:defRPr/>
            </a:pPr>
            <a:r>
              <a:rPr lang="en-US" dirty="0"/>
              <a:t>We</a:t>
            </a:r>
            <a:r>
              <a:rPr lang="en-US" baseline="0" dirty="0"/>
              <a:t> are faced everyday with decisions that could change the outcome of our lives or the lives of others.  Should we lie to our parents or our friends?  Should we answer just one text message while we’re driving?  Should we cross the street against a red light?  Should we listen to our teachers?  Should we say that hurtful thing we’re thinking?  Should we help that stranger in need?  </a:t>
            </a:r>
          </a:p>
          <a:p>
            <a:pPr marL="0" indent="0" defTabSz="946678">
              <a:buNone/>
              <a:defRPr/>
            </a:pPr>
            <a:endParaRPr lang="en-US" baseline="0" dirty="0"/>
          </a:p>
          <a:p>
            <a:pPr marL="0" indent="0" defTabSz="946678">
              <a:buNone/>
              <a:defRPr/>
            </a:pPr>
            <a:r>
              <a:rPr lang="en-US" baseline="0" dirty="0"/>
              <a:t>Each of these questions has a right answer.  Having a set of written ethics can help us more effectively make good decisions.  The goal is to identify what we should do before we’re placed in the situation so that we can be prepared to make the right choice.</a:t>
            </a:r>
          </a:p>
          <a:p>
            <a:pPr marL="0" indent="0" defTabSz="946678">
              <a:buNone/>
              <a:defRPr/>
            </a:pPr>
            <a:endParaRPr lang="en-US" baseline="0" dirty="0"/>
          </a:p>
          <a:p>
            <a:r>
              <a:rPr lang="en-US" dirty="0"/>
              <a:t>We all need ethics because they help us determine what is right and wrong.  </a:t>
            </a:r>
          </a:p>
          <a:p>
            <a:r>
              <a:rPr lang="en-US" dirty="0"/>
              <a:t>They help us determine how to act in a given situation.</a:t>
            </a:r>
          </a:p>
          <a:p>
            <a:r>
              <a:rPr lang="en-US" dirty="0"/>
              <a:t>They can help us identify unethical behavior.</a:t>
            </a:r>
          </a:p>
          <a:p>
            <a:pPr marL="0" indent="0" defTabSz="946678">
              <a:buNone/>
              <a:defRPr/>
            </a:pPr>
            <a:endParaRPr lang="en-US" baseline="0"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5</a:t>
            </a:fld>
            <a:endParaRPr lang="en-US" dirty="0"/>
          </a:p>
        </p:txBody>
      </p:sp>
    </p:spTree>
    <p:extLst>
      <p:ext uri="{BB962C8B-B14F-4D97-AF65-F5344CB8AC3E}">
        <p14:creationId xmlns:p14="http://schemas.microsoft.com/office/powerpoint/2010/main" val="2626148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scenario is designed to place students in an ethical dilemma that might occur during a CyberPatriot National Finals Competition.  It aims to help students understand that acting ethically means doing the right thing, even if that means self-reporting.</a:t>
            </a:r>
          </a:p>
        </p:txBody>
      </p:sp>
      <p:sp>
        <p:nvSpPr>
          <p:cNvPr id="4" name="Slide Number Placeholder 3"/>
          <p:cNvSpPr>
            <a:spLocks noGrp="1"/>
          </p:cNvSpPr>
          <p:nvPr>
            <p:ph type="sldNum" sz="quarter" idx="10"/>
          </p:nvPr>
        </p:nvSpPr>
        <p:spPr/>
        <p:txBody>
          <a:bodyPr/>
          <a:lstStyle/>
          <a:p>
            <a:fld id="{886EC733-6EF2-4363-BCD9-F0918EE4ABBD}" type="slidenum">
              <a:rPr lang="en-US" smtClean="0"/>
              <a:pPr/>
              <a:t>41</a:t>
            </a:fld>
            <a:endParaRPr lang="en-US" dirty="0"/>
          </a:p>
        </p:txBody>
      </p:sp>
    </p:spTree>
    <p:extLst>
      <p:ext uri="{BB962C8B-B14F-4D97-AF65-F5344CB8AC3E}">
        <p14:creationId xmlns:p14="http://schemas.microsoft.com/office/powerpoint/2010/main" val="22195252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42</a:t>
            </a:fld>
            <a:endParaRPr lang="en-US" dirty="0"/>
          </a:p>
        </p:txBody>
      </p:sp>
    </p:spTree>
    <p:extLst>
      <p:ext uri="{BB962C8B-B14F-4D97-AF65-F5344CB8AC3E}">
        <p14:creationId xmlns:p14="http://schemas.microsoft.com/office/powerpoint/2010/main" val="28975551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43</a:t>
            </a:fld>
            <a:endParaRPr lang="en-US" dirty="0"/>
          </a:p>
        </p:txBody>
      </p:sp>
    </p:spTree>
    <p:extLst>
      <p:ext uri="{BB962C8B-B14F-4D97-AF65-F5344CB8AC3E}">
        <p14:creationId xmlns:p14="http://schemas.microsoft.com/office/powerpoint/2010/main" val="17101784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670" indent="-236670">
              <a:buAutoNum type="arabicPeriod"/>
            </a:pPr>
            <a:r>
              <a:rPr lang="en-US" dirty="0"/>
              <a:t>Yes, Joel</a:t>
            </a:r>
            <a:r>
              <a:rPr lang="en-US" baseline="0" dirty="0"/>
              <a:t> should report what he has heard to the officials.  It is the officials' responsibility to determine if what you have overheard is something that could potentially skew the fairness of the competition.</a:t>
            </a:r>
          </a:p>
          <a:p>
            <a:pPr marL="236670" indent="-236670">
              <a:buAutoNum type="arabicPeriod"/>
            </a:pPr>
            <a:endParaRPr lang="en-US" baseline="0" dirty="0"/>
          </a:p>
          <a:p>
            <a:pPr marL="236670" indent="-236670">
              <a:buAutoNum type="arabicPeriod"/>
            </a:pPr>
            <a:r>
              <a:rPr lang="en-US" baseline="0" dirty="0"/>
              <a:t>No, telling the other participant that he can hear him talking does not exculpate Joel from what he has overheard.  Joel cannot unlearn what he has heard.  An official will have to determine an appropriate response.</a:t>
            </a: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44</a:t>
            </a:fld>
            <a:endParaRPr lang="en-US" dirty="0"/>
          </a:p>
        </p:txBody>
      </p:sp>
    </p:spTree>
    <p:extLst>
      <p:ext uri="{BB962C8B-B14F-4D97-AF65-F5344CB8AC3E}">
        <p14:creationId xmlns:p14="http://schemas.microsoft.com/office/powerpoint/2010/main" val="4704675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46678">
              <a:buNone/>
              <a:defRPr/>
            </a:pPr>
            <a:r>
              <a:rPr lang="en-US" dirty="0"/>
              <a:t>Self-reporting is a difficult thing to do, and we often fear the consequences of it. However, self-reporting really shows others that you value integrity over self-interest; sometimes the right thing to do is the difficult thing to do.</a:t>
            </a: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45</a:t>
            </a:fld>
            <a:endParaRPr lang="en-US" dirty="0"/>
          </a:p>
        </p:txBody>
      </p:sp>
    </p:spTree>
    <p:extLst>
      <p:ext uri="{BB962C8B-B14F-4D97-AF65-F5344CB8AC3E}">
        <p14:creationId xmlns:p14="http://schemas.microsoft.com/office/powerpoint/2010/main" val="3952068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solidFill>
            <a:schemeClr val="bg1">
              <a:alpha val="38000"/>
            </a:schemeClr>
          </a:solidFill>
        </p:spPr>
        <p:txBody>
          <a:bodyPr/>
          <a:lstStyle/>
          <a:p>
            <a:pPr marL="0" indent="0" defTabSz="946678">
              <a:buNone/>
              <a:defRPr/>
            </a:pPr>
            <a:endParaRPr lang="en-US" baseline="0" dirty="0"/>
          </a:p>
          <a:p>
            <a:pPr marL="0" indent="0">
              <a:buNone/>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46</a:t>
            </a:fld>
            <a:endParaRPr lang="en-US" dirty="0"/>
          </a:p>
        </p:txBody>
      </p:sp>
    </p:spTree>
    <p:extLst>
      <p:ext uri="{BB962C8B-B14F-4D97-AF65-F5344CB8AC3E}">
        <p14:creationId xmlns:p14="http://schemas.microsoft.com/office/powerpoint/2010/main" val="258529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46678">
              <a:buNone/>
              <a:defRPr/>
            </a:pPr>
            <a:r>
              <a:rPr lang="en-US" dirty="0"/>
              <a:t>What are some examples</a:t>
            </a:r>
            <a:r>
              <a:rPr lang="en-US" baseline="0" dirty="0"/>
              <a:t> of unwritten rules?  Motorcyclists, for instance, will often acknowledge the presence of a passing motorcyclists with hand gestures.  Many of these gestures transmit important information about upcoming road conditions, dangers, or are simply an attempt to say “hello.”  Discuss with your class some other situations that demonstrate some type of “universal knowledge.”</a:t>
            </a:r>
          </a:p>
          <a:p>
            <a:pPr marL="0" indent="0" defTabSz="946678">
              <a:buNone/>
              <a:defRPr/>
            </a:pPr>
            <a:endParaRPr lang="en-US" baseline="0" dirty="0"/>
          </a:p>
          <a:p>
            <a:r>
              <a:rPr lang="en-US" dirty="0"/>
              <a:t>Ask the students to identify any written or unwritten ethical rules that they may have at school or among their friends.  </a:t>
            </a:r>
          </a:p>
          <a:p>
            <a:pPr lvl="1"/>
            <a:r>
              <a:rPr lang="en-US" dirty="0"/>
              <a:t>Students may be reluctant to share at first, or not know what to share, so sharing any rules that you may have as an example can get them started.</a:t>
            </a:r>
          </a:p>
          <a:p>
            <a:pPr marL="0" indent="0" defTabSz="946678">
              <a:buNone/>
              <a:defRPr/>
            </a:pPr>
            <a:endParaRPr lang="es-MX" dirty="0"/>
          </a:p>
          <a:p>
            <a:pPr marL="0" indent="0">
              <a:buNone/>
            </a:pPr>
            <a:endParaRPr lang="es-MX"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6</a:t>
            </a:fld>
            <a:endParaRPr lang="en-US" dirty="0"/>
          </a:p>
        </p:txBody>
      </p:sp>
    </p:spTree>
    <p:extLst>
      <p:ext uri="{BB962C8B-B14F-4D97-AF65-F5344CB8AC3E}">
        <p14:creationId xmlns:p14="http://schemas.microsoft.com/office/powerpoint/2010/main" val="1055651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There</a:t>
            </a:r>
            <a:r>
              <a:rPr lang="en-US" baseline="0" dirty="0"/>
              <a:t> are many topics that inform our personal ethical judgments.  While these topics are central in determining ethical actions, they are not the sole determinant of ethical behavior.  We can all think of things that may be legal, but are definitely unethical.  While there isn’t a law against being mean to a sibling or friend, it certainly isn’t the right thing to do.</a:t>
            </a:r>
          </a:p>
          <a:p>
            <a:pPr marL="0" indent="0">
              <a:buNone/>
            </a:pPr>
            <a:endParaRPr lang="en-US" baseline="0" dirty="0"/>
          </a:p>
          <a:p>
            <a:r>
              <a:rPr lang="en-US" dirty="0"/>
              <a:t>Ask students if they have any other sources of ethics.  </a:t>
            </a:r>
          </a:p>
          <a:p>
            <a:pPr lvl="1"/>
            <a:r>
              <a:rPr lang="en-US" dirty="0"/>
              <a:t>Most times our friends also help inform our ethics.  </a:t>
            </a:r>
          </a:p>
          <a:p>
            <a:pPr lvl="1"/>
            <a:r>
              <a:rPr lang="en-US" dirty="0"/>
              <a:t>The strong feelings a friend has or the things that may have happened to a friend can often have a very strong impact on our own ethics.</a:t>
            </a:r>
          </a:p>
          <a:p>
            <a:pPr marL="0" indent="0">
              <a:buNone/>
            </a:pPr>
            <a:endParaRPr lang="en-US" baseline="0"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7</a:t>
            </a:fld>
            <a:endParaRPr lang="en-US" dirty="0"/>
          </a:p>
        </p:txBody>
      </p:sp>
    </p:spTree>
    <p:extLst>
      <p:ext uri="{BB962C8B-B14F-4D97-AF65-F5344CB8AC3E}">
        <p14:creationId xmlns:p14="http://schemas.microsoft.com/office/powerpoint/2010/main" val="92098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It’s important to understand that we are often</a:t>
            </a:r>
            <a:r>
              <a:rPr lang="en-US" baseline="0" dirty="0"/>
              <a:t> faced with situations in which we behave in ways that we may regret.  Making a bad decision doesn’t make you unethical.  The important thing is to identify when we’ve made mistakes and do our best to correct them.</a:t>
            </a:r>
          </a:p>
          <a:p>
            <a:pPr marL="0" indent="0">
              <a:buNone/>
            </a:pPr>
            <a:endParaRPr lang="en-US" baseline="0" dirty="0"/>
          </a:p>
          <a:p>
            <a:r>
              <a:rPr lang="en-US" dirty="0"/>
              <a:t>This slide is intended as a discussion slide to introduce the idea of understanding right from wrong vs. behaving accordingly.</a:t>
            </a:r>
          </a:p>
          <a:p>
            <a:r>
              <a:rPr lang="en-US" dirty="0"/>
              <a:t>If students feel that they always make good decisions, they may be falling victim to something called overconfidence bias.  </a:t>
            </a:r>
          </a:p>
          <a:p>
            <a:pPr lvl="1"/>
            <a:r>
              <a:rPr lang="en-US" dirty="0"/>
              <a:t>Overconfidence bias occurs when we believe that we always act ethically.  </a:t>
            </a:r>
          </a:p>
          <a:p>
            <a:pPr lvl="1"/>
            <a:r>
              <a:rPr lang="en-US" dirty="0"/>
              <a:t>This overconfidence can lead us to make decisions without seriously reflecting on the ethics of the situation.</a:t>
            </a:r>
          </a:p>
          <a:p>
            <a:pPr marL="0" indent="0">
              <a:buNone/>
            </a:pPr>
            <a:endParaRPr lang="en-US" baseline="0"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8</a:t>
            </a:fld>
            <a:endParaRPr lang="en-US" dirty="0"/>
          </a:p>
        </p:txBody>
      </p:sp>
    </p:spTree>
    <p:extLst>
      <p:ext uri="{BB962C8B-B14F-4D97-AF65-F5344CB8AC3E}">
        <p14:creationId xmlns:p14="http://schemas.microsoft.com/office/powerpoint/2010/main" val="212454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Doing</a:t>
            </a:r>
            <a:r>
              <a:rPr lang="en-US" baseline="0" dirty="0"/>
              <a:t> the right thing is often harder than knowing what the right thing is.  The goal of a code of ethics is to help inform our actions.  But ultimately it takes more than knowledge to do the right thing.</a:t>
            </a:r>
          </a:p>
          <a:p>
            <a:pPr marL="0" indent="0">
              <a:buNone/>
            </a:pPr>
            <a:endParaRPr lang="en-US" baseline="0" dirty="0"/>
          </a:p>
          <a:p>
            <a:r>
              <a:rPr lang="en-US" dirty="0"/>
              <a:t>Doing the right thing in ALL situations means that we have PRACTICE doing the right thing in EVERY situation.  </a:t>
            </a:r>
          </a:p>
          <a:p>
            <a:r>
              <a:rPr lang="en-US" dirty="0"/>
              <a:t>Ethical behavior doesn’t just happen because we know what’s ethical.</a:t>
            </a:r>
          </a:p>
          <a:p>
            <a:r>
              <a:rPr lang="en-US" dirty="0"/>
              <a:t>In the activities for this lesson, students will apply ethics to real-world scenarios.  </a:t>
            </a:r>
          </a:p>
          <a:p>
            <a:pPr lvl="1"/>
            <a:r>
              <a:rPr lang="en-US" dirty="0"/>
              <a:t>This will bring a better understanding of how difficult it can be in the real world to make the right decision.</a:t>
            </a:r>
          </a:p>
          <a:p>
            <a:pPr marL="0" indent="0">
              <a:buNone/>
            </a:pPr>
            <a:endParaRPr lang="en-US" dirty="0"/>
          </a:p>
        </p:txBody>
      </p:sp>
      <p:sp>
        <p:nvSpPr>
          <p:cNvPr id="4" name="Slide Number Placeholder 3"/>
          <p:cNvSpPr>
            <a:spLocks noGrp="1"/>
          </p:cNvSpPr>
          <p:nvPr>
            <p:ph type="sldNum" sz="quarter" idx="10"/>
          </p:nvPr>
        </p:nvSpPr>
        <p:spPr/>
        <p:txBody>
          <a:bodyPr/>
          <a:lstStyle/>
          <a:p>
            <a:fld id="{886EC733-6EF2-4363-BCD9-F0918EE4ABBD}" type="slidenum">
              <a:rPr lang="en-US" smtClean="0"/>
              <a:pPr/>
              <a:t>9</a:t>
            </a:fld>
            <a:endParaRPr lang="en-US" dirty="0"/>
          </a:p>
        </p:txBody>
      </p:sp>
    </p:spTree>
    <p:extLst>
      <p:ext uri="{BB962C8B-B14F-4D97-AF65-F5344CB8AC3E}">
        <p14:creationId xmlns:p14="http://schemas.microsoft.com/office/powerpoint/2010/main" val="1783798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Behaving</a:t>
            </a:r>
            <a:r>
              <a:rPr lang="en-US" baseline="0" dirty="0"/>
              <a:t> ethically requires us to demonstrate courage.  It requires that we speak up when we see unethical behavior.  It requires that we stand up to our bullies as well as our friends.  Doing these things requires courage and that is not something that can be taught, it can only be practiced. </a:t>
            </a:r>
            <a:r>
              <a:rPr lang="en-US" dirty="0"/>
              <a:t>Behaving ethically also requires humility.</a:t>
            </a:r>
            <a:r>
              <a:rPr lang="en-US" baseline="0" dirty="0"/>
              <a:t>  That is, we must be able to look at ourselves as imperfect people and in each decision strive to make the right choice, the ethical choice.</a:t>
            </a:r>
          </a:p>
          <a:p>
            <a:pPr marL="0" indent="0">
              <a:buNone/>
            </a:pPr>
            <a:endParaRPr lang="en-US" baseline="0" dirty="0"/>
          </a:p>
          <a:p>
            <a:r>
              <a:rPr lang="en-US" dirty="0"/>
              <a:t>Just because we want to act ethically doesn’t mean we will.  In many cases, acting ethically will require us to go against what a friend or family member wants us to do.  </a:t>
            </a:r>
          </a:p>
          <a:p>
            <a:r>
              <a:rPr lang="en-US" dirty="0"/>
              <a:t>It requires courage to stand up to those people for what we believe is right.</a:t>
            </a:r>
          </a:p>
          <a:p>
            <a:pPr marL="171450" indent="-171450"/>
            <a:r>
              <a:rPr lang="en-US" dirty="0"/>
              <a:t>Overconfidence bias occurs when we believe that we always act ethically.  </a:t>
            </a:r>
          </a:p>
          <a:p>
            <a:pPr marL="509588" lvl="1" indent="-171450"/>
            <a:r>
              <a:rPr lang="en-US" dirty="0"/>
              <a:t>This overconfidence can lead us to make decisions without seriously reflecting on the ethics of the situation.</a:t>
            </a:r>
          </a:p>
          <a:p>
            <a:r>
              <a:rPr lang="en-US" dirty="0"/>
              <a:t>In 1988, Ola Svenson conducted a survey of drivers in the U.S. and Sweden.  </a:t>
            </a:r>
          </a:p>
          <a:p>
            <a:pPr lvl="1"/>
            <a:r>
              <a:rPr lang="en-US" dirty="0"/>
              <a:t>In the survey, Svenson asked if each driver thought that they were safer than the average driver.  </a:t>
            </a:r>
          </a:p>
          <a:p>
            <a:pPr lvl="1"/>
            <a:r>
              <a:rPr lang="en-US" dirty="0"/>
              <a:t>88% of drivers answered that they believed they were safer than the average driver.  </a:t>
            </a:r>
          </a:p>
          <a:p>
            <a:pPr lvl="2"/>
            <a:r>
              <a:rPr lang="en-US" dirty="0"/>
              <a:t>This is not possible.  </a:t>
            </a:r>
          </a:p>
          <a:p>
            <a:pPr lvl="1"/>
            <a:r>
              <a:rPr lang="en-US" sz="1200" kern="1200" dirty="0">
                <a:solidFill>
                  <a:schemeClr val="tx1"/>
                </a:solidFill>
                <a:effectLst/>
                <a:latin typeface="+mn-lt"/>
                <a:ea typeface="+mn-ea"/>
                <a:cs typeface="+mn-cs"/>
              </a:rPr>
              <a:t>Generally, we all believe that we are better in comparison to others.  </a:t>
            </a:r>
          </a:p>
          <a:p>
            <a:pPr lvl="1"/>
            <a:r>
              <a:rPr lang="en-US" sz="1200" kern="1200" dirty="0">
                <a:solidFill>
                  <a:schemeClr val="tx1"/>
                </a:solidFill>
                <a:effectLst/>
                <a:latin typeface="+mn-lt"/>
                <a:ea typeface="+mn-ea"/>
                <a:cs typeface="+mn-cs"/>
              </a:rPr>
              <a:t>This type of overconfidence can lead us to feel satisfied with ourselves and not seek to be the best possible version of ourselves.</a:t>
            </a:r>
          </a:p>
        </p:txBody>
      </p:sp>
      <p:sp>
        <p:nvSpPr>
          <p:cNvPr id="4" name="Slide Number Placeholder 3"/>
          <p:cNvSpPr>
            <a:spLocks noGrp="1"/>
          </p:cNvSpPr>
          <p:nvPr>
            <p:ph type="sldNum" sz="quarter" idx="10"/>
          </p:nvPr>
        </p:nvSpPr>
        <p:spPr/>
        <p:txBody>
          <a:bodyPr/>
          <a:lstStyle/>
          <a:p>
            <a:fld id="{886EC733-6EF2-4363-BCD9-F0918EE4ABBD}" type="slidenum">
              <a:rPr lang="en-US" smtClean="0"/>
              <a:pPr/>
              <a:t>10</a:t>
            </a:fld>
            <a:endParaRPr lang="en-US" dirty="0"/>
          </a:p>
        </p:txBody>
      </p:sp>
    </p:spTree>
    <p:extLst>
      <p:ext uri="{BB962C8B-B14F-4D97-AF65-F5344CB8AC3E}">
        <p14:creationId xmlns:p14="http://schemas.microsoft.com/office/powerpoint/2010/main" val="872432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3468"/>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447800"/>
          </a:xfrm>
          <a:prstGeom prst="rect">
            <a:avLst/>
          </a:prstGeom>
          <a:solidFill>
            <a:schemeClr val="bg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4" name="TextBox 3"/>
          <p:cNvSpPr txBox="1">
            <a:spLocks noChangeArrowheads="1"/>
          </p:cNvSpPr>
          <p:nvPr userDrawn="1"/>
        </p:nvSpPr>
        <p:spPr bwMode="auto">
          <a:xfrm>
            <a:off x="1676400" y="152690"/>
            <a:ext cx="5486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AIR FORCE ASSOCIATION’S</a:t>
            </a:r>
            <a:endParaRPr kumimoji="0" lang="en-GB" alt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6" name="TextBox 5"/>
          <p:cNvSpPr txBox="1">
            <a:spLocks noChangeArrowheads="1"/>
          </p:cNvSpPr>
          <p:nvPr userDrawn="1"/>
        </p:nvSpPr>
        <p:spPr bwMode="auto">
          <a:xfrm>
            <a:off x="1676400" y="379413"/>
            <a:ext cx="5486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CYBERPATRIOT</a:t>
            </a:r>
            <a:endParaRPr kumimoji="0" lang="en-GB" altLang="en-US" sz="3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7" name="Straight Connector 6"/>
          <p:cNvCxnSpPr/>
          <p:nvPr userDrawn="1"/>
        </p:nvCxnSpPr>
        <p:spPr>
          <a:xfrm>
            <a:off x="0" y="1447800"/>
            <a:ext cx="9144000" cy="0"/>
          </a:xfrm>
          <a:prstGeom prst="line">
            <a:avLst/>
          </a:prstGeom>
          <a:ln w="38100">
            <a:solidFill>
              <a:srgbClr val="FFFFFF">
                <a:alpha val="48000"/>
              </a:srgbClr>
            </a:solidFill>
          </a:ln>
        </p:spPr>
        <p:style>
          <a:lnRef idx="1">
            <a:schemeClr val="accent1"/>
          </a:lnRef>
          <a:fillRef idx="0">
            <a:schemeClr val="accent1"/>
          </a:fillRef>
          <a:effectRef idx="0">
            <a:schemeClr val="accent1"/>
          </a:effectRef>
          <a:fontRef idx="minor">
            <a:schemeClr val="tx1"/>
          </a:fontRef>
        </p:style>
      </p:cxnSp>
      <p:sp>
        <p:nvSpPr>
          <p:cNvPr id="10" name="TextBox 14"/>
          <p:cNvSpPr>
            <a:spLocks noChangeArrowheads="1"/>
          </p:cNvSpPr>
          <p:nvPr userDrawn="1"/>
        </p:nvSpPr>
        <p:spPr bwMode="auto">
          <a:xfrm>
            <a:off x="1219200" y="2438400"/>
            <a:ext cx="6705600" cy="1842655"/>
          </a:xfrm>
          <a:prstGeom prst="roundRect">
            <a:avLst>
              <a:gd name="adj" fmla="val 6755"/>
            </a:avLst>
          </a:prstGeom>
          <a:solidFill>
            <a:schemeClr val="bg1"/>
          </a:solidFill>
          <a:ln w="69850">
            <a:solidFill>
              <a:srgbClr val="FFFFFF">
                <a:alpha val="47842"/>
              </a:srgbClr>
            </a:solidFill>
            <a:round/>
            <a:headEnd/>
            <a:tailEnd/>
          </a:ln>
        </p:spPr>
        <p:txBody>
          <a:bodyPr lIns="82058" tIns="41029" rIns="82058" bIns="41029"/>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2813" rtl="0" eaLnBrk="0" fontAlgn="base" latinLnBrk="0" hangingPunct="0">
              <a:lnSpc>
                <a:spcPct val="100000"/>
              </a:lnSpc>
              <a:spcBef>
                <a:spcPct val="0"/>
              </a:spcBef>
              <a:spcAft>
                <a:spcPts val="600"/>
              </a:spcAft>
              <a:buClrTx/>
              <a:buSzTx/>
              <a:buFontTx/>
              <a:buNone/>
              <a:tabLst/>
              <a:defRPr/>
            </a:pPr>
            <a:endParaRPr kumimoji="0" lang="en-GB" altLang="en-US" sz="3200" b="0" i="0" u="none" strike="noStrike" kern="1200" cap="none" spc="0" normalizeH="0" baseline="0" noProof="0" dirty="0">
              <a:ln>
                <a:noFill/>
              </a:ln>
              <a:solidFill>
                <a:srgbClr val="262626"/>
              </a:solidFill>
              <a:effectLst/>
              <a:uLnTx/>
              <a:uFillTx/>
              <a:latin typeface="Calibri" panose="020F0502020204030204" pitchFamily="34" charset="0"/>
              <a:ea typeface="+mn-ea"/>
              <a:cs typeface="+mn-cs"/>
            </a:endParaRPr>
          </a:p>
        </p:txBody>
      </p:sp>
      <p:sp>
        <p:nvSpPr>
          <p:cNvPr id="2" name="Title 1"/>
          <p:cNvSpPr>
            <a:spLocks noGrp="1"/>
          </p:cNvSpPr>
          <p:nvPr>
            <p:ph type="ctrTitle"/>
          </p:nvPr>
        </p:nvSpPr>
        <p:spPr>
          <a:xfrm>
            <a:off x="1219200" y="2699441"/>
            <a:ext cx="6705600" cy="1336023"/>
          </a:xfrm>
        </p:spPr>
        <p:txBody>
          <a:bodyPr/>
          <a:lstStyle>
            <a:lvl1pPr>
              <a:defRPr sz="2800" b="1">
                <a:solidFill>
                  <a:srgbClr val="00B0F0"/>
                </a:solidFill>
              </a:defRPr>
            </a:lvl1pPr>
          </a:lstStyle>
          <a:p>
            <a:r>
              <a:rPr lang="en-US" dirty="0"/>
              <a:t>Click to edit Master title style</a:t>
            </a:r>
          </a:p>
        </p:txBody>
      </p:sp>
      <p:sp>
        <p:nvSpPr>
          <p:cNvPr id="14" name="TextBox 13"/>
          <p:cNvSpPr txBox="1">
            <a:spLocks noChangeArrowheads="1"/>
          </p:cNvSpPr>
          <p:nvPr userDrawn="1"/>
        </p:nvSpPr>
        <p:spPr bwMode="auto">
          <a:xfrm>
            <a:off x="1676400" y="911916"/>
            <a:ext cx="5486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NATIONAL YOUTH CYBER EDUCATION PROGRAM</a:t>
            </a:r>
            <a:endParaRPr kumimoji="0" lang="en-GB" alt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550" y="125754"/>
            <a:ext cx="1167452" cy="1167452"/>
          </a:xfrm>
          <a:prstGeom prst="rect">
            <a:avLst/>
          </a:prstGeom>
        </p:spPr>
      </p:pic>
      <p:sp>
        <p:nvSpPr>
          <p:cNvPr id="13" name="TextBox 12"/>
          <p:cNvSpPr txBox="1">
            <a:spLocks noChangeArrowheads="1"/>
          </p:cNvSpPr>
          <p:nvPr userDrawn="1"/>
        </p:nvSpPr>
        <p:spPr bwMode="auto">
          <a:xfrm>
            <a:off x="5443672" y="6426243"/>
            <a:ext cx="3609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 Air Force Association’s CyberPatriot Program</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95360" y="6411312"/>
            <a:ext cx="307818" cy="292744"/>
          </a:xfrm>
          <a:prstGeom prst="rect">
            <a:avLst/>
          </a:prstGeom>
        </p:spPr>
      </p:pic>
      <p:sp>
        <p:nvSpPr>
          <p:cNvPr id="16" name="TextBox 15"/>
          <p:cNvSpPr txBox="1">
            <a:spLocks noChangeArrowheads="1"/>
          </p:cNvSpPr>
          <p:nvPr userDrawn="1"/>
        </p:nvSpPr>
        <p:spPr bwMode="auto">
          <a:xfrm>
            <a:off x="336550" y="6402999"/>
            <a:ext cx="21366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1" u="none" strike="noStrike" kern="1200" cap="none" spc="0" normalizeH="0" baseline="0" noProof="0" dirty="0">
                <a:ln>
                  <a:noFill/>
                </a:ln>
                <a:solidFill>
                  <a:prstClr val="white"/>
                </a:solidFill>
                <a:effectLst/>
                <a:uLnTx/>
                <a:uFillTx/>
                <a:latin typeface="Calibri" panose="020F0502020204030204" pitchFamily="34" charset="0"/>
                <a:ea typeface="+mn-ea"/>
                <a:cs typeface="+mn-cs"/>
              </a:rPr>
              <a:t>www.uscyberpatriot.org</a:t>
            </a:r>
          </a:p>
        </p:txBody>
      </p:sp>
    </p:spTree>
    <p:extLst>
      <p:ext uri="{BB962C8B-B14F-4D97-AF65-F5344CB8AC3E}">
        <p14:creationId xmlns:p14="http://schemas.microsoft.com/office/powerpoint/2010/main" val="245377190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73CCD2-0B84-4A13-B00D-8C6716469711}"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136104359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CF0641C-6700-49EB-9620-8D4A99C44818}"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33092894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CF3DE33-ACD2-4C31-A559-A7AAF040C8B6}"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979614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5C8ED9A-1A6B-4D08-BEDE-3B2114E4B72F}" type="slidenum">
              <a:rPr kumimoji="0" lang="en-US" sz="1200" b="0" i="0" u="none" strike="noStrike" kern="1200" cap="none" spc="0" normalizeH="0" baseline="0" noProof="0" smtClean="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418021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rotWithShape="0">
          <a:gsLst>
            <a:gs pos="0">
              <a:srgbClr val="B2B2B2"/>
            </a:gs>
            <a:gs pos="62000">
              <a:srgbClr val="A1A1A1"/>
            </a:gs>
            <a:gs pos="100000">
              <a:srgbClr val="808080"/>
            </a:gs>
          </a:gsLst>
          <a:lin ang="16200000"/>
        </a:gra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447800"/>
          </a:xfrm>
          <a:prstGeom prst="rect">
            <a:avLst/>
          </a:prstGeom>
          <a:solidFill>
            <a:schemeClr val="bg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cxnSp>
        <p:nvCxnSpPr>
          <p:cNvPr id="7" name="Straight Connector 6"/>
          <p:cNvCxnSpPr/>
          <p:nvPr userDrawn="1"/>
        </p:nvCxnSpPr>
        <p:spPr>
          <a:xfrm>
            <a:off x="0" y="1447800"/>
            <a:ext cx="9144000" cy="0"/>
          </a:xfrm>
          <a:prstGeom prst="line">
            <a:avLst/>
          </a:prstGeom>
          <a:ln w="38100">
            <a:solidFill>
              <a:srgbClr val="FFFFFF">
                <a:alpha val="48000"/>
              </a:srgbClr>
            </a:solidFill>
          </a:ln>
        </p:spPr>
        <p:style>
          <a:lnRef idx="1">
            <a:schemeClr val="accent1"/>
          </a:lnRef>
          <a:fillRef idx="0">
            <a:schemeClr val="accent1"/>
          </a:fillRef>
          <a:effectRef idx="0">
            <a:schemeClr val="accent1"/>
          </a:effectRef>
          <a:fontRef idx="minor">
            <a:schemeClr val="tx1"/>
          </a:fontRef>
        </p:style>
      </p:cxnSp>
      <p:sp>
        <p:nvSpPr>
          <p:cNvPr id="11" name="TextBox 14"/>
          <p:cNvSpPr>
            <a:spLocks noChangeArrowheads="1"/>
          </p:cNvSpPr>
          <p:nvPr userDrawn="1"/>
        </p:nvSpPr>
        <p:spPr bwMode="auto">
          <a:xfrm>
            <a:off x="1219200" y="2438400"/>
            <a:ext cx="6705600" cy="1843043"/>
          </a:xfrm>
          <a:prstGeom prst="roundRect">
            <a:avLst>
              <a:gd name="adj" fmla="val 6755"/>
            </a:avLst>
          </a:prstGeom>
          <a:solidFill>
            <a:schemeClr val="bg1"/>
          </a:solidFill>
          <a:ln w="69850">
            <a:solidFill>
              <a:srgbClr val="FFFFFF">
                <a:alpha val="47842"/>
              </a:srgbClr>
            </a:solidFill>
            <a:round/>
            <a:headEnd/>
            <a:tailEnd/>
          </a:ln>
        </p:spPr>
        <p:txBody>
          <a:bodyPr lIns="82058" tIns="41029" rIns="82058" bIns="41029"/>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2813" rtl="0" eaLnBrk="0" fontAlgn="base" latinLnBrk="0" hangingPunct="0">
              <a:lnSpc>
                <a:spcPct val="100000"/>
              </a:lnSpc>
              <a:spcBef>
                <a:spcPct val="0"/>
              </a:spcBef>
              <a:spcAft>
                <a:spcPts val="600"/>
              </a:spcAft>
              <a:buClrTx/>
              <a:buSzTx/>
              <a:buFontTx/>
              <a:buNone/>
              <a:tabLst/>
              <a:defRPr/>
            </a:pPr>
            <a:endParaRPr kumimoji="0" lang="en-GB" altLang="en-US" sz="3200" b="0" i="0" u="none" strike="noStrike" kern="1200" cap="none" spc="0" normalizeH="0" baseline="0" noProof="0" dirty="0">
              <a:ln>
                <a:noFill/>
              </a:ln>
              <a:solidFill>
                <a:srgbClr val="262626"/>
              </a:solidFill>
              <a:effectLst/>
              <a:uLnTx/>
              <a:uFillTx/>
              <a:latin typeface="Calibri" panose="020F0502020204030204" pitchFamily="34" charset="0"/>
              <a:ea typeface="+mn-ea"/>
              <a:cs typeface="+mn-cs"/>
            </a:endParaRPr>
          </a:p>
        </p:txBody>
      </p:sp>
      <p:sp>
        <p:nvSpPr>
          <p:cNvPr id="2" name="Title 1"/>
          <p:cNvSpPr>
            <a:spLocks noGrp="1"/>
          </p:cNvSpPr>
          <p:nvPr>
            <p:ph type="ctrTitle"/>
          </p:nvPr>
        </p:nvSpPr>
        <p:spPr>
          <a:xfrm>
            <a:off x="1219200" y="2800350"/>
            <a:ext cx="6705600" cy="1177407"/>
          </a:xfrm>
        </p:spPr>
        <p:txBody>
          <a:bodyPr/>
          <a:lstStyle>
            <a:lvl1pPr>
              <a:defRPr sz="2800" b="1">
                <a:solidFill>
                  <a:srgbClr val="00B0F0"/>
                </a:solidFill>
              </a:defRPr>
            </a:lvl1pPr>
          </a:lstStyle>
          <a:p>
            <a:r>
              <a:rPr lang="en-US" dirty="0"/>
              <a:t>Click to edit Master title style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95360" y="6411312"/>
            <a:ext cx="307818" cy="292744"/>
          </a:xfrm>
          <a:prstGeom prst="rect">
            <a:avLst/>
          </a:prstGeom>
        </p:spPr>
      </p:pic>
      <p:sp>
        <p:nvSpPr>
          <p:cNvPr id="16" name="TextBox 15"/>
          <p:cNvSpPr txBox="1">
            <a:spLocks noChangeArrowheads="1"/>
          </p:cNvSpPr>
          <p:nvPr userDrawn="1"/>
        </p:nvSpPr>
        <p:spPr bwMode="auto">
          <a:xfrm>
            <a:off x="336550" y="6402999"/>
            <a:ext cx="21366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1" u="none" strike="noStrike" kern="1200" cap="none" spc="0" normalizeH="0" baseline="0" noProof="0" dirty="0">
                <a:ln>
                  <a:noFill/>
                </a:ln>
                <a:solidFill>
                  <a:prstClr val="white"/>
                </a:solidFill>
                <a:effectLst/>
                <a:uLnTx/>
                <a:uFillTx/>
                <a:latin typeface="Calibri" panose="020F0502020204030204" pitchFamily="34" charset="0"/>
                <a:ea typeface="+mn-ea"/>
                <a:cs typeface="+mn-cs"/>
              </a:rPr>
              <a:t>www.uscyberpatriot.org</a:t>
            </a:r>
          </a:p>
        </p:txBody>
      </p:sp>
      <p:sp>
        <p:nvSpPr>
          <p:cNvPr id="17" name="TextBox 16"/>
          <p:cNvSpPr txBox="1">
            <a:spLocks noChangeArrowheads="1"/>
          </p:cNvSpPr>
          <p:nvPr userDrawn="1"/>
        </p:nvSpPr>
        <p:spPr bwMode="auto">
          <a:xfrm>
            <a:off x="1676400" y="152690"/>
            <a:ext cx="5486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AIR FORCE ASSOCIATION’S</a:t>
            </a:r>
            <a:endParaRPr kumimoji="0" lang="en-GB" alt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8" name="TextBox 17"/>
          <p:cNvSpPr txBox="1">
            <a:spLocks noChangeArrowheads="1"/>
          </p:cNvSpPr>
          <p:nvPr userDrawn="1"/>
        </p:nvSpPr>
        <p:spPr bwMode="auto">
          <a:xfrm>
            <a:off x="1676400" y="379413"/>
            <a:ext cx="5486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CYBERPATRIOT</a:t>
            </a:r>
            <a:endParaRPr kumimoji="0" lang="en-GB" altLang="en-US" sz="3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9" name="TextBox 18"/>
          <p:cNvSpPr txBox="1">
            <a:spLocks noChangeArrowheads="1"/>
          </p:cNvSpPr>
          <p:nvPr userDrawn="1"/>
        </p:nvSpPr>
        <p:spPr bwMode="auto">
          <a:xfrm>
            <a:off x="1676400" y="911916"/>
            <a:ext cx="5486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NATIONAL YOUTH CYBER EDUCATION PROGRAM</a:t>
            </a:r>
            <a:endParaRPr kumimoji="0" lang="en-GB" alt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550" y="125754"/>
            <a:ext cx="1167452" cy="1167452"/>
          </a:xfrm>
          <a:prstGeom prst="rect">
            <a:avLst/>
          </a:prstGeom>
        </p:spPr>
      </p:pic>
      <p:sp>
        <p:nvSpPr>
          <p:cNvPr id="13" name="TextBox 12">
            <a:extLst>
              <a:ext uri="{FF2B5EF4-FFF2-40B4-BE49-F238E27FC236}">
                <a16:creationId xmlns:a16="http://schemas.microsoft.com/office/drawing/2014/main" id="{2C4A6971-385F-49FF-A844-DC7139C94A01}"/>
              </a:ext>
            </a:extLst>
          </p:cNvPr>
          <p:cNvSpPr txBox="1">
            <a:spLocks noChangeArrowheads="1"/>
          </p:cNvSpPr>
          <p:nvPr userDrawn="1"/>
        </p:nvSpPr>
        <p:spPr bwMode="auto">
          <a:xfrm>
            <a:off x="5443672" y="6426243"/>
            <a:ext cx="3609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 Air Force Association’s CyberPatriot Program</a:t>
            </a:r>
          </a:p>
        </p:txBody>
      </p:sp>
    </p:spTree>
    <p:extLst>
      <p:ext uri="{BB962C8B-B14F-4D97-AF65-F5344CB8AC3E}">
        <p14:creationId xmlns:p14="http://schemas.microsoft.com/office/powerpoint/2010/main" val="2002499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p:cNvSpPr/>
          <p:nvPr userDrawn="1"/>
        </p:nvSpPr>
        <p:spPr>
          <a:xfrm>
            <a:off x="0" y="6442075"/>
            <a:ext cx="9144000" cy="415925"/>
          </a:xfrm>
          <a:prstGeom prst="rect">
            <a:avLst/>
          </a:prstGeom>
          <a:solidFill>
            <a:srgbClr val="0034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3468"/>
              </a:solidFill>
              <a:effectLst/>
              <a:uLnTx/>
              <a:uFillTx/>
              <a:latin typeface="Calibri" panose="020F0502020204030204" pitchFamily="34" charset="0"/>
              <a:ea typeface="+mn-ea"/>
              <a:cs typeface="+mn-cs"/>
            </a:endParaRPr>
          </a:p>
        </p:txBody>
      </p:sp>
      <p:sp>
        <p:nvSpPr>
          <p:cNvPr id="4" name="Rectangle 3"/>
          <p:cNvSpPr/>
          <p:nvPr userDrawn="1"/>
        </p:nvSpPr>
        <p:spPr>
          <a:xfrm>
            <a:off x="0" y="0"/>
            <a:ext cx="9144000" cy="1096963"/>
          </a:xfrm>
          <a:prstGeom prst="rect">
            <a:avLst/>
          </a:prstGeom>
          <a:solidFill>
            <a:srgbClr val="0034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3468"/>
              </a:solidFill>
              <a:effectLst/>
              <a:uLnTx/>
              <a:uFillTx/>
              <a:latin typeface="Calibri" panose="020F0502020204030204" pitchFamily="34" charset="0"/>
              <a:ea typeface="+mn-ea"/>
              <a:cs typeface="+mn-cs"/>
            </a:endParaRPr>
          </a:p>
        </p:txBody>
      </p:sp>
      <p:cxnSp>
        <p:nvCxnSpPr>
          <p:cNvPr id="5" name="Straight Connector 4"/>
          <p:cNvCxnSpPr/>
          <p:nvPr userDrawn="1"/>
        </p:nvCxnSpPr>
        <p:spPr>
          <a:xfrm>
            <a:off x="0" y="1077913"/>
            <a:ext cx="9144000" cy="0"/>
          </a:xfrm>
          <a:prstGeom prst="line">
            <a:avLst/>
          </a:prstGeom>
          <a:ln w="57150">
            <a:solidFill>
              <a:schemeClr val="bg1">
                <a:alpha val="44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348966" y="231653"/>
            <a:ext cx="7337833" cy="578802"/>
          </a:xfrm>
        </p:spPr>
        <p:txBody>
          <a:bodyPr/>
          <a:lstStyle>
            <a:lvl1pPr algn="l">
              <a:defRPr sz="3400" cap="none"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48640" y="1509622"/>
            <a:ext cx="8046720" cy="4633793"/>
          </a:xfrm>
        </p:spPr>
        <p:txBody>
          <a:bodyPr/>
          <a:lstStyle>
            <a:lvl1pPr marL="228600" indent="-228600">
              <a:defRPr sz="2200"/>
            </a:lvl1pPr>
            <a:lvl2pPr>
              <a:defRPr sz="2200"/>
            </a:lvl2pPr>
            <a:lvl3pPr>
              <a:defRPr sz="2200"/>
            </a:lvl3pPr>
            <a:lvl4pPr>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550" y="84189"/>
            <a:ext cx="875479" cy="87547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95360" y="6494440"/>
            <a:ext cx="307818" cy="292744"/>
          </a:xfrm>
          <a:prstGeom prst="rect">
            <a:avLst/>
          </a:prstGeom>
        </p:spPr>
      </p:pic>
      <p:sp>
        <p:nvSpPr>
          <p:cNvPr id="14" name="TextBox 13">
            <a:extLst>
              <a:ext uri="{FF2B5EF4-FFF2-40B4-BE49-F238E27FC236}">
                <a16:creationId xmlns:a16="http://schemas.microsoft.com/office/drawing/2014/main" id="{CD9D5BCA-811E-48F6-9E9F-A66610450C55}"/>
              </a:ext>
            </a:extLst>
          </p:cNvPr>
          <p:cNvSpPr txBox="1">
            <a:spLocks noChangeArrowheads="1"/>
          </p:cNvSpPr>
          <p:nvPr userDrawn="1"/>
        </p:nvSpPr>
        <p:spPr bwMode="auto">
          <a:xfrm>
            <a:off x="240822" y="6487440"/>
            <a:ext cx="21366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1" u="none" strike="noStrike" kern="1200" cap="none" spc="0" normalizeH="0" baseline="0" noProof="0" dirty="0">
                <a:ln>
                  <a:noFill/>
                </a:ln>
                <a:solidFill>
                  <a:prstClr val="white"/>
                </a:solidFill>
                <a:effectLst/>
                <a:uLnTx/>
                <a:uFillTx/>
                <a:latin typeface="Calibri" panose="020F0502020204030204" pitchFamily="34" charset="0"/>
                <a:ea typeface="+mn-ea"/>
                <a:cs typeface="+mn-cs"/>
              </a:rPr>
              <a:t>www.uscyberpatriot.org</a:t>
            </a:r>
          </a:p>
        </p:txBody>
      </p:sp>
      <p:sp>
        <p:nvSpPr>
          <p:cNvPr id="15" name="TextBox 14">
            <a:extLst>
              <a:ext uri="{FF2B5EF4-FFF2-40B4-BE49-F238E27FC236}">
                <a16:creationId xmlns:a16="http://schemas.microsoft.com/office/drawing/2014/main" id="{425C40B9-11F1-44CA-923E-849179F4569F}"/>
              </a:ext>
            </a:extLst>
          </p:cNvPr>
          <p:cNvSpPr txBox="1">
            <a:spLocks noChangeArrowheads="1"/>
          </p:cNvSpPr>
          <p:nvPr userDrawn="1"/>
        </p:nvSpPr>
        <p:spPr bwMode="auto">
          <a:xfrm>
            <a:off x="5435126" y="6494440"/>
            <a:ext cx="3609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 Air Force Association’s CyberPatriot Program</a:t>
            </a:r>
          </a:p>
        </p:txBody>
      </p:sp>
      <p:sp>
        <p:nvSpPr>
          <p:cNvPr id="16" name="Slide Number Placeholder 5">
            <a:extLst>
              <a:ext uri="{FF2B5EF4-FFF2-40B4-BE49-F238E27FC236}">
                <a16:creationId xmlns:a16="http://schemas.microsoft.com/office/drawing/2014/main" id="{97650BD8-9D1C-423C-B328-4553B2760202}"/>
              </a:ext>
            </a:extLst>
          </p:cNvPr>
          <p:cNvSpPr>
            <a:spLocks noGrp="1"/>
          </p:cNvSpPr>
          <p:nvPr>
            <p:ph type="sldNum" sz="quarter" idx="10"/>
          </p:nvPr>
        </p:nvSpPr>
        <p:spPr>
          <a:xfrm>
            <a:off x="4317749" y="6465716"/>
            <a:ext cx="508503" cy="365125"/>
          </a:xfrm>
        </p:spPr>
        <p:txBody>
          <a:bodyPr/>
          <a:lstStyle>
            <a:lvl1pPr algn="ctr">
              <a:defRPr b="1">
                <a:solidFill>
                  <a:schemeClr val="bg1"/>
                </a:solidFill>
              </a:defRPr>
            </a:lvl1pPr>
          </a:lstStyle>
          <a:p>
            <a:fld id="{58B47EDC-70F1-447E-86E6-DFEA746573BF}" type="slidenum">
              <a:rPr lang="en-US" altLang="en-US" smtClean="0"/>
              <a:pPr/>
              <a:t>‹#›</a:t>
            </a:fld>
            <a:endParaRPr lang="en-US" altLang="en-US" dirty="0"/>
          </a:p>
        </p:txBody>
      </p:sp>
    </p:spTree>
    <p:extLst>
      <p:ext uri="{BB962C8B-B14F-4D97-AF65-F5344CB8AC3E}">
        <p14:creationId xmlns:p14="http://schemas.microsoft.com/office/powerpoint/2010/main" val="9415408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1B1A7A8-CDE3-42F1-8A6C-4B964FBB0E40}"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2874198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B420F23-6CD2-4079-BB30-9FE494229382}"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41795698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5634FB-DAB3-4A29-AD68-134257F14A1C}"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39441560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9782E5-ACA4-4D15-B3D8-500A238BD417}"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2234752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103335-84F7-4DDE-BAD8-5EAA68F75C1D}"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13667016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51F2012-6616-4294-972B-0802332FAE39}"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37546605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anose="020F050202020403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85597BB-8BDB-4775-B666-9E4B0F3A5805}"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12724036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021B-D18C-42E9-A923-93932EFF5D39}"/>
              </a:ext>
            </a:extLst>
          </p:cNvPr>
          <p:cNvSpPr>
            <a:spLocks noGrp="1"/>
          </p:cNvSpPr>
          <p:nvPr>
            <p:ph type="ctrTitle"/>
          </p:nvPr>
        </p:nvSpPr>
        <p:spPr/>
        <p:txBody>
          <a:bodyPr/>
          <a:lstStyle/>
          <a:p>
            <a:r>
              <a:rPr lang="en-US" dirty="0"/>
              <a:t>UNIT 3</a:t>
            </a:r>
            <a:br>
              <a:rPr lang="en-US" dirty="0"/>
            </a:br>
            <a:r>
              <a:rPr lang="en-US" b="0" dirty="0">
                <a:solidFill>
                  <a:schemeClr val="tx1"/>
                </a:solidFill>
              </a:rPr>
              <a:t>Cyber Ethics</a:t>
            </a:r>
          </a:p>
        </p:txBody>
      </p:sp>
    </p:spTree>
    <p:extLst>
      <p:ext uri="{BB962C8B-B14F-4D97-AF65-F5344CB8AC3E}">
        <p14:creationId xmlns:p14="http://schemas.microsoft.com/office/powerpoint/2010/main" val="41847663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Courage</a:t>
            </a:r>
          </a:p>
          <a:p>
            <a:pPr lvl="1"/>
            <a:r>
              <a:rPr lang="en-US" dirty="0"/>
              <a:t>See something, say something</a:t>
            </a:r>
          </a:p>
          <a:p>
            <a:pPr lvl="1"/>
            <a:r>
              <a:rPr lang="en-US" dirty="0"/>
              <a:t>Be willing to go against your friends/peers</a:t>
            </a:r>
          </a:p>
          <a:p>
            <a:pPr lvl="1"/>
            <a:r>
              <a:rPr lang="en-US" dirty="0"/>
              <a:t>Stand up to bullies</a:t>
            </a:r>
          </a:p>
          <a:p>
            <a:r>
              <a:rPr lang="en-US" dirty="0"/>
              <a:t>Humility</a:t>
            </a:r>
          </a:p>
          <a:p>
            <a:pPr lvl="1"/>
            <a:r>
              <a:rPr lang="en-US" dirty="0"/>
              <a:t>Even you can make a wrong decision</a:t>
            </a:r>
          </a:p>
          <a:p>
            <a:pPr lvl="1"/>
            <a:r>
              <a:rPr lang="en-US" dirty="0"/>
              <a:t>Are you a better than the average driver?</a:t>
            </a:r>
          </a:p>
          <a:p>
            <a:pPr lvl="1"/>
            <a:r>
              <a:rPr lang="en-US" dirty="0"/>
              <a:t>Are you more ethical than the average person?</a:t>
            </a:r>
          </a:p>
        </p:txBody>
      </p:sp>
      <p:sp>
        <p:nvSpPr>
          <p:cNvPr id="4" name="Title 3"/>
          <p:cNvSpPr>
            <a:spLocks noGrp="1"/>
          </p:cNvSpPr>
          <p:nvPr>
            <p:ph type="title"/>
          </p:nvPr>
        </p:nvSpPr>
        <p:spPr/>
        <p:txBody>
          <a:bodyPr/>
          <a:lstStyle/>
          <a:p>
            <a:r>
              <a:rPr lang="en-US" dirty="0"/>
              <a:t>Ethical Behavior Requires</a:t>
            </a:r>
          </a:p>
        </p:txBody>
      </p:sp>
      <p:sp>
        <p:nvSpPr>
          <p:cNvPr id="3" name="Slide Number Placeholder 2">
            <a:extLst>
              <a:ext uri="{FF2B5EF4-FFF2-40B4-BE49-F238E27FC236}">
                <a16:creationId xmlns:a16="http://schemas.microsoft.com/office/drawing/2014/main" id="{B00A6131-1AF8-476C-B5BE-BCCFDEA892A3}"/>
              </a:ext>
            </a:extLst>
          </p:cNvPr>
          <p:cNvSpPr>
            <a:spLocks noGrp="1"/>
          </p:cNvSpPr>
          <p:nvPr>
            <p:ph type="sldNum" sz="quarter" idx="10"/>
          </p:nvPr>
        </p:nvSpPr>
        <p:spPr/>
        <p:txBody>
          <a:bodyPr/>
          <a:lstStyle/>
          <a:p>
            <a:fld id="{58B47EDC-70F1-447E-86E6-DFEA746573BF}" type="slidenum">
              <a:rPr lang="en-US" altLang="en-US" smtClean="0"/>
              <a:pPr/>
              <a:t>10</a:t>
            </a:fld>
            <a:endParaRPr lang="en-US" altLang="en-US" dirty="0"/>
          </a:p>
        </p:txBody>
      </p:sp>
    </p:spTree>
    <p:extLst>
      <p:ext uri="{BB962C8B-B14F-4D97-AF65-F5344CB8AC3E}">
        <p14:creationId xmlns:p14="http://schemas.microsoft.com/office/powerpoint/2010/main" val="140998120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Does the Internet make it easier or harder to act ethically?</a:t>
            </a:r>
          </a:p>
          <a:p>
            <a:endParaRPr lang="en-US" dirty="0"/>
          </a:p>
          <a:p>
            <a:r>
              <a:rPr lang="en-US" dirty="0"/>
              <a:t>Is it easier or harder to do the right thing when others are watching?</a:t>
            </a:r>
          </a:p>
          <a:p>
            <a:endParaRPr lang="en-US" dirty="0"/>
          </a:p>
          <a:p>
            <a:r>
              <a:rPr lang="en-US" dirty="0"/>
              <a:t>Is it easier or harder to do the right thing when it means that you have to choose between friends?</a:t>
            </a:r>
          </a:p>
        </p:txBody>
      </p:sp>
      <p:sp>
        <p:nvSpPr>
          <p:cNvPr id="4" name="Title 3"/>
          <p:cNvSpPr>
            <a:spLocks noGrp="1"/>
          </p:cNvSpPr>
          <p:nvPr>
            <p:ph type="title"/>
          </p:nvPr>
        </p:nvSpPr>
        <p:spPr/>
        <p:txBody>
          <a:bodyPr/>
          <a:lstStyle/>
          <a:p>
            <a:r>
              <a:rPr lang="en-US" dirty="0"/>
              <a:t>Questions</a:t>
            </a:r>
          </a:p>
        </p:txBody>
      </p:sp>
      <p:sp>
        <p:nvSpPr>
          <p:cNvPr id="3" name="Slide Number Placeholder 2">
            <a:extLst>
              <a:ext uri="{FF2B5EF4-FFF2-40B4-BE49-F238E27FC236}">
                <a16:creationId xmlns:a16="http://schemas.microsoft.com/office/drawing/2014/main" id="{D341391D-B1BB-4DE1-80D3-B9764E387D41}"/>
              </a:ext>
            </a:extLst>
          </p:cNvPr>
          <p:cNvSpPr>
            <a:spLocks noGrp="1"/>
          </p:cNvSpPr>
          <p:nvPr>
            <p:ph type="sldNum" sz="quarter" idx="10"/>
          </p:nvPr>
        </p:nvSpPr>
        <p:spPr/>
        <p:txBody>
          <a:bodyPr/>
          <a:lstStyle/>
          <a:p>
            <a:fld id="{58B47EDC-70F1-447E-86E6-DFEA746573BF}" type="slidenum">
              <a:rPr lang="en-US" altLang="en-US" smtClean="0"/>
              <a:pPr/>
              <a:t>11</a:t>
            </a:fld>
            <a:endParaRPr lang="en-US" altLang="en-US" dirty="0"/>
          </a:p>
        </p:txBody>
      </p:sp>
    </p:spTree>
    <p:extLst>
      <p:ext uri="{BB962C8B-B14F-4D97-AF65-F5344CB8AC3E}">
        <p14:creationId xmlns:p14="http://schemas.microsoft.com/office/powerpoint/2010/main" val="1835903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19200" y="2605178"/>
            <a:ext cx="6705600" cy="1372580"/>
          </a:xfrm>
        </p:spPr>
        <p:txBody>
          <a:bodyPr/>
          <a:lstStyle/>
          <a:p>
            <a:r>
              <a:rPr lang="en-US" dirty="0"/>
              <a:t>CASE STUDY 1</a:t>
            </a:r>
            <a:br>
              <a:rPr lang="en-US" dirty="0"/>
            </a:br>
            <a:r>
              <a:rPr lang="en-US" sz="2000" b="0" dirty="0">
                <a:solidFill>
                  <a:schemeClr val="tx1"/>
                </a:solidFill>
              </a:rPr>
              <a:t>Terry Childs</a:t>
            </a:r>
            <a:br>
              <a:rPr lang="en-US" sz="2000" b="0" dirty="0">
                <a:solidFill>
                  <a:schemeClr val="tx1"/>
                </a:solidFill>
              </a:rPr>
            </a:br>
            <a:r>
              <a:rPr lang="en-US" sz="2000" b="0" dirty="0">
                <a:solidFill>
                  <a:schemeClr val="tx1"/>
                </a:solidFill>
              </a:rPr>
              <a:t>As told by former San Francisco Mayor Gavin Newsom </a:t>
            </a:r>
            <a:br>
              <a:rPr lang="en-US" sz="2000" b="0" dirty="0">
                <a:solidFill>
                  <a:schemeClr val="tx1"/>
                </a:solidFill>
              </a:rPr>
            </a:br>
            <a:r>
              <a:rPr lang="en-US" sz="2000" b="0" dirty="0">
                <a:solidFill>
                  <a:schemeClr val="tx1"/>
                </a:solidFill>
              </a:rPr>
              <a:t>to Slate Magazine</a:t>
            </a:r>
            <a:endParaRPr lang="en-US" b="0" dirty="0">
              <a:solidFill>
                <a:schemeClr val="tx1"/>
              </a:solidFill>
            </a:endParaRPr>
          </a:p>
        </p:txBody>
      </p:sp>
    </p:spTree>
    <p:extLst>
      <p:ext uri="{BB962C8B-B14F-4D97-AF65-F5344CB8AC3E}">
        <p14:creationId xmlns:p14="http://schemas.microsoft.com/office/powerpoint/2010/main" val="35490755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050569" y="2494148"/>
            <a:ext cx="2631773" cy="394300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US" dirty="0"/>
              <a:t>Should Terry Childs have been arrested?</a:t>
            </a:r>
          </a:p>
          <a:p>
            <a:r>
              <a:rPr lang="en-US" dirty="0"/>
              <a:t>Which principle(s) of cyber ethics did Terry Childs violate, if any?</a:t>
            </a:r>
          </a:p>
        </p:txBody>
      </p:sp>
      <p:sp>
        <p:nvSpPr>
          <p:cNvPr id="4" name="Title 3"/>
          <p:cNvSpPr>
            <a:spLocks noGrp="1"/>
          </p:cNvSpPr>
          <p:nvPr>
            <p:ph type="title"/>
          </p:nvPr>
        </p:nvSpPr>
        <p:spPr/>
        <p:txBody>
          <a:bodyPr/>
          <a:lstStyle/>
          <a:p>
            <a:r>
              <a:rPr lang="en-US" dirty="0"/>
              <a:t>Terry Childs</a:t>
            </a:r>
          </a:p>
        </p:txBody>
      </p:sp>
      <p:sp>
        <p:nvSpPr>
          <p:cNvPr id="3" name="Slide Number Placeholder 2">
            <a:extLst>
              <a:ext uri="{FF2B5EF4-FFF2-40B4-BE49-F238E27FC236}">
                <a16:creationId xmlns:a16="http://schemas.microsoft.com/office/drawing/2014/main" id="{360BC5F2-40B8-468F-AEC8-F2AD4F4D3EB1}"/>
              </a:ext>
            </a:extLst>
          </p:cNvPr>
          <p:cNvSpPr>
            <a:spLocks noGrp="1"/>
          </p:cNvSpPr>
          <p:nvPr>
            <p:ph type="sldNum" sz="quarter" idx="10"/>
          </p:nvPr>
        </p:nvSpPr>
        <p:spPr/>
        <p:txBody>
          <a:bodyPr/>
          <a:lstStyle/>
          <a:p>
            <a:fld id="{58B47EDC-70F1-447E-86E6-DFEA746573BF}" type="slidenum">
              <a:rPr lang="en-US" altLang="en-US" smtClean="0"/>
              <a:pPr/>
              <a:t>13</a:t>
            </a:fld>
            <a:endParaRPr lang="en-US" altLang="en-US" dirty="0"/>
          </a:p>
        </p:txBody>
      </p:sp>
    </p:spTree>
    <p:extLst>
      <p:ext uri="{BB962C8B-B14F-4D97-AF65-F5344CB8AC3E}">
        <p14:creationId xmlns:p14="http://schemas.microsoft.com/office/powerpoint/2010/main" val="21954948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CASE STUDY 2</a:t>
            </a:r>
            <a:br>
              <a:rPr lang="en-US" dirty="0"/>
            </a:br>
            <a:r>
              <a:rPr lang="en-US" sz="2400" b="0" dirty="0">
                <a:solidFill>
                  <a:schemeClr val="tx1"/>
                </a:solidFill>
              </a:rPr>
              <a:t>Desmond Hague</a:t>
            </a:r>
            <a:br>
              <a:rPr lang="en-US" sz="2400" b="0" dirty="0">
                <a:solidFill>
                  <a:schemeClr val="tx1"/>
                </a:solidFill>
              </a:rPr>
            </a:br>
            <a:r>
              <a:rPr lang="en-US" sz="2400" b="0" dirty="0">
                <a:solidFill>
                  <a:schemeClr val="tx1"/>
                </a:solidFill>
              </a:rPr>
              <a:t>Former CEO of Centerplate</a:t>
            </a:r>
            <a:endParaRPr lang="en-US" b="0" dirty="0">
              <a:solidFill>
                <a:schemeClr val="tx1"/>
              </a:solidFill>
            </a:endParaRPr>
          </a:p>
        </p:txBody>
      </p:sp>
    </p:spTree>
    <p:extLst>
      <p:ext uri="{BB962C8B-B14F-4D97-AF65-F5344CB8AC3E}">
        <p14:creationId xmlns:p14="http://schemas.microsoft.com/office/powerpoint/2010/main" val="29335568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Should Mr. Hague have been forced to resign?</a:t>
            </a:r>
          </a:p>
        </p:txBody>
      </p:sp>
      <p:sp>
        <p:nvSpPr>
          <p:cNvPr id="4" name="Title 3"/>
          <p:cNvSpPr>
            <a:spLocks noGrp="1"/>
          </p:cNvSpPr>
          <p:nvPr>
            <p:ph type="title"/>
          </p:nvPr>
        </p:nvSpPr>
        <p:spPr/>
        <p:txBody>
          <a:bodyPr/>
          <a:lstStyle/>
          <a:p>
            <a:r>
              <a:rPr lang="en-US" dirty="0"/>
              <a:t>Desmond Hague</a:t>
            </a:r>
          </a:p>
        </p:txBody>
      </p:sp>
      <p:sp>
        <p:nvSpPr>
          <p:cNvPr id="3" name="Slide Number Placeholder 2">
            <a:extLst>
              <a:ext uri="{FF2B5EF4-FFF2-40B4-BE49-F238E27FC236}">
                <a16:creationId xmlns:a16="http://schemas.microsoft.com/office/drawing/2014/main" id="{DD07B57F-08E7-4682-BF8E-CD1980CA50A4}"/>
              </a:ext>
            </a:extLst>
          </p:cNvPr>
          <p:cNvSpPr>
            <a:spLocks noGrp="1"/>
          </p:cNvSpPr>
          <p:nvPr>
            <p:ph type="sldNum" sz="quarter" idx="10"/>
          </p:nvPr>
        </p:nvSpPr>
        <p:spPr/>
        <p:txBody>
          <a:bodyPr/>
          <a:lstStyle/>
          <a:p>
            <a:fld id="{58B47EDC-70F1-447E-86E6-DFEA746573BF}" type="slidenum">
              <a:rPr lang="en-US" altLang="en-US" smtClean="0"/>
              <a:pPr/>
              <a:t>15</a:t>
            </a:fld>
            <a:endParaRPr lang="en-US" altLang="en-US" dirty="0"/>
          </a:p>
        </p:txBody>
      </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783"/>
          <a:stretch/>
        </p:blipFill>
        <p:spPr bwMode="auto">
          <a:xfrm>
            <a:off x="4317749" y="3031098"/>
            <a:ext cx="4733360" cy="3406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213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CASE STUDY THREE</a:t>
            </a:r>
            <a:br>
              <a:rPr lang="en-US" dirty="0"/>
            </a:br>
            <a:r>
              <a:rPr lang="en-US" sz="2400" b="0" dirty="0">
                <a:solidFill>
                  <a:schemeClr val="tx1"/>
                </a:solidFill>
              </a:rPr>
              <a:t>Wesley Autrey</a:t>
            </a:r>
            <a:br>
              <a:rPr lang="en-US" sz="2400" b="0" dirty="0">
                <a:solidFill>
                  <a:schemeClr val="tx1"/>
                </a:solidFill>
              </a:rPr>
            </a:br>
            <a:r>
              <a:rPr lang="en-US" sz="2400" b="0" dirty="0">
                <a:solidFill>
                  <a:schemeClr val="tx1"/>
                </a:solidFill>
              </a:rPr>
              <a:t>Subway Superman</a:t>
            </a:r>
            <a:endParaRPr lang="en-US" b="0" dirty="0">
              <a:solidFill>
                <a:schemeClr val="tx1"/>
              </a:solidFill>
            </a:endParaRPr>
          </a:p>
        </p:txBody>
      </p:sp>
    </p:spTree>
    <p:extLst>
      <p:ext uri="{BB962C8B-B14F-4D97-AF65-F5344CB8AC3E}">
        <p14:creationId xmlns:p14="http://schemas.microsoft.com/office/powerpoint/2010/main" val="10531217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Could we have done the same thing?</a:t>
            </a:r>
          </a:p>
        </p:txBody>
      </p:sp>
      <p:sp>
        <p:nvSpPr>
          <p:cNvPr id="4" name="Title 3"/>
          <p:cNvSpPr>
            <a:spLocks noGrp="1"/>
          </p:cNvSpPr>
          <p:nvPr>
            <p:ph type="title"/>
          </p:nvPr>
        </p:nvSpPr>
        <p:spPr/>
        <p:txBody>
          <a:bodyPr/>
          <a:lstStyle/>
          <a:p>
            <a:r>
              <a:rPr lang="en-US" dirty="0"/>
              <a:t>Wesley Autrey</a:t>
            </a:r>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02528" y="2171720"/>
            <a:ext cx="4260039" cy="425696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E24FA7F-5CA0-4B9C-AD2C-2CC30E8C570D}"/>
              </a:ext>
            </a:extLst>
          </p:cNvPr>
          <p:cNvSpPr>
            <a:spLocks noGrp="1"/>
          </p:cNvSpPr>
          <p:nvPr>
            <p:ph type="sldNum" sz="quarter" idx="10"/>
          </p:nvPr>
        </p:nvSpPr>
        <p:spPr/>
        <p:txBody>
          <a:bodyPr/>
          <a:lstStyle/>
          <a:p>
            <a:fld id="{58B47EDC-70F1-447E-86E6-DFEA746573BF}" type="slidenum">
              <a:rPr lang="en-US" altLang="en-US" smtClean="0"/>
              <a:pPr/>
              <a:t>17</a:t>
            </a:fld>
            <a:endParaRPr lang="en-US" altLang="en-US" dirty="0"/>
          </a:p>
        </p:txBody>
      </p:sp>
    </p:spTree>
    <p:extLst>
      <p:ext uri="{BB962C8B-B14F-4D97-AF65-F5344CB8AC3E}">
        <p14:creationId xmlns:p14="http://schemas.microsoft.com/office/powerpoint/2010/main" val="19396751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AFA CYBER ETHICS UNIT</a:t>
            </a:r>
            <a:br>
              <a:rPr lang="en-US" dirty="0"/>
            </a:br>
            <a:r>
              <a:rPr lang="en-US" b="0" dirty="0">
                <a:solidFill>
                  <a:schemeClr val="tx1"/>
                </a:solidFill>
              </a:rPr>
              <a:t>Ethics Activity</a:t>
            </a:r>
          </a:p>
        </p:txBody>
      </p:sp>
    </p:spTree>
    <p:extLst>
      <p:ext uri="{BB962C8B-B14F-4D97-AF65-F5344CB8AC3E}">
        <p14:creationId xmlns:p14="http://schemas.microsoft.com/office/powerpoint/2010/main" val="37995046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SCENARIO 1</a:t>
            </a:r>
            <a:br>
              <a:rPr lang="en-US" dirty="0"/>
            </a:br>
            <a:r>
              <a:rPr lang="en-US" sz="2400" b="0" dirty="0">
                <a:solidFill>
                  <a:schemeClr val="tx1"/>
                </a:solidFill>
              </a:rPr>
              <a:t>Hack, No Hack?</a:t>
            </a:r>
            <a:endParaRPr lang="en-US" dirty="0"/>
          </a:p>
        </p:txBody>
      </p:sp>
    </p:spTree>
    <p:extLst>
      <p:ext uri="{BB962C8B-B14F-4D97-AF65-F5344CB8AC3E}">
        <p14:creationId xmlns:p14="http://schemas.microsoft.com/office/powerpoint/2010/main" val="33752587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Students will understand:</a:t>
            </a:r>
          </a:p>
          <a:p>
            <a:pPr lvl="1">
              <a:spcBef>
                <a:spcPts val="1200"/>
              </a:spcBef>
            </a:pPr>
            <a:r>
              <a:rPr lang="en-US" sz="2800" dirty="0"/>
              <a:t>What ethics are</a:t>
            </a:r>
          </a:p>
          <a:p>
            <a:pPr lvl="1">
              <a:spcBef>
                <a:spcPts val="1200"/>
              </a:spcBef>
            </a:pPr>
            <a:r>
              <a:rPr lang="en-US" sz="2800" dirty="0"/>
              <a:t>Why ethics are important</a:t>
            </a:r>
          </a:p>
          <a:p>
            <a:pPr lvl="1">
              <a:spcBef>
                <a:spcPts val="1200"/>
              </a:spcBef>
            </a:pPr>
            <a:r>
              <a:rPr lang="en-US" sz="2800" dirty="0"/>
              <a:t>How to act ethically</a:t>
            </a:r>
          </a:p>
          <a:p>
            <a:pPr lvl="1">
              <a:spcBef>
                <a:spcPts val="1200"/>
              </a:spcBef>
            </a:pPr>
            <a:r>
              <a:rPr lang="en-US" sz="2800" dirty="0"/>
              <a:t>The responsibility that comes with knowing cybersecurity principles</a:t>
            </a:r>
          </a:p>
          <a:p>
            <a:pPr lvl="1">
              <a:spcBef>
                <a:spcPts val="1200"/>
              </a:spcBef>
            </a:pPr>
            <a:r>
              <a:rPr lang="en-US" sz="2800" dirty="0"/>
              <a:t>How to apply ethics in the real world</a:t>
            </a:r>
          </a:p>
          <a:p>
            <a:endParaRPr lang="en-US" dirty="0"/>
          </a:p>
        </p:txBody>
      </p:sp>
      <p:sp>
        <p:nvSpPr>
          <p:cNvPr id="4" name="Title 3"/>
          <p:cNvSpPr>
            <a:spLocks noGrp="1"/>
          </p:cNvSpPr>
          <p:nvPr>
            <p:ph type="title"/>
          </p:nvPr>
        </p:nvSpPr>
        <p:spPr/>
        <p:txBody>
          <a:bodyPr/>
          <a:lstStyle/>
          <a:p>
            <a:r>
              <a:rPr lang="en-US" dirty="0"/>
              <a:t>Learning Objectives</a:t>
            </a:r>
          </a:p>
        </p:txBody>
      </p:sp>
      <p:sp>
        <p:nvSpPr>
          <p:cNvPr id="3" name="Slide Number Placeholder 2">
            <a:extLst>
              <a:ext uri="{FF2B5EF4-FFF2-40B4-BE49-F238E27FC236}">
                <a16:creationId xmlns:a16="http://schemas.microsoft.com/office/drawing/2014/main" id="{42C104F7-E980-4701-A2FD-D9FAA6FE22F9}"/>
              </a:ext>
            </a:extLst>
          </p:cNvPr>
          <p:cNvSpPr>
            <a:spLocks noGrp="1"/>
          </p:cNvSpPr>
          <p:nvPr>
            <p:ph type="sldNum" sz="quarter" idx="10"/>
          </p:nvPr>
        </p:nvSpPr>
        <p:spPr/>
        <p:txBody>
          <a:bodyPr/>
          <a:lstStyle/>
          <a:p>
            <a:fld id="{58B47EDC-70F1-447E-86E6-DFEA746573BF}" type="slidenum">
              <a:rPr lang="en-US" altLang="en-US" smtClean="0"/>
              <a:pPr/>
              <a:t>2</a:t>
            </a:fld>
            <a:endParaRPr lang="en-US" altLang="en-US" dirty="0"/>
          </a:p>
        </p:txBody>
      </p:sp>
    </p:spTree>
    <p:extLst>
      <p:ext uri="{BB962C8B-B14F-4D97-AF65-F5344CB8AC3E}">
        <p14:creationId xmlns:p14="http://schemas.microsoft.com/office/powerpoint/2010/main" val="9925714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2" r="10727" b="-502"/>
          <a:stretch/>
        </p:blipFill>
        <p:spPr bwMode="auto">
          <a:xfrm>
            <a:off x="7098080" y="3441607"/>
            <a:ext cx="1800992" cy="302257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0" indent="0" algn="ctr">
              <a:buNone/>
            </a:pPr>
            <a:r>
              <a:rPr lang="en-US" dirty="0"/>
              <a:t>Emily posted a picture of your friend Jayden on Instagram.  The picture makes it look as if Jayden is consuming alcohol, but you know that he wasn’t.  Your friend Jayden is very upset and Emily refuses to take the picture down.  Jayden asks for your help in getting into Emily’s Instagram account to remove the picture. </a:t>
            </a:r>
          </a:p>
          <a:p>
            <a:pPr marL="0" indent="0">
              <a:buNone/>
            </a:pPr>
            <a:endParaRPr lang="en-US" dirty="0"/>
          </a:p>
          <a:p>
            <a:pPr marL="0" indent="0" algn="ctr">
              <a:buNone/>
            </a:pPr>
            <a:r>
              <a:rPr lang="en-US" b="1" dirty="0"/>
              <a:t>What should you do?</a:t>
            </a:r>
            <a:endParaRPr lang="es-MX" b="1" dirty="0"/>
          </a:p>
        </p:txBody>
      </p:sp>
      <p:sp>
        <p:nvSpPr>
          <p:cNvPr id="3" name="Title 2"/>
          <p:cNvSpPr>
            <a:spLocks noGrp="1"/>
          </p:cNvSpPr>
          <p:nvPr>
            <p:ph type="title"/>
          </p:nvPr>
        </p:nvSpPr>
        <p:spPr/>
        <p:txBody>
          <a:bodyPr/>
          <a:lstStyle/>
          <a:p>
            <a:r>
              <a:rPr lang="en-US" dirty="0"/>
              <a:t>Scenario 1: Hack, No Hack?</a:t>
            </a:r>
          </a:p>
        </p:txBody>
      </p:sp>
      <p:sp>
        <p:nvSpPr>
          <p:cNvPr id="4" name="Slide Number Placeholder 3">
            <a:extLst>
              <a:ext uri="{FF2B5EF4-FFF2-40B4-BE49-F238E27FC236}">
                <a16:creationId xmlns:a16="http://schemas.microsoft.com/office/drawing/2014/main" id="{71FCF063-62DF-4E5E-B830-7794F61E8214}"/>
              </a:ext>
            </a:extLst>
          </p:cNvPr>
          <p:cNvSpPr>
            <a:spLocks noGrp="1"/>
          </p:cNvSpPr>
          <p:nvPr>
            <p:ph type="sldNum" sz="quarter" idx="10"/>
          </p:nvPr>
        </p:nvSpPr>
        <p:spPr/>
        <p:txBody>
          <a:bodyPr/>
          <a:lstStyle/>
          <a:p>
            <a:fld id="{58B47EDC-70F1-447E-86E6-DFEA746573BF}" type="slidenum">
              <a:rPr lang="en-US" altLang="en-US" smtClean="0"/>
              <a:pPr/>
              <a:t>20</a:t>
            </a:fld>
            <a:endParaRPr lang="en-US" altLang="en-US" dirty="0"/>
          </a:p>
        </p:txBody>
      </p:sp>
    </p:spTree>
    <p:extLst>
      <p:ext uri="{BB962C8B-B14F-4D97-AF65-F5344CB8AC3E}">
        <p14:creationId xmlns:p14="http://schemas.microsoft.com/office/powerpoint/2010/main" val="32505635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514350" lvl="0" indent="-514350">
              <a:buFont typeface="+mj-lt"/>
              <a:buAutoNum type="alphaUcPeriod"/>
            </a:pPr>
            <a:r>
              <a:rPr lang="en-US" dirty="0"/>
              <a:t>You don't want Jayden to get into trouble. So you tell him that you're only going to help this once. Then you use a tool that you found on the Internet to help Jayden get into Emily's Instagram account and remove the picture. </a:t>
            </a:r>
            <a:endParaRPr lang="es-MX" dirty="0"/>
          </a:p>
          <a:p>
            <a:pPr marL="514350" lvl="0" indent="-514350">
              <a:buFont typeface="+mj-lt"/>
              <a:buAutoNum type="alphaUcPeriod"/>
            </a:pPr>
            <a:r>
              <a:rPr lang="en-US" dirty="0"/>
              <a:t>You let Jayden know that Instagram allows people to report images that violate their rules. You help Jayden contact Instagram to have them remove the picture and you let him know that it may take a few days to get an answer. </a:t>
            </a:r>
          </a:p>
          <a:p>
            <a:pPr marL="514350" lvl="0" indent="-514350">
              <a:buFont typeface="+mj-lt"/>
              <a:buAutoNum type="alphaUcPeriod"/>
            </a:pPr>
            <a:r>
              <a:rPr lang="en-US" dirty="0"/>
              <a:t>You don't want to be a bad friend, so you help Jayden remove the picture. Then, you change the Emily’s password so she can't repost the picture.  Later, you borrow Emily’s phone and delete the picture from there too so that this situation will be over. </a:t>
            </a:r>
            <a:endParaRPr lang="es-MX" dirty="0"/>
          </a:p>
          <a:p>
            <a:pPr marL="514350" lvl="0" indent="-514350">
              <a:buFont typeface="+mj-lt"/>
              <a:buAutoNum type="alphaUcPeriod"/>
            </a:pPr>
            <a:r>
              <a:rPr lang="en-US" dirty="0"/>
              <a:t>You explain to Jayden that it's his fault for being in the picture in the first place and Emily shouldn’t have to take down the picture.  You also explain how things can stay on the Internet forever and that you don't want to be friends with people who don’t make good decisions. </a:t>
            </a:r>
            <a:endParaRPr lang="es-MX" dirty="0"/>
          </a:p>
        </p:txBody>
      </p:sp>
      <p:sp>
        <p:nvSpPr>
          <p:cNvPr id="4" name="Title 3"/>
          <p:cNvSpPr>
            <a:spLocks noGrp="1"/>
          </p:cNvSpPr>
          <p:nvPr>
            <p:ph type="title"/>
          </p:nvPr>
        </p:nvSpPr>
        <p:spPr/>
        <p:txBody>
          <a:bodyPr/>
          <a:lstStyle/>
          <a:p>
            <a:r>
              <a:rPr lang="en-US" dirty="0"/>
              <a:t>Scenario 1: Hack, No Hack?</a:t>
            </a:r>
            <a:endParaRPr lang="es-MX" dirty="0"/>
          </a:p>
        </p:txBody>
      </p:sp>
      <p:sp>
        <p:nvSpPr>
          <p:cNvPr id="3" name="Slide Number Placeholder 2">
            <a:extLst>
              <a:ext uri="{FF2B5EF4-FFF2-40B4-BE49-F238E27FC236}">
                <a16:creationId xmlns:a16="http://schemas.microsoft.com/office/drawing/2014/main" id="{E231CE42-CE9D-408A-8C77-D1D19F0DD3D4}"/>
              </a:ext>
            </a:extLst>
          </p:cNvPr>
          <p:cNvSpPr>
            <a:spLocks noGrp="1"/>
          </p:cNvSpPr>
          <p:nvPr>
            <p:ph type="sldNum" sz="quarter" idx="10"/>
          </p:nvPr>
        </p:nvSpPr>
        <p:spPr/>
        <p:txBody>
          <a:bodyPr/>
          <a:lstStyle/>
          <a:p>
            <a:fld id="{58B47EDC-70F1-447E-86E6-DFEA746573BF}" type="slidenum">
              <a:rPr lang="en-US" altLang="en-US" smtClean="0"/>
              <a:pPr/>
              <a:t>21</a:t>
            </a:fld>
            <a:endParaRPr lang="en-US" altLang="en-US" dirty="0"/>
          </a:p>
        </p:txBody>
      </p:sp>
    </p:spTree>
    <p:extLst>
      <p:ext uri="{BB962C8B-B14F-4D97-AF65-F5344CB8AC3E}">
        <p14:creationId xmlns:p14="http://schemas.microsoft.com/office/powerpoint/2010/main" val="15501612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673352"/>
            <a:ext cx="7315200" cy="1565148"/>
          </a:xfrm>
        </p:spPr>
        <p:txBody>
          <a:bodyPr anchor="ctr"/>
          <a:lstStyle/>
          <a:p>
            <a:pPr marL="0" indent="0" algn="ctr">
              <a:buNone/>
            </a:pPr>
            <a:r>
              <a:rPr lang="en-US" sz="5400" dirty="0"/>
              <a:t>Discussion</a:t>
            </a:r>
            <a:endParaRPr lang="es-MX" sz="5400" dirty="0"/>
          </a:p>
        </p:txBody>
      </p:sp>
      <p:sp>
        <p:nvSpPr>
          <p:cNvPr id="4" name="Title 3"/>
          <p:cNvSpPr>
            <a:spLocks noGrp="1"/>
          </p:cNvSpPr>
          <p:nvPr>
            <p:ph type="title"/>
          </p:nvPr>
        </p:nvSpPr>
        <p:spPr/>
        <p:txBody>
          <a:bodyPr/>
          <a:lstStyle/>
          <a:p>
            <a:r>
              <a:rPr lang="en-US" dirty="0"/>
              <a:t>Scenario 1: Hack, No Hack?</a:t>
            </a:r>
            <a:endParaRPr lang="es-MX" dirty="0"/>
          </a:p>
        </p:txBody>
      </p:sp>
      <p:pic>
        <p:nvPicPr>
          <p:cNvPr id="7" name="Picture 4">
            <a:extLst>
              <a:ext uri="{FF2B5EF4-FFF2-40B4-BE49-F238E27FC236}">
                <a16:creationId xmlns:a16="http://schemas.microsoft.com/office/drawing/2014/main" id="{A11D578C-035D-46AD-982B-4003A3E16AE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2" r="10727" b="-502"/>
          <a:stretch/>
        </p:blipFill>
        <p:spPr bwMode="auto">
          <a:xfrm>
            <a:off x="7098080" y="3441607"/>
            <a:ext cx="1800992" cy="302257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33A19E7-D80E-49C1-9DF0-2C2952A2587A}"/>
              </a:ext>
            </a:extLst>
          </p:cNvPr>
          <p:cNvSpPr>
            <a:spLocks noGrp="1"/>
          </p:cNvSpPr>
          <p:nvPr>
            <p:ph type="sldNum" sz="quarter" idx="10"/>
          </p:nvPr>
        </p:nvSpPr>
        <p:spPr/>
        <p:txBody>
          <a:bodyPr/>
          <a:lstStyle/>
          <a:p>
            <a:fld id="{58B47EDC-70F1-447E-86E6-DFEA746573BF}" type="slidenum">
              <a:rPr lang="en-US" altLang="en-US" smtClean="0"/>
              <a:pPr/>
              <a:t>22</a:t>
            </a:fld>
            <a:endParaRPr lang="en-US" altLang="en-US" dirty="0"/>
          </a:p>
        </p:txBody>
      </p:sp>
    </p:spTree>
    <p:extLst>
      <p:ext uri="{BB962C8B-B14F-4D97-AF65-F5344CB8AC3E}">
        <p14:creationId xmlns:p14="http://schemas.microsoft.com/office/powerpoint/2010/main" val="320721954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SCENARIO 2</a:t>
            </a:r>
            <a:br>
              <a:rPr lang="en-US" dirty="0"/>
            </a:br>
            <a:r>
              <a:rPr lang="en-US" sz="2400" b="0" dirty="0">
                <a:solidFill>
                  <a:schemeClr val="tx1"/>
                </a:solidFill>
              </a:rPr>
              <a:t>How do we deal with a bully?</a:t>
            </a:r>
            <a:endParaRPr lang="en-US" b="0" dirty="0">
              <a:solidFill>
                <a:schemeClr val="tx1"/>
              </a:solidFill>
            </a:endParaRPr>
          </a:p>
        </p:txBody>
      </p:sp>
    </p:spTree>
    <p:extLst>
      <p:ext uri="{BB962C8B-B14F-4D97-AF65-F5344CB8AC3E}">
        <p14:creationId xmlns:p14="http://schemas.microsoft.com/office/powerpoint/2010/main" val="17941161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427912" y="4283688"/>
            <a:ext cx="1445768" cy="216609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normAutofit/>
          </a:bodyPr>
          <a:lstStyle/>
          <a:p>
            <a:pPr marL="0" indent="0" algn="ctr">
              <a:buNone/>
            </a:pPr>
            <a:r>
              <a:rPr lang="en-US" dirty="0"/>
              <a:t>You and your friends are playing an online game and a classmate, Alex, is logging on and breaking the rules. Alex’s obnoxious behavior is making it very difficult for you and your friends to enjoy the game. You have reported him to the game publisher, but he keeps creating new accounts and harassing you.  </a:t>
            </a:r>
            <a:endParaRPr lang="es-MX" dirty="0"/>
          </a:p>
          <a:p>
            <a:pPr marL="0" indent="0" algn="ctr">
              <a:buNone/>
            </a:pPr>
            <a:r>
              <a:rPr lang="en-US" dirty="0"/>
              <a:t>You recently found a tool on the Internet that allows you to remove a person’s computer from the game temporarily.  The website where you found the tool says that it doesn’t cause any long term damage.  </a:t>
            </a:r>
          </a:p>
          <a:p>
            <a:pPr marL="0" indent="0" algn="ctr">
              <a:buNone/>
            </a:pPr>
            <a:endParaRPr lang="en-US" dirty="0"/>
          </a:p>
          <a:p>
            <a:pPr marL="0" indent="0" algn="ctr">
              <a:buNone/>
            </a:pPr>
            <a:r>
              <a:rPr lang="en-US" b="1" dirty="0"/>
              <a:t>What should you do?</a:t>
            </a:r>
            <a:endParaRPr lang="es-MX" b="1" dirty="0"/>
          </a:p>
          <a:p>
            <a:endParaRPr lang="en-US" dirty="0"/>
          </a:p>
        </p:txBody>
      </p:sp>
      <p:sp>
        <p:nvSpPr>
          <p:cNvPr id="4" name="Title 3"/>
          <p:cNvSpPr>
            <a:spLocks noGrp="1"/>
          </p:cNvSpPr>
          <p:nvPr>
            <p:ph type="title"/>
          </p:nvPr>
        </p:nvSpPr>
        <p:spPr/>
        <p:txBody>
          <a:bodyPr/>
          <a:lstStyle/>
          <a:p>
            <a:r>
              <a:rPr lang="en-US" dirty="0"/>
              <a:t>Scenario 2: Bullies</a:t>
            </a:r>
          </a:p>
        </p:txBody>
      </p:sp>
      <p:sp>
        <p:nvSpPr>
          <p:cNvPr id="3" name="Slide Number Placeholder 2">
            <a:extLst>
              <a:ext uri="{FF2B5EF4-FFF2-40B4-BE49-F238E27FC236}">
                <a16:creationId xmlns:a16="http://schemas.microsoft.com/office/drawing/2014/main" id="{1311FF89-CB24-4AB4-B80E-1FA6FE674D61}"/>
              </a:ext>
            </a:extLst>
          </p:cNvPr>
          <p:cNvSpPr>
            <a:spLocks noGrp="1"/>
          </p:cNvSpPr>
          <p:nvPr>
            <p:ph type="sldNum" sz="quarter" idx="10"/>
          </p:nvPr>
        </p:nvSpPr>
        <p:spPr/>
        <p:txBody>
          <a:bodyPr/>
          <a:lstStyle/>
          <a:p>
            <a:fld id="{58B47EDC-70F1-447E-86E6-DFEA746573BF}" type="slidenum">
              <a:rPr lang="en-US" altLang="en-US" smtClean="0"/>
              <a:pPr/>
              <a:t>24</a:t>
            </a:fld>
            <a:endParaRPr lang="en-US" altLang="en-US" dirty="0"/>
          </a:p>
        </p:txBody>
      </p:sp>
    </p:spTree>
    <p:extLst>
      <p:ext uri="{BB962C8B-B14F-4D97-AF65-F5344CB8AC3E}">
        <p14:creationId xmlns:p14="http://schemas.microsoft.com/office/powerpoint/2010/main" val="36396189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lvl="0" indent="-514350">
              <a:buFont typeface="+mj-lt"/>
              <a:buAutoNum type="alphaUcPeriod"/>
            </a:pPr>
            <a:r>
              <a:rPr lang="en-US" dirty="0"/>
              <a:t>You should use the tool you found just this once so you can enjoy your game in peace.</a:t>
            </a:r>
            <a:endParaRPr lang="es-MX" dirty="0"/>
          </a:p>
          <a:p>
            <a:pPr marL="514350" lvl="0" indent="-514350">
              <a:buFont typeface="+mj-lt"/>
              <a:buAutoNum type="alphaUcPeriod"/>
            </a:pPr>
            <a:r>
              <a:rPr lang="en-US" dirty="0"/>
              <a:t>You and your friends have paid for this game like everyone else and you deserve to play it without being harassed. You should use the tool anytime Alex comes on and starts harassing you. </a:t>
            </a:r>
          </a:p>
          <a:p>
            <a:pPr marL="514350" lvl="0" indent="-514350">
              <a:buFont typeface="+mj-lt"/>
              <a:buAutoNum type="alphaUcPeriod" startAt="3"/>
            </a:pPr>
            <a:r>
              <a:rPr lang="en-US" dirty="0"/>
              <a:t>You look up the standards of conduct and complaint procedures for the game.  You tell your parents, or another adult, about Alex’s harassment and ask them to help you report the behavior appropriately. </a:t>
            </a:r>
            <a:endParaRPr lang="es-MX" dirty="0"/>
          </a:p>
          <a:p>
            <a:pPr marL="514350" lvl="0" indent="-514350">
              <a:buFont typeface="+mj-lt"/>
              <a:buAutoNum type="alphaUcPeriod" startAt="3"/>
            </a:pPr>
            <a:r>
              <a:rPr lang="en-US" dirty="0"/>
              <a:t>All the things that Alex is doing to you, you should do back to him.  He should treat people the way he wants to be treated.</a:t>
            </a:r>
            <a:endParaRPr lang="es-MX" dirty="0"/>
          </a:p>
          <a:p>
            <a:pPr marL="514350" lvl="0" indent="-514350">
              <a:buFont typeface="+mj-lt"/>
              <a:buAutoNum type="alphaUcPeriod"/>
            </a:pPr>
            <a:endParaRPr lang="es-MX" dirty="0"/>
          </a:p>
        </p:txBody>
      </p:sp>
      <p:sp>
        <p:nvSpPr>
          <p:cNvPr id="4" name="Title 3"/>
          <p:cNvSpPr>
            <a:spLocks noGrp="1"/>
          </p:cNvSpPr>
          <p:nvPr>
            <p:ph type="title"/>
          </p:nvPr>
        </p:nvSpPr>
        <p:spPr/>
        <p:txBody>
          <a:bodyPr/>
          <a:lstStyle/>
          <a:p>
            <a:r>
              <a:rPr lang="en-US" dirty="0"/>
              <a:t>Scenario 2: Bullies</a:t>
            </a:r>
            <a:endParaRPr lang="es-MX" dirty="0"/>
          </a:p>
        </p:txBody>
      </p:sp>
      <p:sp>
        <p:nvSpPr>
          <p:cNvPr id="3" name="Slide Number Placeholder 2">
            <a:extLst>
              <a:ext uri="{FF2B5EF4-FFF2-40B4-BE49-F238E27FC236}">
                <a16:creationId xmlns:a16="http://schemas.microsoft.com/office/drawing/2014/main" id="{EF532E4F-349D-49BB-97C1-D8DBF80FAB6D}"/>
              </a:ext>
            </a:extLst>
          </p:cNvPr>
          <p:cNvSpPr>
            <a:spLocks noGrp="1"/>
          </p:cNvSpPr>
          <p:nvPr>
            <p:ph type="sldNum" sz="quarter" idx="10"/>
          </p:nvPr>
        </p:nvSpPr>
        <p:spPr/>
        <p:txBody>
          <a:bodyPr/>
          <a:lstStyle/>
          <a:p>
            <a:fld id="{58B47EDC-70F1-447E-86E6-DFEA746573BF}" type="slidenum">
              <a:rPr lang="en-US" altLang="en-US" smtClean="0"/>
              <a:pPr/>
              <a:t>25</a:t>
            </a:fld>
            <a:endParaRPr lang="en-US" altLang="en-US" dirty="0"/>
          </a:p>
        </p:txBody>
      </p:sp>
    </p:spTree>
    <p:extLst>
      <p:ext uri="{BB962C8B-B14F-4D97-AF65-F5344CB8AC3E}">
        <p14:creationId xmlns:p14="http://schemas.microsoft.com/office/powerpoint/2010/main" val="21883617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673352"/>
            <a:ext cx="7315200" cy="1463040"/>
          </a:xfrm>
        </p:spPr>
        <p:txBody>
          <a:bodyPr anchor="ctr"/>
          <a:lstStyle/>
          <a:p>
            <a:pPr marL="0" indent="0" algn="ctr">
              <a:buNone/>
            </a:pPr>
            <a:r>
              <a:rPr lang="en-US" sz="5400" dirty="0"/>
              <a:t>Discussion</a:t>
            </a:r>
            <a:endParaRPr lang="es-MX" sz="5400" dirty="0"/>
          </a:p>
        </p:txBody>
      </p:sp>
      <p:sp>
        <p:nvSpPr>
          <p:cNvPr id="4" name="Title 3"/>
          <p:cNvSpPr>
            <a:spLocks noGrp="1"/>
          </p:cNvSpPr>
          <p:nvPr>
            <p:ph type="title"/>
          </p:nvPr>
        </p:nvSpPr>
        <p:spPr/>
        <p:txBody>
          <a:bodyPr/>
          <a:lstStyle/>
          <a:p>
            <a:r>
              <a:rPr lang="en-US" dirty="0"/>
              <a:t>Scenario 2: Bullies</a:t>
            </a:r>
            <a:endParaRPr lang="es-MX" dirty="0"/>
          </a:p>
        </p:txBody>
      </p:sp>
      <p:pic>
        <p:nvPicPr>
          <p:cNvPr id="6" name="Picture 2">
            <a:extLst>
              <a:ext uri="{FF2B5EF4-FFF2-40B4-BE49-F238E27FC236}">
                <a16:creationId xmlns:a16="http://schemas.microsoft.com/office/drawing/2014/main" id="{B7618C42-8A65-4521-88FA-AABDE55899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427912" y="4283688"/>
            <a:ext cx="1445768" cy="216609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CDB7F8F-B93F-434D-BA91-8B147982BD20}"/>
              </a:ext>
            </a:extLst>
          </p:cNvPr>
          <p:cNvSpPr>
            <a:spLocks noGrp="1"/>
          </p:cNvSpPr>
          <p:nvPr>
            <p:ph type="sldNum" sz="quarter" idx="10"/>
          </p:nvPr>
        </p:nvSpPr>
        <p:spPr/>
        <p:txBody>
          <a:bodyPr/>
          <a:lstStyle/>
          <a:p>
            <a:fld id="{58B47EDC-70F1-447E-86E6-DFEA746573BF}" type="slidenum">
              <a:rPr lang="en-US" altLang="en-US" smtClean="0"/>
              <a:pPr/>
              <a:t>26</a:t>
            </a:fld>
            <a:endParaRPr lang="en-US" altLang="en-US" dirty="0"/>
          </a:p>
        </p:txBody>
      </p:sp>
    </p:spTree>
    <p:extLst>
      <p:ext uri="{BB962C8B-B14F-4D97-AF65-F5344CB8AC3E}">
        <p14:creationId xmlns:p14="http://schemas.microsoft.com/office/powerpoint/2010/main" val="25031175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SCENARIO 3</a:t>
            </a:r>
            <a:br>
              <a:rPr lang="en-US" dirty="0"/>
            </a:br>
            <a:r>
              <a:rPr lang="en-US" sz="2400" b="0" dirty="0">
                <a:solidFill>
                  <a:schemeClr val="tx1"/>
                </a:solidFill>
              </a:rPr>
              <a:t>Am I still responsible?</a:t>
            </a:r>
            <a:endParaRPr lang="en-US" b="0" dirty="0">
              <a:solidFill>
                <a:schemeClr val="tx1"/>
              </a:solidFill>
            </a:endParaRPr>
          </a:p>
        </p:txBody>
      </p:sp>
    </p:spTree>
    <p:extLst>
      <p:ext uri="{BB962C8B-B14F-4D97-AF65-F5344CB8AC3E}">
        <p14:creationId xmlns:p14="http://schemas.microsoft.com/office/powerpoint/2010/main" val="10870057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dirty="0"/>
              <a:t>It is Sophia’s first day as an intern in a computer security firm, and she and her supervisor, Christopher, walk by another intern’s computer workstation.  The workstation has not been locked down and they notice that the browser is currently opened to the user’s banking website.   Christopher, is a well-respected person in the firm, but a bit of a practical joker, and decides play a joke on this person’s unsecured computer.  He logs out of the banking website to protect the user and then proceeds to change the computer desktop background to kitten images.  </a:t>
            </a:r>
            <a:endParaRPr lang="es-MX" dirty="0"/>
          </a:p>
        </p:txBody>
      </p:sp>
      <p:sp>
        <p:nvSpPr>
          <p:cNvPr id="4" name="Title 3"/>
          <p:cNvSpPr>
            <a:spLocks noGrp="1"/>
          </p:cNvSpPr>
          <p:nvPr>
            <p:ph type="title"/>
          </p:nvPr>
        </p:nvSpPr>
        <p:spPr/>
        <p:txBody>
          <a:bodyPr/>
          <a:lstStyle/>
          <a:p>
            <a:r>
              <a:rPr lang="en-US" dirty="0"/>
              <a:t>Scenario 3: Am I still responsible?</a:t>
            </a:r>
          </a:p>
        </p:txBody>
      </p:sp>
      <p:sp>
        <p:nvSpPr>
          <p:cNvPr id="3" name="Slide Number Placeholder 2">
            <a:extLst>
              <a:ext uri="{FF2B5EF4-FFF2-40B4-BE49-F238E27FC236}">
                <a16:creationId xmlns:a16="http://schemas.microsoft.com/office/drawing/2014/main" id="{28608F99-5AE2-4E13-982D-EC32A1E5C809}"/>
              </a:ext>
            </a:extLst>
          </p:cNvPr>
          <p:cNvSpPr>
            <a:spLocks noGrp="1"/>
          </p:cNvSpPr>
          <p:nvPr>
            <p:ph type="sldNum" sz="quarter" idx="10"/>
          </p:nvPr>
        </p:nvSpPr>
        <p:spPr/>
        <p:txBody>
          <a:bodyPr/>
          <a:lstStyle/>
          <a:p>
            <a:fld id="{58B47EDC-70F1-447E-86E6-DFEA746573BF}" type="slidenum">
              <a:rPr lang="en-US" altLang="en-US" smtClean="0"/>
              <a:pPr/>
              <a:t>28</a:t>
            </a:fld>
            <a:endParaRPr lang="en-US" altLang="en-US" dirty="0"/>
          </a:p>
        </p:txBody>
      </p:sp>
    </p:spTree>
    <p:extLst>
      <p:ext uri="{BB962C8B-B14F-4D97-AF65-F5344CB8AC3E}">
        <p14:creationId xmlns:p14="http://schemas.microsoft.com/office/powerpoint/2010/main" val="19726790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424"/>
          <a:stretch/>
        </p:blipFill>
        <p:spPr bwMode="auto">
          <a:xfrm>
            <a:off x="7151914" y="3533833"/>
            <a:ext cx="1743380" cy="291595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0" indent="0" algn="ctr">
              <a:buNone/>
            </a:pPr>
            <a:r>
              <a:rPr lang="en-US" dirty="0"/>
              <a:t>Sophia feels uncomfortable about what Christopher is doing, and asks if his actions are a good idea; he states “Nah, it’s not a big deal, besides it’ll teach him a lesson.”  She laughs and says, “Okay, then we should make the background My Little Ponies.”  Christopher locks down the station, and he and Sophia step aside and wait to see what happens.</a:t>
            </a:r>
          </a:p>
        </p:txBody>
      </p:sp>
      <p:sp>
        <p:nvSpPr>
          <p:cNvPr id="4" name="Title 3"/>
          <p:cNvSpPr>
            <a:spLocks noGrp="1"/>
          </p:cNvSpPr>
          <p:nvPr>
            <p:ph type="title"/>
          </p:nvPr>
        </p:nvSpPr>
        <p:spPr/>
        <p:txBody>
          <a:bodyPr/>
          <a:lstStyle/>
          <a:p>
            <a:r>
              <a:rPr lang="en-US" dirty="0"/>
              <a:t>Scenario 3: Am I still responsible?</a:t>
            </a:r>
            <a:endParaRPr lang="es-MX" dirty="0"/>
          </a:p>
        </p:txBody>
      </p:sp>
      <p:sp>
        <p:nvSpPr>
          <p:cNvPr id="3" name="Slide Number Placeholder 2">
            <a:extLst>
              <a:ext uri="{FF2B5EF4-FFF2-40B4-BE49-F238E27FC236}">
                <a16:creationId xmlns:a16="http://schemas.microsoft.com/office/drawing/2014/main" id="{CF6E092D-B8D7-469D-ABEC-93AA361D70F9}"/>
              </a:ext>
            </a:extLst>
          </p:cNvPr>
          <p:cNvSpPr>
            <a:spLocks noGrp="1"/>
          </p:cNvSpPr>
          <p:nvPr>
            <p:ph type="sldNum" sz="quarter" idx="10"/>
          </p:nvPr>
        </p:nvSpPr>
        <p:spPr/>
        <p:txBody>
          <a:bodyPr/>
          <a:lstStyle/>
          <a:p>
            <a:fld id="{58B47EDC-70F1-447E-86E6-DFEA746573BF}" type="slidenum">
              <a:rPr lang="en-US" altLang="en-US" smtClean="0"/>
              <a:pPr/>
              <a:t>29</a:t>
            </a:fld>
            <a:endParaRPr lang="en-US" altLang="en-US" dirty="0"/>
          </a:p>
        </p:txBody>
      </p:sp>
    </p:spTree>
    <p:extLst>
      <p:ext uri="{BB962C8B-B14F-4D97-AF65-F5344CB8AC3E}">
        <p14:creationId xmlns:p14="http://schemas.microsoft.com/office/powerpoint/2010/main" val="17514427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0316"/>
          <a:stretch/>
        </p:blipFill>
        <p:spPr bwMode="auto">
          <a:xfrm>
            <a:off x="5053395" y="2808539"/>
            <a:ext cx="3628149" cy="36267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3"/>
          <p:cNvGraphicFramePr>
            <a:graphicFrameLocks noGrp="1"/>
          </p:cNvGraphicFramePr>
          <p:nvPr>
            <p:ph idx="1"/>
            <p:extLst>
              <p:ext uri="{D42A27DB-BD31-4B8C-83A1-F6EECF244321}">
                <p14:modId xmlns:p14="http://schemas.microsoft.com/office/powerpoint/2010/main" val="510307029"/>
              </p:ext>
            </p:extLst>
          </p:nvPr>
        </p:nvGraphicFramePr>
        <p:xfrm>
          <a:off x="338398" y="1235493"/>
          <a:ext cx="8704162" cy="4805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p:cNvSpPr>
            <a:spLocks noGrp="1"/>
          </p:cNvSpPr>
          <p:nvPr>
            <p:ph type="title"/>
          </p:nvPr>
        </p:nvSpPr>
        <p:spPr/>
        <p:txBody>
          <a:bodyPr/>
          <a:lstStyle/>
          <a:p>
            <a:r>
              <a:rPr lang="en-US" dirty="0"/>
              <a:t>Principles of Cyber Ethics</a:t>
            </a:r>
            <a:endParaRPr lang="es-MX" dirty="0"/>
          </a:p>
        </p:txBody>
      </p:sp>
      <p:sp>
        <p:nvSpPr>
          <p:cNvPr id="2" name="Slide Number Placeholder 1">
            <a:extLst>
              <a:ext uri="{FF2B5EF4-FFF2-40B4-BE49-F238E27FC236}">
                <a16:creationId xmlns:a16="http://schemas.microsoft.com/office/drawing/2014/main" id="{70E3D968-3FF3-413C-9516-B08BF6B282B6}"/>
              </a:ext>
            </a:extLst>
          </p:cNvPr>
          <p:cNvSpPr>
            <a:spLocks noGrp="1"/>
          </p:cNvSpPr>
          <p:nvPr>
            <p:ph type="sldNum" sz="quarter" idx="10"/>
          </p:nvPr>
        </p:nvSpPr>
        <p:spPr/>
        <p:txBody>
          <a:bodyPr/>
          <a:lstStyle/>
          <a:p>
            <a:fld id="{58B47EDC-70F1-447E-86E6-DFEA746573BF}" type="slidenum">
              <a:rPr lang="en-US" altLang="en-US" smtClean="0"/>
              <a:pPr/>
              <a:t>3</a:t>
            </a:fld>
            <a:endParaRPr lang="en-US" altLang="en-US" dirty="0"/>
          </a:p>
        </p:txBody>
      </p:sp>
    </p:spTree>
    <p:extLst>
      <p:ext uri="{BB962C8B-B14F-4D97-AF65-F5344CB8AC3E}">
        <p14:creationId xmlns:p14="http://schemas.microsoft.com/office/powerpoint/2010/main" val="34419653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Font typeface="+mj-lt"/>
              <a:buAutoNum type="arabicPeriod"/>
            </a:pPr>
            <a:r>
              <a:rPr lang="en-US" dirty="0"/>
              <a:t>Have Sophia and Chris acted ethically? Why or why not?</a:t>
            </a:r>
          </a:p>
          <a:p>
            <a:pPr marL="514350" indent="-514350">
              <a:buFont typeface="+mj-lt"/>
              <a:buAutoNum type="arabicPeriod"/>
            </a:pPr>
            <a:endParaRPr lang="en-US" dirty="0"/>
          </a:p>
          <a:p>
            <a:pPr marL="514350" lvl="0" indent="-514350">
              <a:buFont typeface="+mj-lt"/>
              <a:buAutoNum type="arabicPeriod"/>
            </a:pPr>
            <a:r>
              <a:rPr lang="en-US" dirty="0"/>
              <a:t>The intern returns, unlocks his station, and becomes visibly upset.  He logs back into his banking site and furiously begins looking at his transaction history.   Sophia notices that he looks upset, approaches the intern, and apologizes for what happened and assures him that nothing malicious happened.  The intern is initially irritated but then tells her it is ok.  He was just initially scared and was worried about someone stealing his banking information.  Does the intern’s acceptance of the joke exculpate Christopher and Sophia’s actions ethically? Why or why not?</a:t>
            </a:r>
            <a:endParaRPr lang="es-MX" dirty="0"/>
          </a:p>
          <a:p>
            <a:pPr marL="0" lvl="0" indent="0">
              <a:buNone/>
            </a:pPr>
            <a:endParaRPr lang="en-US" dirty="0"/>
          </a:p>
        </p:txBody>
      </p:sp>
      <p:sp>
        <p:nvSpPr>
          <p:cNvPr id="4" name="Title 3"/>
          <p:cNvSpPr>
            <a:spLocks noGrp="1"/>
          </p:cNvSpPr>
          <p:nvPr>
            <p:ph type="title"/>
          </p:nvPr>
        </p:nvSpPr>
        <p:spPr/>
        <p:txBody>
          <a:bodyPr/>
          <a:lstStyle/>
          <a:p>
            <a:r>
              <a:rPr lang="en-US" dirty="0"/>
              <a:t>Scenario 3: Am I still responsible?</a:t>
            </a:r>
            <a:endParaRPr lang="es-MX" dirty="0"/>
          </a:p>
        </p:txBody>
      </p:sp>
      <p:sp>
        <p:nvSpPr>
          <p:cNvPr id="3" name="Slide Number Placeholder 2">
            <a:extLst>
              <a:ext uri="{FF2B5EF4-FFF2-40B4-BE49-F238E27FC236}">
                <a16:creationId xmlns:a16="http://schemas.microsoft.com/office/drawing/2014/main" id="{88EA1B68-24B2-4E21-AD64-9E60EFC428F8}"/>
              </a:ext>
            </a:extLst>
          </p:cNvPr>
          <p:cNvSpPr>
            <a:spLocks noGrp="1"/>
          </p:cNvSpPr>
          <p:nvPr>
            <p:ph type="sldNum" sz="quarter" idx="10"/>
          </p:nvPr>
        </p:nvSpPr>
        <p:spPr/>
        <p:txBody>
          <a:bodyPr/>
          <a:lstStyle/>
          <a:p>
            <a:fld id="{58B47EDC-70F1-447E-86E6-DFEA746573BF}" type="slidenum">
              <a:rPr lang="en-US" altLang="en-US" smtClean="0"/>
              <a:pPr/>
              <a:t>30</a:t>
            </a:fld>
            <a:endParaRPr lang="en-US" altLang="en-US" dirty="0"/>
          </a:p>
        </p:txBody>
      </p:sp>
    </p:spTree>
    <p:extLst>
      <p:ext uri="{BB962C8B-B14F-4D97-AF65-F5344CB8AC3E}">
        <p14:creationId xmlns:p14="http://schemas.microsoft.com/office/powerpoint/2010/main" val="33628545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673352"/>
            <a:ext cx="7315200" cy="1463040"/>
          </a:xfrm>
        </p:spPr>
        <p:txBody>
          <a:bodyPr anchor="ctr"/>
          <a:lstStyle/>
          <a:p>
            <a:pPr marL="0" indent="0" algn="ctr">
              <a:buNone/>
            </a:pPr>
            <a:r>
              <a:rPr lang="en-US" sz="5400" dirty="0"/>
              <a:t>Discussion</a:t>
            </a:r>
            <a:endParaRPr lang="es-MX" sz="5400" dirty="0"/>
          </a:p>
        </p:txBody>
      </p:sp>
      <p:sp>
        <p:nvSpPr>
          <p:cNvPr id="4" name="Title 3"/>
          <p:cNvSpPr>
            <a:spLocks noGrp="1"/>
          </p:cNvSpPr>
          <p:nvPr>
            <p:ph type="title"/>
          </p:nvPr>
        </p:nvSpPr>
        <p:spPr/>
        <p:txBody>
          <a:bodyPr/>
          <a:lstStyle/>
          <a:p>
            <a:r>
              <a:rPr lang="en-US" dirty="0"/>
              <a:t>Scenario 3: Am I still responsible?</a:t>
            </a:r>
            <a:endParaRPr lang="es-MX" dirty="0"/>
          </a:p>
        </p:txBody>
      </p:sp>
      <p:pic>
        <p:nvPicPr>
          <p:cNvPr id="6" name="Picture 2">
            <a:extLst>
              <a:ext uri="{FF2B5EF4-FFF2-40B4-BE49-F238E27FC236}">
                <a16:creationId xmlns:a16="http://schemas.microsoft.com/office/drawing/2014/main" id="{137A26D7-C62A-4296-81B9-BAC09872CF2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424"/>
          <a:stretch/>
        </p:blipFill>
        <p:spPr bwMode="auto">
          <a:xfrm>
            <a:off x="7151914" y="3533833"/>
            <a:ext cx="1743380" cy="291595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DE23F9C-2096-4960-B1CF-A1AA0862BF36}"/>
              </a:ext>
            </a:extLst>
          </p:cNvPr>
          <p:cNvSpPr>
            <a:spLocks noGrp="1"/>
          </p:cNvSpPr>
          <p:nvPr>
            <p:ph type="sldNum" sz="quarter" idx="10"/>
          </p:nvPr>
        </p:nvSpPr>
        <p:spPr/>
        <p:txBody>
          <a:bodyPr/>
          <a:lstStyle/>
          <a:p>
            <a:fld id="{58B47EDC-70F1-447E-86E6-DFEA746573BF}" type="slidenum">
              <a:rPr lang="en-US" altLang="en-US" smtClean="0"/>
              <a:pPr/>
              <a:t>31</a:t>
            </a:fld>
            <a:endParaRPr lang="en-US" altLang="en-US" dirty="0"/>
          </a:p>
        </p:txBody>
      </p:sp>
    </p:spTree>
    <p:extLst>
      <p:ext uri="{BB962C8B-B14F-4D97-AF65-F5344CB8AC3E}">
        <p14:creationId xmlns:p14="http://schemas.microsoft.com/office/powerpoint/2010/main" val="36163327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SCENARIO 4</a:t>
            </a:r>
            <a:br>
              <a:rPr lang="en-US" dirty="0"/>
            </a:br>
            <a:r>
              <a:rPr lang="en-US" b="0" dirty="0">
                <a:solidFill>
                  <a:schemeClr val="tx1"/>
                </a:solidFill>
              </a:rPr>
              <a:t>Good Intentions</a:t>
            </a:r>
          </a:p>
        </p:txBody>
      </p:sp>
    </p:spTree>
    <p:extLst>
      <p:ext uri="{BB962C8B-B14F-4D97-AF65-F5344CB8AC3E}">
        <p14:creationId xmlns:p14="http://schemas.microsoft.com/office/powerpoint/2010/main" val="39233489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dirty="0"/>
              <a:t>Ashley recently took a computer security class where she learned about Wi-Fi. She learned that some Wi-Fi passwords can be easily broken.  Ashley, who is excited about what she has learned in class, shares what she learned with her aunt.  Her aunt states that the store where she works has Wi-Fi with one of these easily broken passwords, but doesn’t disclose to Ashley what that password is.  </a:t>
            </a:r>
            <a:endParaRPr lang="es-MX" dirty="0"/>
          </a:p>
        </p:txBody>
      </p:sp>
      <p:sp>
        <p:nvSpPr>
          <p:cNvPr id="4" name="Title 3"/>
          <p:cNvSpPr>
            <a:spLocks noGrp="1"/>
          </p:cNvSpPr>
          <p:nvPr>
            <p:ph type="title"/>
          </p:nvPr>
        </p:nvSpPr>
        <p:spPr/>
        <p:txBody>
          <a:bodyPr/>
          <a:lstStyle/>
          <a:p>
            <a:r>
              <a:rPr lang="en-US" dirty="0"/>
              <a:t>Scenario 4: Good Intentions</a:t>
            </a:r>
            <a:endParaRPr lang="es-MX" dirty="0"/>
          </a:p>
        </p:txBody>
      </p:sp>
      <p:sp>
        <p:nvSpPr>
          <p:cNvPr id="3" name="Slide Number Placeholder 2">
            <a:extLst>
              <a:ext uri="{FF2B5EF4-FFF2-40B4-BE49-F238E27FC236}">
                <a16:creationId xmlns:a16="http://schemas.microsoft.com/office/drawing/2014/main" id="{52BD6426-06FC-4DC7-8724-408855B348B4}"/>
              </a:ext>
            </a:extLst>
          </p:cNvPr>
          <p:cNvSpPr>
            <a:spLocks noGrp="1"/>
          </p:cNvSpPr>
          <p:nvPr>
            <p:ph type="sldNum" sz="quarter" idx="10"/>
          </p:nvPr>
        </p:nvSpPr>
        <p:spPr/>
        <p:txBody>
          <a:bodyPr/>
          <a:lstStyle/>
          <a:p>
            <a:fld id="{58B47EDC-70F1-447E-86E6-DFEA746573BF}" type="slidenum">
              <a:rPr lang="en-US" altLang="en-US" smtClean="0"/>
              <a:pPr/>
              <a:t>33</a:t>
            </a:fld>
            <a:endParaRPr lang="en-US" altLang="en-US" dirty="0"/>
          </a:p>
        </p:txBody>
      </p:sp>
    </p:spTree>
    <p:extLst>
      <p:ext uri="{BB962C8B-B14F-4D97-AF65-F5344CB8AC3E}">
        <p14:creationId xmlns:p14="http://schemas.microsoft.com/office/powerpoint/2010/main" val="49876685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343" b="4813"/>
          <a:stretch/>
        </p:blipFill>
        <p:spPr bwMode="auto">
          <a:xfrm>
            <a:off x="6849454" y="2871592"/>
            <a:ext cx="1837345" cy="356186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0" indent="0" algn="ctr">
              <a:buNone/>
            </a:pPr>
            <a:r>
              <a:rPr lang="en-US" dirty="0"/>
              <a:t>Ashley tells her aunt that is a problem but her aunt tells her that they have very good IT people who will keep them protected.  Ashley really wants to help the store where her aunt works, so she breaks the password to prove to her aunt that the system really is broken. </a:t>
            </a:r>
            <a:endParaRPr lang="es-MX" dirty="0"/>
          </a:p>
          <a:p>
            <a:pPr marL="0" indent="0">
              <a:buNone/>
            </a:pPr>
            <a:endParaRPr lang="es-MX" dirty="0"/>
          </a:p>
        </p:txBody>
      </p:sp>
      <p:sp>
        <p:nvSpPr>
          <p:cNvPr id="4" name="Title 3"/>
          <p:cNvSpPr>
            <a:spLocks noGrp="1"/>
          </p:cNvSpPr>
          <p:nvPr>
            <p:ph type="title"/>
          </p:nvPr>
        </p:nvSpPr>
        <p:spPr/>
        <p:txBody>
          <a:bodyPr/>
          <a:lstStyle/>
          <a:p>
            <a:r>
              <a:rPr lang="en-US" dirty="0"/>
              <a:t>Scenario 4: Good Intentions</a:t>
            </a:r>
            <a:endParaRPr lang="es-MX" dirty="0"/>
          </a:p>
        </p:txBody>
      </p:sp>
      <p:sp>
        <p:nvSpPr>
          <p:cNvPr id="3" name="Slide Number Placeholder 2">
            <a:extLst>
              <a:ext uri="{FF2B5EF4-FFF2-40B4-BE49-F238E27FC236}">
                <a16:creationId xmlns:a16="http://schemas.microsoft.com/office/drawing/2014/main" id="{4214AE49-59FB-4442-A6E3-D86BEB8D4AB7}"/>
              </a:ext>
            </a:extLst>
          </p:cNvPr>
          <p:cNvSpPr>
            <a:spLocks noGrp="1"/>
          </p:cNvSpPr>
          <p:nvPr>
            <p:ph type="sldNum" sz="quarter" idx="10"/>
          </p:nvPr>
        </p:nvSpPr>
        <p:spPr/>
        <p:txBody>
          <a:bodyPr/>
          <a:lstStyle/>
          <a:p>
            <a:fld id="{58B47EDC-70F1-447E-86E6-DFEA746573BF}" type="slidenum">
              <a:rPr lang="en-US" altLang="en-US" smtClean="0"/>
              <a:pPr/>
              <a:t>34</a:t>
            </a:fld>
            <a:endParaRPr lang="en-US" altLang="en-US" dirty="0"/>
          </a:p>
        </p:txBody>
      </p:sp>
    </p:spTree>
    <p:extLst>
      <p:ext uri="{BB962C8B-B14F-4D97-AF65-F5344CB8AC3E}">
        <p14:creationId xmlns:p14="http://schemas.microsoft.com/office/powerpoint/2010/main" val="31910751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lvl="0" indent="-514350">
              <a:buFont typeface="+mj-lt"/>
              <a:buAutoNum type="arabicPeriod"/>
            </a:pPr>
            <a:r>
              <a:rPr lang="en-US" dirty="0"/>
              <a:t>Has Ashley acted ethically?  Why or why not?</a:t>
            </a:r>
          </a:p>
          <a:p>
            <a:pPr marL="514350" lvl="0" indent="-514350">
              <a:buFont typeface="+mj-lt"/>
              <a:buAutoNum type="arabicPeriod"/>
            </a:pPr>
            <a:endParaRPr lang="es-MX" dirty="0"/>
          </a:p>
          <a:p>
            <a:pPr marL="514350" lvl="0" indent="-514350">
              <a:buFont typeface="+mj-lt"/>
              <a:buAutoNum type="arabicPeriod"/>
            </a:pPr>
            <a:r>
              <a:rPr lang="en-US" dirty="0"/>
              <a:t>Assume Ashley did not use the password to access the Wi-Fi or any other systems connected to the Wi-Fi.  She only showed her aunt the password to help make the store more secure.  Does this change your answer?</a:t>
            </a:r>
          </a:p>
          <a:p>
            <a:pPr marL="514350" lvl="0" indent="-514350">
              <a:buFont typeface="+mj-lt"/>
              <a:buAutoNum type="arabicPeriod"/>
            </a:pPr>
            <a:endParaRPr lang="es-MX" dirty="0"/>
          </a:p>
        </p:txBody>
      </p:sp>
      <p:sp>
        <p:nvSpPr>
          <p:cNvPr id="4" name="Title 3"/>
          <p:cNvSpPr>
            <a:spLocks noGrp="1"/>
          </p:cNvSpPr>
          <p:nvPr>
            <p:ph type="title"/>
          </p:nvPr>
        </p:nvSpPr>
        <p:spPr/>
        <p:txBody>
          <a:bodyPr/>
          <a:lstStyle/>
          <a:p>
            <a:r>
              <a:rPr lang="en-US" dirty="0"/>
              <a:t>Scenario 4: Good Intentions</a:t>
            </a:r>
            <a:endParaRPr lang="es-MX" dirty="0"/>
          </a:p>
        </p:txBody>
      </p:sp>
      <p:sp>
        <p:nvSpPr>
          <p:cNvPr id="3" name="Slide Number Placeholder 2">
            <a:extLst>
              <a:ext uri="{FF2B5EF4-FFF2-40B4-BE49-F238E27FC236}">
                <a16:creationId xmlns:a16="http://schemas.microsoft.com/office/drawing/2014/main" id="{A8CE37D4-BBC8-4D64-B71D-7D84FC80816D}"/>
              </a:ext>
            </a:extLst>
          </p:cNvPr>
          <p:cNvSpPr>
            <a:spLocks noGrp="1"/>
          </p:cNvSpPr>
          <p:nvPr>
            <p:ph type="sldNum" sz="quarter" idx="10"/>
          </p:nvPr>
        </p:nvSpPr>
        <p:spPr/>
        <p:txBody>
          <a:bodyPr/>
          <a:lstStyle/>
          <a:p>
            <a:fld id="{58B47EDC-70F1-447E-86E6-DFEA746573BF}" type="slidenum">
              <a:rPr lang="en-US" altLang="en-US" smtClean="0"/>
              <a:pPr/>
              <a:t>35</a:t>
            </a:fld>
            <a:endParaRPr lang="en-US" altLang="en-US" dirty="0"/>
          </a:p>
        </p:txBody>
      </p:sp>
    </p:spTree>
    <p:extLst>
      <p:ext uri="{BB962C8B-B14F-4D97-AF65-F5344CB8AC3E}">
        <p14:creationId xmlns:p14="http://schemas.microsoft.com/office/powerpoint/2010/main" val="72368614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673352"/>
            <a:ext cx="7315200" cy="1463040"/>
          </a:xfrm>
        </p:spPr>
        <p:txBody>
          <a:bodyPr anchor="ctr"/>
          <a:lstStyle/>
          <a:p>
            <a:pPr marL="0" indent="0" algn="ctr">
              <a:buNone/>
            </a:pPr>
            <a:r>
              <a:rPr lang="en-US" sz="5400" dirty="0"/>
              <a:t>Discussion</a:t>
            </a:r>
            <a:endParaRPr lang="es-MX" sz="5400" dirty="0"/>
          </a:p>
        </p:txBody>
      </p:sp>
      <p:sp>
        <p:nvSpPr>
          <p:cNvPr id="4" name="Title 3"/>
          <p:cNvSpPr>
            <a:spLocks noGrp="1"/>
          </p:cNvSpPr>
          <p:nvPr>
            <p:ph type="title"/>
          </p:nvPr>
        </p:nvSpPr>
        <p:spPr/>
        <p:txBody>
          <a:bodyPr/>
          <a:lstStyle/>
          <a:p>
            <a:r>
              <a:rPr lang="en-US" dirty="0"/>
              <a:t>Scenario 4: Good Intentions</a:t>
            </a:r>
            <a:endParaRPr lang="es-MX" dirty="0"/>
          </a:p>
        </p:txBody>
      </p:sp>
      <p:pic>
        <p:nvPicPr>
          <p:cNvPr id="6" name="Picture 2">
            <a:extLst>
              <a:ext uri="{FF2B5EF4-FFF2-40B4-BE49-F238E27FC236}">
                <a16:creationId xmlns:a16="http://schemas.microsoft.com/office/drawing/2014/main" id="{F3DB7DAD-F407-40D0-8255-2E1336F15A9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343" b="4813"/>
          <a:stretch/>
        </p:blipFill>
        <p:spPr bwMode="auto">
          <a:xfrm>
            <a:off x="6849454" y="2871592"/>
            <a:ext cx="1837345" cy="356186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8405780-85CC-4B04-93B7-7162E0AF31AC}"/>
              </a:ext>
            </a:extLst>
          </p:cNvPr>
          <p:cNvSpPr>
            <a:spLocks noGrp="1"/>
          </p:cNvSpPr>
          <p:nvPr>
            <p:ph type="sldNum" sz="quarter" idx="10"/>
          </p:nvPr>
        </p:nvSpPr>
        <p:spPr/>
        <p:txBody>
          <a:bodyPr/>
          <a:lstStyle/>
          <a:p>
            <a:fld id="{58B47EDC-70F1-447E-86E6-DFEA746573BF}" type="slidenum">
              <a:rPr lang="en-US" altLang="en-US" smtClean="0"/>
              <a:pPr/>
              <a:t>36</a:t>
            </a:fld>
            <a:endParaRPr lang="en-US" altLang="en-US" dirty="0"/>
          </a:p>
        </p:txBody>
      </p:sp>
    </p:spTree>
    <p:extLst>
      <p:ext uri="{BB962C8B-B14F-4D97-AF65-F5344CB8AC3E}">
        <p14:creationId xmlns:p14="http://schemas.microsoft.com/office/powerpoint/2010/main" val="262732351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SCENARIO 5</a:t>
            </a:r>
            <a:br>
              <a:rPr lang="en-US" dirty="0"/>
            </a:br>
            <a:r>
              <a:rPr lang="en-US" sz="2400" b="0" dirty="0">
                <a:solidFill>
                  <a:schemeClr val="tx1"/>
                </a:solidFill>
              </a:rPr>
              <a:t>Privileged Information</a:t>
            </a:r>
            <a:endParaRPr lang="en-US" b="0" dirty="0">
              <a:solidFill>
                <a:schemeClr val="tx1"/>
              </a:solidFill>
            </a:endParaRPr>
          </a:p>
        </p:txBody>
      </p:sp>
    </p:spTree>
    <p:extLst>
      <p:ext uri="{BB962C8B-B14F-4D97-AF65-F5344CB8AC3E}">
        <p14:creationId xmlns:p14="http://schemas.microsoft.com/office/powerpoint/2010/main" val="194026730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dirty="0"/>
              <a:t>Jessica has a group project due tomorrow, and she and her friends have been working hard on it. Yesterday, her group gave the final copy to Derek so that he could print it out and turn it in.   Unfortunately, Derek is out sick today and not answering his phone. The group is at risk of getting a lower grade if the project is turned in late. Jessica has seen Derek type in his password multiple times and knows that she can get into his email account where their project is stored.  </a:t>
            </a:r>
          </a:p>
          <a:p>
            <a:pPr marL="0" indent="0" algn="ctr">
              <a:buNone/>
            </a:pPr>
            <a:endParaRPr lang="en-US" b="1" dirty="0"/>
          </a:p>
          <a:p>
            <a:pPr marL="0" indent="0" algn="ctr">
              <a:buNone/>
            </a:pPr>
            <a:r>
              <a:rPr lang="en-US" b="1" dirty="0"/>
              <a:t>What should she do?</a:t>
            </a:r>
            <a:endParaRPr lang="es-MX" dirty="0"/>
          </a:p>
        </p:txBody>
      </p:sp>
      <p:sp>
        <p:nvSpPr>
          <p:cNvPr id="4" name="Title 3"/>
          <p:cNvSpPr>
            <a:spLocks noGrp="1"/>
          </p:cNvSpPr>
          <p:nvPr>
            <p:ph type="title"/>
          </p:nvPr>
        </p:nvSpPr>
        <p:spPr/>
        <p:txBody>
          <a:bodyPr/>
          <a:lstStyle/>
          <a:p>
            <a:r>
              <a:rPr lang="en-US" dirty="0"/>
              <a:t>Scenario 5: Privileged Information</a:t>
            </a:r>
            <a:endParaRPr lang="es-MX" dirty="0"/>
          </a:p>
        </p:txBody>
      </p:sp>
      <p:sp>
        <p:nvSpPr>
          <p:cNvPr id="3" name="Slide Number Placeholder 2">
            <a:extLst>
              <a:ext uri="{FF2B5EF4-FFF2-40B4-BE49-F238E27FC236}">
                <a16:creationId xmlns:a16="http://schemas.microsoft.com/office/drawing/2014/main" id="{92E6A7CF-8F8E-46F7-B616-7DED2C10CA00}"/>
              </a:ext>
            </a:extLst>
          </p:cNvPr>
          <p:cNvSpPr>
            <a:spLocks noGrp="1"/>
          </p:cNvSpPr>
          <p:nvPr>
            <p:ph type="sldNum" sz="quarter" idx="10"/>
          </p:nvPr>
        </p:nvSpPr>
        <p:spPr/>
        <p:txBody>
          <a:bodyPr/>
          <a:lstStyle/>
          <a:p>
            <a:fld id="{58B47EDC-70F1-447E-86E6-DFEA746573BF}" type="slidenum">
              <a:rPr lang="en-US" altLang="en-US" smtClean="0"/>
              <a:pPr/>
              <a:t>38</a:t>
            </a:fld>
            <a:endParaRPr lang="en-US" altLang="en-US" dirty="0"/>
          </a:p>
        </p:txBody>
      </p:sp>
    </p:spTree>
    <p:extLst>
      <p:ext uri="{BB962C8B-B14F-4D97-AF65-F5344CB8AC3E}">
        <p14:creationId xmlns:p14="http://schemas.microsoft.com/office/powerpoint/2010/main" val="2460427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14350" lvl="0" indent="-514350">
              <a:buFont typeface="+mj-lt"/>
              <a:buAutoNum type="alphaUcPeriod"/>
            </a:pPr>
            <a:r>
              <a:rPr lang="en-US" dirty="0"/>
              <a:t>She should use the password just this once to retrieve and print the assignment so that the group doesn't get a bad grade. It would be unfair if the group were punished because one person was sick.  Derek certainly wouldn't want them to get a bad grade. </a:t>
            </a:r>
            <a:endParaRPr lang="es-MX" dirty="0"/>
          </a:p>
          <a:p>
            <a:pPr marL="514350" indent="-514350">
              <a:buFont typeface="+mj-lt"/>
              <a:buAutoNum type="alphaUcPeriod"/>
            </a:pPr>
            <a:r>
              <a:rPr lang="en-US" dirty="0"/>
              <a:t>She should use the password to get and print the assignment. When Derek gets back, she should tell him what happened and help him choose a new password. That way it's not a big deal because she told him what happened and her friends won't get mad that she didn't use what she knew to help them get a good grade. </a:t>
            </a:r>
          </a:p>
          <a:p>
            <a:pPr marL="514350" lvl="0" indent="-514350">
              <a:buFont typeface="+mj-lt"/>
              <a:buAutoNum type="alphaUcPeriod" startAt="3"/>
            </a:pPr>
            <a:r>
              <a:rPr lang="en-US" dirty="0"/>
              <a:t>She should tell the teacher the situation and ask the teacher to make an exception just this once and allow the group to turn in the project late. In the future, she should always make sure that multiple people in the group have access to the final project to avoid this type of situation. </a:t>
            </a:r>
            <a:endParaRPr lang="es-MX" dirty="0"/>
          </a:p>
          <a:p>
            <a:pPr marL="514350" lvl="0" indent="-514350">
              <a:buFont typeface="+mj-lt"/>
              <a:buAutoNum type="alphaUcPeriod" startAt="3"/>
            </a:pPr>
            <a:r>
              <a:rPr lang="en-US" dirty="0"/>
              <a:t>She should log into Derek's account to get and print the assignment. Then she should immediately change the password and let Derek know the new password when he gets back. She should also show him how to avoid other people learning his password by watching him type it in.</a:t>
            </a:r>
            <a:endParaRPr lang="es-MX" dirty="0"/>
          </a:p>
        </p:txBody>
      </p:sp>
      <p:sp>
        <p:nvSpPr>
          <p:cNvPr id="4" name="Title 3"/>
          <p:cNvSpPr>
            <a:spLocks noGrp="1"/>
          </p:cNvSpPr>
          <p:nvPr>
            <p:ph type="title"/>
          </p:nvPr>
        </p:nvSpPr>
        <p:spPr/>
        <p:txBody>
          <a:bodyPr/>
          <a:lstStyle/>
          <a:p>
            <a:r>
              <a:rPr lang="en-US" dirty="0"/>
              <a:t>Scenario 5: Privileged Information</a:t>
            </a:r>
            <a:endParaRPr lang="es-MX" dirty="0"/>
          </a:p>
        </p:txBody>
      </p:sp>
      <p:sp>
        <p:nvSpPr>
          <p:cNvPr id="3" name="Slide Number Placeholder 2">
            <a:extLst>
              <a:ext uri="{FF2B5EF4-FFF2-40B4-BE49-F238E27FC236}">
                <a16:creationId xmlns:a16="http://schemas.microsoft.com/office/drawing/2014/main" id="{79685573-D2C4-427C-9B7E-54CF85224600}"/>
              </a:ext>
            </a:extLst>
          </p:cNvPr>
          <p:cNvSpPr>
            <a:spLocks noGrp="1"/>
          </p:cNvSpPr>
          <p:nvPr>
            <p:ph type="sldNum" sz="quarter" idx="10"/>
          </p:nvPr>
        </p:nvSpPr>
        <p:spPr/>
        <p:txBody>
          <a:bodyPr/>
          <a:lstStyle/>
          <a:p>
            <a:fld id="{58B47EDC-70F1-447E-86E6-DFEA746573BF}" type="slidenum">
              <a:rPr lang="en-US" altLang="en-US" smtClean="0"/>
              <a:pPr/>
              <a:t>39</a:t>
            </a:fld>
            <a:endParaRPr lang="en-US" altLang="en-US" dirty="0"/>
          </a:p>
        </p:txBody>
      </p:sp>
    </p:spTree>
    <p:extLst>
      <p:ext uri="{BB962C8B-B14F-4D97-AF65-F5344CB8AC3E}">
        <p14:creationId xmlns:p14="http://schemas.microsoft.com/office/powerpoint/2010/main" val="212983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714691" y="1886277"/>
            <a:ext cx="4559300" cy="455601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US" dirty="0"/>
              <a:t>Ethics is about right and wrong</a:t>
            </a:r>
          </a:p>
          <a:p>
            <a:r>
              <a:rPr lang="en-US" dirty="0"/>
              <a:t>What is right?</a:t>
            </a:r>
          </a:p>
          <a:p>
            <a:r>
              <a:rPr lang="en-US" dirty="0"/>
              <a:t>What is wrong?</a:t>
            </a:r>
          </a:p>
          <a:p>
            <a:r>
              <a:rPr lang="en-US" dirty="0"/>
              <a:t>How do we know?</a:t>
            </a:r>
          </a:p>
        </p:txBody>
      </p:sp>
      <p:sp>
        <p:nvSpPr>
          <p:cNvPr id="4" name="Title 3"/>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61F763BA-EFC3-4BC3-889D-9F6B5B96C6A1}"/>
              </a:ext>
            </a:extLst>
          </p:cNvPr>
          <p:cNvSpPr>
            <a:spLocks noGrp="1"/>
          </p:cNvSpPr>
          <p:nvPr>
            <p:ph type="sldNum" sz="quarter" idx="10"/>
          </p:nvPr>
        </p:nvSpPr>
        <p:spPr/>
        <p:txBody>
          <a:bodyPr/>
          <a:lstStyle/>
          <a:p>
            <a:fld id="{58B47EDC-70F1-447E-86E6-DFEA746573BF}" type="slidenum">
              <a:rPr lang="en-US" altLang="en-US" smtClean="0"/>
              <a:pPr/>
              <a:t>4</a:t>
            </a:fld>
            <a:endParaRPr lang="en-US" altLang="en-US" dirty="0"/>
          </a:p>
        </p:txBody>
      </p:sp>
    </p:spTree>
    <p:extLst>
      <p:ext uri="{BB962C8B-B14F-4D97-AF65-F5344CB8AC3E}">
        <p14:creationId xmlns:p14="http://schemas.microsoft.com/office/powerpoint/2010/main" val="269778069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9967" y="2835391"/>
            <a:ext cx="2420982" cy="361439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05600" y="2835319"/>
            <a:ext cx="2438400" cy="360943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914400" y="1673352"/>
            <a:ext cx="7315200" cy="1463040"/>
          </a:xfrm>
        </p:spPr>
        <p:txBody>
          <a:bodyPr anchor="ctr"/>
          <a:lstStyle/>
          <a:p>
            <a:pPr marL="0" indent="0" algn="ctr">
              <a:buNone/>
            </a:pPr>
            <a:r>
              <a:rPr lang="en-US" sz="5400" dirty="0"/>
              <a:t>Discussion</a:t>
            </a:r>
            <a:endParaRPr lang="es-MX" sz="5400" dirty="0"/>
          </a:p>
        </p:txBody>
      </p:sp>
      <p:sp>
        <p:nvSpPr>
          <p:cNvPr id="4" name="Title 3"/>
          <p:cNvSpPr>
            <a:spLocks noGrp="1"/>
          </p:cNvSpPr>
          <p:nvPr>
            <p:ph type="title"/>
          </p:nvPr>
        </p:nvSpPr>
        <p:spPr/>
        <p:txBody>
          <a:bodyPr/>
          <a:lstStyle/>
          <a:p>
            <a:r>
              <a:rPr lang="en-US" dirty="0"/>
              <a:t>Scenario 5: Privileged Information</a:t>
            </a:r>
            <a:endParaRPr lang="es-MX" dirty="0"/>
          </a:p>
        </p:txBody>
      </p:sp>
      <p:sp>
        <p:nvSpPr>
          <p:cNvPr id="3" name="Slide Number Placeholder 2">
            <a:extLst>
              <a:ext uri="{FF2B5EF4-FFF2-40B4-BE49-F238E27FC236}">
                <a16:creationId xmlns:a16="http://schemas.microsoft.com/office/drawing/2014/main" id="{054AC52E-1415-4091-A2A6-093FBCEAB7D8}"/>
              </a:ext>
            </a:extLst>
          </p:cNvPr>
          <p:cNvSpPr>
            <a:spLocks noGrp="1"/>
          </p:cNvSpPr>
          <p:nvPr>
            <p:ph type="sldNum" sz="quarter" idx="10"/>
          </p:nvPr>
        </p:nvSpPr>
        <p:spPr/>
        <p:txBody>
          <a:bodyPr/>
          <a:lstStyle/>
          <a:p>
            <a:fld id="{58B47EDC-70F1-447E-86E6-DFEA746573BF}" type="slidenum">
              <a:rPr lang="en-US" altLang="en-US" smtClean="0"/>
              <a:pPr/>
              <a:t>40</a:t>
            </a:fld>
            <a:endParaRPr lang="en-US" altLang="en-US" dirty="0"/>
          </a:p>
        </p:txBody>
      </p:sp>
    </p:spTree>
    <p:extLst>
      <p:ext uri="{BB962C8B-B14F-4D97-AF65-F5344CB8AC3E}">
        <p14:creationId xmlns:p14="http://schemas.microsoft.com/office/powerpoint/2010/main" val="398967533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Scenario 6</a:t>
            </a:r>
            <a:br>
              <a:rPr lang="en-US" sz="3600" dirty="0"/>
            </a:br>
            <a:r>
              <a:rPr lang="en-US" sz="2400" b="0" dirty="0">
                <a:solidFill>
                  <a:schemeClr val="tx1"/>
                </a:solidFill>
              </a:rPr>
              <a:t>Responsible Actions</a:t>
            </a:r>
            <a:endParaRPr lang="en-US" b="0" dirty="0">
              <a:solidFill>
                <a:schemeClr val="tx1"/>
              </a:solidFill>
            </a:endParaRPr>
          </a:p>
        </p:txBody>
      </p:sp>
    </p:spTree>
    <p:extLst>
      <p:ext uri="{BB962C8B-B14F-4D97-AF65-F5344CB8AC3E}">
        <p14:creationId xmlns:p14="http://schemas.microsoft.com/office/powerpoint/2010/main" val="315654868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40"/>
          <a:stretch/>
        </p:blipFill>
        <p:spPr bwMode="auto">
          <a:xfrm>
            <a:off x="277186" y="4065815"/>
            <a:ext cx="1640217" cy="230232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0" lvl="2" indent="0" algn="ctr">
              <a:spcBef>
                <a:spcPts val="1000"/>
              </a:spcBef>
              <a:buNone/>
            </a:pPr>
            <a:r>
              <a:rPr lang="en-US" sz="2800" dirty="0"/>
              <a:t>Joel is a competitor in the CyberPatriot National Finals Competition.  During the competition you can overhear a member of another team talking from across another partition.  You’re not actively trying to hear his conversation, but he is a little louder than the others, and his voice projects rather well.  </a:t>
            </a:r>
            <a:endParaRPr lang="es-MX" sz="2800" dirty="0"/>
          </a:p>
          <a:p>
            <a:pPr marL="0" indent="0">
              <a:buNone/>
            </a:pPr>
            <a:endParaRPr lang="es-MX" dirty="0"/>
          </a:p>
        </p:txBody>
      </p:sp>
      <p:sp>
        <p:nvSpPr>
          <p:cNvPr id="4" name="Title 3"/>
          <p:cNvSpPr>
            <a:spLocks noGrp="1"/>
          </p:cNvSpPr>
          <p:nvPr>
            <p:ph type="title"/>
          </p:nvPr>
        </p:nvSpPr>
        <p:spPr/>
        <p:txBody>
          <a:bodyPr/>
          <a:lstStyle/>
          <a:p>
            <a:r>
              <a:rPr lang="en-US" dirty="0"/>
              <a:t>Scenario 6: Responsible Actions</a:t>
            </a:r>
            <a:endParaRPr lang="es-MX" dirty="0"/>
          </a:p>
        </p:txBody>
      </p:sp>
      <p:sp>
        <p:nvSpPr>
          <p:cNvPr id="3" name="Slide Number Placeholder 2">
            <a:extLst>
              <a:ext uri="{FF2B5EF4-FFF2-40B4-BE49-F238E27FC236}">
                <a16:creationId xmlns:a16="http://schemas.microsoft.com/office/drawing/2014/main" id="{55B0E40A-306D-4433-A675-D754DB67FEF0}"/>
              </a:ext>
            </a:extLst>
          </p:cNvPr>
          <p:cNvSpPr>
            <a:spLocks noGrp="1"/>
          </p:cNvSpPr>
          <p:nvPr>
            <p:ph type="sldNum" sz="quarter" idx="10"/>
          </p:nvPr>
        </p:nvSpPr>
        <p:spPr/>
        <p:txBody>
          <a:bodyPr/>
          <a:lstStyle/>
          <a:p>
            <a:fld id="{58B47EDC-70F1-447E-86E6-DFEA746573BF}" type="slidenum">
              <a:rPr lang="en-US" altLang="en-US" smtClean="0"/>
              <a:pPr/>
              <a:t>42</a:t>
            </a:fld>
            <a:endParaRPr lang="en-US" altLang="en-US" dirty="0"/>
          </a:p>
        </p:txBody>
      </p:sp>
    </p:spTree>
    <p:extLst>
      <p:ext uri="{BB962C8B-B14F-4D97-AF65-F5344CB8AC3E}">
        <p14:creationId xmlns:p14="http://schemas.microsoft.com/office/powerpoint/2010/main" val="199710477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dirty="0"/>
          </a:p>
          <a:p>
            <a:pPr marL="0" indent="0" algn="ctr">
              <a:buNone/>
            </a:pPr>
            <a:r>
              <a:rPr lang="en-US" dirty="0"/>
              <a:t>You overhear him suggest checking a port number that you didn’t think about, and it inspires you to check the same port for vulnerability.  The CyberPatriot Rules Book states that you should receive no outside assistance which includes direct and indirect advice.</a:t>
            </a:r>
            <a:endParaRPr lang="es-MX" dirty="0"/>
          </a:p>
        </p:txBody>
      </p:sp>
      <p:sp>
        <p:nvSpPr>
          <p:cNvPr id="4" name="Title 3"/>
          <p:cNvSpPr>
            <a:spLocks noGrp="1"/>
          </p:cNvSpPr>
          <p:nvPr>
            <p:ph type="title"/>
          </p:nvPr>
        </p:nvSpPr>
        <p:spPr/>
        <p:txBody>
          <a:bodyPr/>
          <a:lstStyle/>
          <a:p>
            <a:r>
              <a:rPr lang="en-US" dirty="0"/>
              <a:t>Scenario 6: Responsible Actions</a:t>
            </a:r>
            <a:endParaRPr lang="es-MX" dirty="0"/>
          </a:p>
        </p:txBody>
      </p:sp>
      <p:sp>
        <p:nvSpPr>
          <p:cNvPr id="3" name="Slide Number Placeholder 2">
            <a:extLst>
              <a:ext uri="{FF2B5EF4-FFF2-40B4-BE49-F238E27FC236}">
                <a16:creationId xmlns:a16="http://schemas.microsoft.com/office/drawing/2014/main" id="{7E8E0EDA-B240-4900-B9C1-9D0E12991486}"/>
              </a:ext>
            </a:extLst>
          </p:cNvPr>
          <p:cNvSpPr>
            <a:spLocks noGrp="1"/>
          </p:cNvSpPr>
          <p:nvPr>
            <p:ph type="sldNum" sz="quarter" idx="10"/>
          </p:nvPr>
        </p:nvSpPr>
        <p:spPr/>
        <p:txBody>
          <a:bodyPr/>
          <a:lstStyle/>
          <a:p>
            <a:fld id="{58B47EDC-70F1-447E-86E6-DFEA746573BF}" type="slidenum">
              <a:rPr lang="en-US" altLang="en-US" smtClean="0"/>
              <a:pPr/>
              <a:t>43</a:t>
            </a:fld>
            <a:endParaRPr lang="en-US" altLang="en-US" dirty="0"/>
          </a:p>
        </p:txBody>
      </p:sp>
    </p:spTree>
    <p:extLst>
      <p:ext uri="{BB962C8B-B14F-4D97-AF65-F5344CB8AC3E}">
        <p14:creationId xmlns:p14="http://schemas.microsoft.com/office/powerpoint/2010/main" val="38760539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lvl="0" indent="-514350">
              <a:buFont typeface="+mj-lt"/>
              <a:buAutoNum type="arabicPeriod"/>
            </a:pPr>
            <a:r>
              <a:rPr lang="en-US" dirty="0"/>
              <a:t>Is Joel obligated to report what he has overheard?  Why or why not?</a:t>
            </a:r>
          </a:p>
          <a:p>
            <a:pPr marL="514350" lvl="0" indent="-514350">
              <a:buFont typeface="+mj-lt"/>
              <a:buAutoNum type="arabicPeriod"/>
            </a:pPr>
            <a:endParaRPr lang="es-MX" dirty="0"/>
          </a:p>
          <a:p>
            <a:pPr marL="514350" lvl="0" indent="-514350">
              <a:buFont typeface="+mj-lt"/>
              <a:buAutoNum type="arabicPeriod"/>
            </a:pPr>
            <a:r>
              <a:rPr lang="en-US" dirty="0"/>
              <a:t>What if Joel tells the participant to quiet down and that he can hear him talking?  Does that exculpate Joel from what he has overheard?</a:t>
            </a:r>
            <a:endParaRPr lang="es-MX" dirty="0"/>
          </a:p>
          <a:p>
            <a:pPr marL="0" indent="0">
              <a:buNone/>
            </a:pPr>
            <a:endParaRPr lang="es-MX" dirty="0"/>
          </a:p>
        </p:txBody>
      </p:sp>
      <p:sp>
        <p:nvSpPr>
          <p:cNvPr id="4" name="Title 3"/>
          <p:cNvSpPr>
            <a:spLocks noGrp="1"/>
          </p:cNvSpPr>
          <p:nvPr>
            <p:ph type="title"/>
          </p:nvPr>
        </p:nvSpPr>
        <p:spPr/>
        <p:txBody>
          <a:bodyPr/>
          <a:lstStyle/>
          <a:p>
            <a:r>
              <a:rPr lang="en-US" dirty="0"/>
              <a:t>Scenario 6: Responsible Actions</a:t>
            </a:r>
            <a:endParaRPr lang="es-MX" dirty="0"/>
          </a:p>
        </p:txBody>
      </p:sp>
      <p:sp>
        <p:nvSpPr>
          <p:cNvPr id="3" name="Slide Number Placeholder 2">
            <a:extLst>
              <a:ext uri="{FF2B5EF4-FFF2-40B4-BE49-F238E27FC236}">
                <a16:creationId xmlns:a16="http://schemas.microsoft.com/office/drawing/2014/main" id="{73851C42-63E9-4B06-9A63-9379F58BC66B}"/>
              </a:ext>
            </a:extLst>
          </p:cNvPr>
          <p:cNvSpPr>
            <a:spLocks noGrp="1"/>
          </p:cNvSpPr>
          <p:nvPr>
            <p:ph type="sldNum" sz="quarter" idx="10"/>
          </p:nvPr>
        </p:nvSpPr>
        <p:spPr/>
        <p:txBody>
          <a:bodyPr/>
          <a:lstStyle/>
          <a:p>
            <a:fld id="{58B47EDC-70F1-447E-86E6-DFEA746573BF}" type="slidenum">
              <a:rPr lang="en-US" altLang="en-US" smtClean="0"/>
              <a:pPr/>
              <a:t>44</a:t>
            </a:fld>
            <a:endParaRPr lang="en-US" altLang="en-US" dirty="0"/>
          </a:p>
        </p:txBody>
      </p:sp>
    </p:spTree>
    <p:extLst>
      <p:ext uri="{BB962C8B-B14F-4D97-AF65-F5344CB8AC3E}">
        <p14:creationId xmlns:p14="http://schemas.microsoft.com/office/powerpoint/2010/main" val="217564061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673352"/>
            <a:ext cx="7315200" cy="1463040"/>
          </a:xfrm>
        </p:spPr>
        <p:txBody>
          <a:bodyPr anchor="ctr"/>
          <a:lstStyle/>
          <a:p>
            <a:pPr marL="0" indent="0" algn="ctr">
              <a:buNone/>
            </a:pPr>
            <a:r>
              <a:rPr lang="en-US" sz="5400" dirty="0"/>
              <a:t>Discussion</a:t>
            </a:r>
            <a:endParaRPr lang="es-MX" sz="5400" dirty="0"/>
          </a:p>
        </p:txBody>
      </p:sp>
      <p:sp>
        <p:nvSpPr>
          <p:cNvPr id="4" name="Title 3"/>
          <p:cNvSpPr>
            <a:spLocks noGrp="1"/>
          </p:cNvSpPr>
          <p:nvPr>
            <p:ph type="title"/>
          </p:nvPr>
        </p:nvSpPr>
        <p:spPr/>
        <p:txBody>
          <a:bodyPr/>
          <a:lstStyle/>
          <a:p>
            <a:r>
              <a:rPr lang="en-US" dirty="0"/>
              <a:t>Scenario 6: Responsible Actions</a:t>
            </a:r>
            <a:endParaRPr lang="es-MX" dirty="0"/>
          </a:p>
        </p:txBody>
      </p:sp>
      <p:pic>
        <p:nvPicPr>
          <p:cNvPr id="6" name="Picture 2">
            <a:extLst>
              <a:ext uri="{FF2B5EF4-FFF2-40B4-BE49-F238E27FC236}">
                <a16:creationId xmlns:a16="http://schemas.microsoft.com/office/drawing/2014/main" id="{307ABCD8-A8C2-47E6-8D0D-D08E5C5BB97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40"/>
          <a:stretch/>
        </p:blipFill>
        <p:spPr bwMode="auto">
          <a:xfrm>
            <a:off x="277186" y="4065815"/>
            <a:ext cx="1640217" cy="230232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FC483F-B456-43D7-8D7C-09C12D6DC548}"/>
              </a:ext>
            </a:extLst>
          </p:cNvPr>
          <p:cNvSpPr>
            <a:spLocks noGrp="1"/>
          </p:cNvSpPr>
          <p:nvPr>
            <p:ph type="sldNum" sz="quarter" idx="10"/>
          </p:nvPr>
        </p:nvSpPr>
        <p:spPr/>
        <p:txBody>
          <a:bodyPr/>
          <a:lstStyle/>
          <a:p>
            <a:fld id="{58B47EDC-70F1-447E-86E6-DFEA746573BF}" type="slidenum">
              <a:rPr lang="en-US" altLang="en-US" smtClean="0"/>
              <a:pPr/>
              <a:t>45</a:t>
            </a:fld>
            <a:endParaRPr lang="en-US" altLang="en-US" dirty="0"/>
          </a:p>
        </p:txBody>
      </p:sp>
    </p:spTree>
    <p:extLst>
      <p:ext uri="{BB962C8B-B14F-4D97-AF65-F5344CB8AC3E}">
        <p14:creationId xmlns:p14="http://schemas.microsoft.com/office/powerpoint/2010/main" val="87693897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Understand what ethics are and why they are important</a:t>
            </a:r>
          </a:p>
          <a:p>
            <a:r>
              <a:rPr lang="en-US" dirty="0"/>
              <a:t>Understand how to act ethically</a:t>
            </a:r>
          </a:p>
          <a:p>
            <a:r>
              <a:rPr lang="en-US" dirty="0"/>
              <a:t>Understand the responsibility that comes with knowing and using cybersecurity principles</a:t>
            </a:r>
          </a:p>
          <a:p>
            <a:r>
              <a:rPr lang="en-US" dirty="0"/>
              <a:t>Understand how to apply ethics to real-world situations</a:t>
            </a:r>
          </a:p>
        </p:txBody>
      </p:sp>
      <p:sp>
        <p:nvSpPr>
          <p:cNvPr id="3" name="Title 2"/>
          <p:cNvSpPr>
            <a:spLocks noGrp="1"/>
          </p:cNvSpPr>
          <p:nvPr>
            <p:ph type="title"/>
          </p:nvPr>
        </p:nvSpPr>
        <p:spPr/>
        <p:txBody>
          <a:bodyPr/>
          <a:lstStyle/>
          <a:p>
            <a:r>
              <a:rPr lang="en-US" dirty="0"/>
              <a:t>Summary</a:t>
            </a:r>
          </a:p>
        </p:txBody>
      </p:sp>
      <p:sp>
        <p:nvSpPr>
          <p:cNvPr id="4" name="Slide Number Placeholder 3">
            <a:extLst>
              <a:ext uri="{FF2B5EF4-FFF2-40B4-BE49-F238E27FC236}">
                <a16:creationId xmlns:a16="http://schemas.microsoft.com/office/drawing/2014/main" id="{FB3F05AF-01C4-45EB-8BB5-F7722F5D9BA8}"/>
              </a:ext>
            </a:extLst>
          </p:cNvPr>
          <p:cNvSpPr>
            <a:spLocks noGrp="1"/>
          </p:cNvSpPr>
          <p:nvPr>
            <p:ph type="sldNum" sz="quarter" idx="10"/>
          </p:nvPr>
        </p:nvSpPr>
        <p:spPr/>
        <p:txBody>
          <a:bodyPr/>
          <a:lstStyle/>
          <a:p>
            <a:fld id="{58B47EDC-70F1-447E-86E6-DFEA746573BF}" type="slidenum">
              <a:rPr lang="en-US" altLang="en-US" smtClean="0"/>
              <a:pPr/>
              <a:t>46</a:t>
            </a:fld>
            <a:endParaRPr lang="en-US" altLang="en-US" dirty="0"/>
          </a:p>
        </p:txBody>
      </p:sp>
    </p:spTree>
    <p:extLst>
      <p:ext uri="{BB962C8B-B14F-4D97-AF65-F5344CB8AC3E}">
        <p14:creationId xmlns:p14="http://schemas.microsoft.com/office/powerpoint/2010/main" val="4709992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598"/>
          <a:stretch/>
        </p:blipFill>
        <p:spPr bwMode="auto">
          <a:xfrm>
            <a:off x="0" y="3014932"/>
            <a:ext cx="4610100" cy="3426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p:txBody>
          <a:bodyPr/>
          <a:lstStyle/>
          <a:p>
            <a:r>
              <a:rPr lang="en-US" dirty="0"/>
              <a:t>Promotes a sense of fairness </a:t>
            </a:r>
          </a:p>
          <a:p>
            <a:r>
              <a:rPr lang="en-US" dirty="0"/>
              <a:t>Creates a set of rules or acceptable behaviors</a:t>
            </a:r>
          </a:p>
          <a:p>
            <a:r>
              <a:rPr lang="en-US" dirty="0"/>
              <a:t>Ethical practices help us identify and what unacceptable behavior “looks” and “feels” like</a:t>
            </a:r>
          </a:p>
        </p:txBody>
      </p:sp>
      <p:sp>
        <p:nvSpPr>
          <p:cNvPr id="4" name="Title 3"/>
          <p:cNvSpPr>
            <a:spLocks noGrp="1"/>
          </p:cNvSpPr>
          <p:nvPr>
            <p:ph type="title"/>
          </p:nvPr>
        </p:nvSpPr>
        <p:spPr/>
        <p:txBody>
          <a:bodyPr/>
          <a:lstStyle/>
          <a:p>
            <a:r>
              <a:rPr lang="en-US" dirty="0"/>
              <a:t>Why Ethics?</a:t>
            </a:r>
            <a:endParaRPr lang="es-MX" dirty="0"/>
          </a:p>
        </p:txBody>
      </p:sp>
      <p:sp>
        <p:nvSpPr>
          <p:cNvPr id="3" name="Slide Number Placeholder 2">
            <a:extLst>
              <a:ext uri="{FF2B5EF4-FFF2-40B4-BE49-F238E27FC236}">
                <a16:creationId xmlns:a16="http://schemas.microsoft.com/office/drawing/2014/main" id="{F79FEC17-D2DB-450B-8822-19389FCC7F91}"/>
              </a:ext>
            </a:extLst>
          </p:cNvPr>
          <p:cNvSpPr>
            <a:spLocks noGrp="1"/>
          </p:cNvSpPr>
          <p:nvPr>
            <p:ph type="sldNum" sz="quarter" idx="10"/>
          </p:nvPr>
        </p:nvSpPr>
        <p:spPr/>
        <p:txBody>
          <a:bodyPr/>
          <a:lstStyle/>
          <a:p>
            <a:fld id="{58B47EDC-70F1-447E-86E6-DFEA746573BF}" type="slidenum">
              <a:rPr lang="en-US" altLang="en-US" smtClean="0"/>
              <a:pPr/>
              <a:t>5</a:t>
            </a:fld>
            <a:endParaRPr lang="en-US" altLang="en-US" dirty="0"/>
          </a:p>
        </p:txBody>
      </p:sp>
    </p:spTree>
    <p:extLst>
      <p:ext uri="{BB962C8B-B14F-4D97-AF65-F5344CB8AC3E}">
        <p14:creationId xmlns:p14="http://schemas.microsoft.com/office/powerpoint/2010/main" val="9869887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702" b="4252"/>
          <a:stretch/>
        </p:blipFill>
        <p:spPr bwMode="auto">
          <a:xfrm>
            <a:off x="86263" y="2327428"/>
            <a:ext cx="2229299" cy="408442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US" dirty="0"/>
              <a:t>Standards for right and wrong</a:t>
            </a:r>
          </a:p>
          <a:p>
            <a:pPr lvl="1"/>
            <a:r>
              <a:rPr lang="en-US" dirty="0"/>
              <a:t>What we should do in different situations</a:t>
            </a:r>
          </a:p>
          <a:p>
            <a:pPr lvl="1"/>
            <a:r>
              <a:rPr lang="en-US" dirty="0"/>
              <a:t>Can be both written and unwritten </a:t>
            </a:r>
          </a:p>
          <a:p>
            <a:pPr lvl="2"/>
            <a:r>
              <a:rPr lang="en-US" dirty="0"/>
              <a:t>Written: company mission statements, school policies on academic dishonesty</a:t>
            </a:r>
          </a:p>
          <a:p>
            <a:pPr lvl="2"/>
            <a:r>
              <a:rPr lang="en-US" dirty="0"/>
              <a:t>Unwritten: don’t “cut” in a line, opening doors or holding elevators for people</a:t>
            </a:r>
          </a:p>
          <a:p>
            <a:pPr marL="0" indent="0">
              <a:buNone/>
            </a:pPr>
            <a:endParaRPr lang="es-MX" dirty="0"/>
          </a:p>
        </p:txBody>
      </p:sp>
      <p:sp>
        <p:nvSpPr>
          <p:cNvPr id="4" name="Title 3"/>
          <p:cNvSpPr>
            <a:spLocks noGrp="1"/>
          </p:cNvSpPr>
          <p:nvPr>
            <p:ph type="title"/>
          </p:nvPr>
        </p:nvSpPr>
        <p:spPr/>
        <p:txBody>
          <a:bodyPr/>
          <a:lstStyle/>
          <a:p>
            <a:r>
              <a:rPr lang="en-US" dirty="0"/>
              <a:t>What is Ethics?</a:t>
            </a:r>
            <a:endParaRPr lang="es-MX" dirty="0"/>
          </a:p>
        </p:txBody>
      </p:sp>
      <p:sp>
        <p:nvSpPr>
          <p:cNvPr id="3" name="Slide Number Placeholder 2">
            <a:extLst>
              <a:ext uri="{FF2B5EF4-FFF2-40B4-BE49-F238E27FC236}">
                <a16:creationId xmlns:a16="http://schemas.microsoft.com/office/drawing/2014/main" id="{4A5773FC-90BE-4885-8478-11F08E8000FE}"/>
              </a:ext>
            </a:extLst>
          </p:cNvPr>
          <p:cNvSpPr>
            <a:spLocks noGrp="1"/>
          </p:cNvSpPr>
          <p:nvPr>
            <p:ph type="sldNum" sz="quarter" idx="10"/>
          </p:nvPr>
        </p:nvSpPr>
        <p:spPr/>
        <p:txBody>
          <a:bodyPr/>
          <a:lstStyle/>
          <a:p>
            <a:fld id="{58B47EDC-70F1-447E-86E6-DFEA746573BF}" type="slidenum">
              <a:rPr lang="en-US" altLang="en-US" smtClean="0"/>
              <a:pPr/>
              <a:t>6</a:t>
            </a:fld>
            <a:endParaRPr lang="en-US" altLang="en-US" dirty="0"/>
          </a:p>
        </p:txBody>
      </p:sp>
    </p:spTree>
    <p:extLst>
      <p:ext uri="{BB962C8B-B14F-4D97-AF65-F5344CB8AC3E}">
        <p14:creationId xmlns:p14="http://schemas.microsoft.com/office/powerpoint/2010/main" val="39343496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Laws</a:t>
            </a:r>
          </a:p>
          <a:p>
            <a:r>
              <a:rPr lang="en-US" dirty="0"/>
              <a:t>Feelings</a:t>
            </a:r>
          </a:p>
          <a:p>
            <a:r>
              <a:rPr lang="en-US" dirty="0"/>
              <a:t>Societal Norms</a:t>
            </a:r>
          </a:p>
          <a:p>
            <a:r>
              <a:rPr lang="en-US" dirty="0"/>
              <a:t>Religion</a:t>
            </a:r>
          </a:p>
          <a:p>
            <a:r>
              <a:rPr lang="en-US" dirty="0"/>
              <a:t>Philosophy</a:t>
            </a:r>
          </a:p>
          <a:p>
            <a:r>
              <a:rPr lang="en-US" dirty="0"/>
              <a:t>Family</a:t>
            </a:r>
          </a:p>
        </p:txBody>
      </p:sp>
      <p:sp>
        <p:nvSpPr>
          <p:cNvPr id="4" name="Title 3"/>
          <p:cNvSpPr>
            <a:spLocks noGrp="1"/>
          </p:cNvSpPr>
          <p:nvPr>
            <p:ph type="title"/>
          </p:nvPr>
        </p:nvSpPr>
        <p:spPr/>
        <p:txBody>
          <a:bodyPr/>
          <a:lstStyle/>
          <a:p>
            <a:r>
              <a:rPr lang="en-US" dirty="0"/>
              <a:t>Sources of Ethics</a:t>
            </a:r>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880"/>
          <a:stretch/>
        </p:blipFill>
        <p:spPr bwMode="auto">
          <a:xfrm>
            <a:off x="6073775" y="1428959"/>
            <a:ext cx="3070225" cy="497184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566F759-C8E8-4DAE-B30B-914016F627E9}"/>
              </a:ext>
            </a:extLst>
          </p:cNvPr>
          <p:cNvSpPr>
            <a:spLocks noGrp="1"/>
          </p:cNvSpPr>
          <p:nvPr>
            <p:ph type="sldNum" sz="quarter" idx="10"/>
          </p:nvPr>
        </p:nvSpPr>
        <p:spPr/>
        <p:txBody>
          <a:bodyPr/>
          <a:lstStyle/>
          <a:p>
            <a:fld id="{58B47EDC-70F1-447E-86E6-DFEA746573BF}" type="slidenum">
              <a:rPr lang="en-US" altLang="en-US" smtClean="0"/>
              <a:pPr/>
              <a:t>7</a:t>
            </a:fld>
            <a:endParaRPr lang="en-US" altLang="en-US" dirty="0"/>
          </a:p>
        </p:txBody>
      </p:sp>
    </p:spTree>
    <p:extLst>
      <p:ext uri="{BB962C8B-B14F-4D97-AF65-F5344CB8AC3E}">
        <p14:creationId xmlns:p14="http://schemas.microsoft.com/office/powerpoint/2010/main" val="38495961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Do people make good decisions?</a:t>
            </a:r>
          </a:p>
          <a:p>
            <a:r>
              <a:rPr lang="en-US" dirty="0"/>
              <a:t>Do people </a:t>
            </a:r>
            <a:r>
              <a:rPr lang="en-US" u="sng" dirty="0"/>
              <a:t>always</a:t>
            </a:r>
            <a:r>
              <a:rPr lang="en-US" dirty="0"/>
              <a:t> make good decisions?</a:t>
            </a:r>
          </a:p>
          <a:p>
            <a:r>
              <a:rPr lang="en-US" dirty="0"/>
              <a:t>Do YOU make good decisions?</a:t>
            </a:r>
          </a:p>
          <a:p>
            <a:r>
              <a:rPr lang="en-US" dirty="0"/>
              <a:t>Do YOU </a:t>
            </a:r>
            <a:r>
              <a:rPr lang="en-US" u="sng" dirty="0"/>
              <a:t>always</a:t>
            </a:r>
            <a:r>
              <a:rPr lang="en-US" dirty="0"/>
              <a:t> make good decisions?</a:t>
            </a:r>
          </a:p>
          <a:p>
            <a:r>
              <a:rPr lang="en-US" dirty="0"/>
              <a:t>Does a bad decision mean you’re unethical?</a:t>
            </a:r>
          </a:p>
        </p:txBody>
      </p:sp>
      <p:sp>
        <p:nvSpPr>
          <p:cNvPr id="4" name="Title 3"/>
          <p:cNvSpPr>
            <a:spLocks noGrp="1"/>
          </p:cNvSpPr>
          <p:nvPr>
            <p:ph type="title"/>
          </p:nvPr>
        </p:nvSpPr>
        <p:spPr/>
        <p:txBody>
          <a:bodyPr/>
          <a:lstStyle/>
          <a:p>
            <a:r>
              <a:rPr lang="en-US" dirty="0"/>
              <a:t>Ethical Behavior</a:t>
            </a:r>
          </a:p>
        </p:txBody>
      </p:sp>
      <p:sp>
        <p:nvSpPr>
          <p:cNvPr id="3" name="Slide Number Placeholder 2">
            <a:extLst>
              <a:ext uri="{FF2B5EF4-FFF2-40B4-BE49-F238E27FC236}">
                <a16:creationId xmlns:a16="http://schemas.microsoft.com/office/drawing/2014/main" id="{091C436C-6349-4A38-8B64-E3E0287912D4}"/>
              </a:ext>
            </a:extLst>
          </p:cNvPr>
          <p:cNvSpPr>
            <a:spLocks noGrp="1"/>
          </p:cNvSpPr>
          <p:nvPr>
            <p:ph type="sldNum" sz="quarter" idx="10"/>
          </p:nvPr>
        </p:nvSpPr>
        <p:spPr/>
        <p:txBody>
          <a:bodyPr/>
          <a:lstStyle/>
          <a:p>
            <a:fld id="{58B47EDC-70F1-447E-86E6-DFEA746573BF}" type="slidenum">
              <a:rPr lang="en-US" altLang="en-US" smtClean="0"/>
              <a:pPr/>
              <a:t>8</a:t>
            </a:fld>
            <a:endParaRPr lang="en-US" altLang="en-US" dirty="0"/>
          </a:p>
        </p:txBody>
      </p:sp>
    </p:spTree>
    <p:extLst>
      <p:ext uri="{BB962C8B-B14F-4D97-AF65-F5344CB8AC3E}">
        <p14:creationId xmlns:p14="http://schemas.microsoft.com/office/powerpoint/2010/main" val="18918875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783"/>
          <a:stretch/>
        </p:blipFill>
        <p:spPr bwMode="auto">
          <a:xfrm>
            <a:off x="4350254" y="3037114"/>
            <a:ext cx="4733360" cy="340681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US" dirty="0"/>
              <a:t>Knowing right from wrong doesn’t automatically mean we DO the right thing</a:t>
            </a:r>
          </a:p>
        </p:txBody>
      </p:sp>
      <p:sp>
        <p:nvSpPr>
          <p:cNvPr id="4" name="Title 3"/>
          <p:cNvSpPr>
            <a:spLocks noGrp="1"/>
          </p:cNvSpPr>
          <p:nvPr>
            <p:ph type="title"/>
          </p:nvPr>
        </p:nvSpPr>
        <p:spPr/>
        <p:txBody>
          <a:bodyPr/>
          <a:lstStyle/>
          <a:p>
            <a:r>
              <a:rPr lang="en-US" dirty="0"/>
              <a:t>Understanding vs. Behavior</a:t>
            </a:r>
          </a:p>
        </p:txBody>
      </p:sp>
      <p:sp>
        <p:nvSpPr>
          <p:cNvPr id="3" name="Slide Number Placeholder 2">
            <a:extLst>
              <a:ext uri="{FF2B5EF4-FFF2-40B4-BE49-F238E27FC236}">
                <a16:creationId xmlns:a16="http://schemas.microsoft.com/office/drawing/2014/main" id="{F0B201B3-236E-4BD9-8F95-5F2CD7345D1B}"/>
              </a:ext>
            </a:extLst>
          </p:cNvPr>
          <p:cNvSpPr>
            <a:spLocks noGrp="1"/>
          </p:cNvSpPr>
          <p:nvPr>
            <p:ph type="sldNum" sz="quarter" idx="10"/>
          </p:nvPr>
        </p:nvSpPr>
        <p:spPr/>
        <p:txBody>
          <a:bodyPr/>
          <a:lstStyle/>
          <a:p>
            <a:fld id="{58B47EDC-70F1-447E-86E6-DFEA746573BF}" type="slidenum">
              <a:rPr lang="en-US" altLang="en-US" smtClean="0"/>
              <a:pPr/>
              <a:t>9</a:t>
            </a:fld>
            <a:endParaRPr lang="en-US" altLang="en-US" dirty="0"/>
          </a:p>
        </p:txBody>
      </p:sp>
    </p:spTree>
    <p:extLst>
      <p:ext uri="{BB962C8B-B14F-4D97-AF65-F5344CB8AC3E}">
        <p14:creationId xmlns:p14="http://schemas.microsoft.com/office/powerpoint/2010/main" val="3303888207"/>
      </p:ext>
    </p:extLst>
  </p:cSld>
  <p:clrMapOvr>
    <a:masterClrMapping/>
  </p:clrMapOvr>
  <p:transition>
    <p:fade/>
  </p:transition>
</p:sld>
</file>

<file path=ppt/theme/theme1.xml><?xml version="1.0" encoding="utf-8"?>
<a:theme xmlns:a="http://schemas.openxmlformats.org/drawingml/2006/main" name="1_Office Theme">
  <a:themeElements>
    <a:clrScheme name="Bernies Brief">
      <a:dk1>
        <a:sysClr val="windowText" lastClr="000000"/>
      </a:dk1>
      <a:lt1>
        <a:sysClr val="window" lastClr="FFFFFF"/>
      </a:lt1>
      <a:dk2>
        <a:srgbClr val="013F7F"/>
      </a:dk2>
      <a:lt2>
        <a:srgbClr val="001374"/>
      </a:lt2>
      <a:accent1>
        <a:srgbClr val="329998"/>
      </a:accent1>
      <a:accent2>
        <a:srgbClr val="494949"/>
      </a:accent2>
      <a:accent3>
        <a:srgbClr val="027EFF"/>
      </a:accent3>
      <a:accent4>
        <a:srgbClr val="241CC4"/>
      </a:accent4>
      <a:accent5>
        <a:srgbClr val="027EFF"/>
      </a:accent5>
      <a:accent6>
        <a:srgbClr val="81CFFF"/>
      </a:accent6>
      <a:hlink>
        <a:srgbClr val="005EC0"/>
      </a:hlink>
      <a:folHlink>
        <a:srgbClr val="005E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7CE43ADD1E3648A15B1370199C2B69" ma:contentTypeVersion="10" ma:contentTypeDescription="Create a new document." ma:contentTypeScope="" ma:versionID="9c13c44b8ddf69ac81a5a1abc79f31b1">
  <xsd:schema xmlns:xsd="http://www.w3.org/2001/XMLSchema" xmlns:xs="http://www.w3.org/2001/XMLSchema" xmlns:p="http://schemas.microsoft.com/office/2006/metadata/properties" xmlns:ns2="6affe440-1463-4c8a-b20c-a42b6e97aa51" xmlns:ns3="149e9765-edba-4757-aba2-48d9df3bca46" targetNamespace="http://schemas.microsoft.com/office/2006/metadata/properties" ma:root="true" ma:fieldsID="f4488b77beaa1e7b0d0230194796a644" ns2:_="" ns3:_="">
    <xsd:import namespace="6affe440-1463-4c8a-b20c-a42b6e97aa51"/>
    <xsd:import namespace="149e9765-edba-4757-aba2-48d9df3bc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ffe440-1463-4c8a-b20c-a42b6e97aa5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9e9765-edba-4757-aba2-48d9df3bca46"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F3094B-9EDB-4A9B-9C71-1B4D1AB615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ffe440-1463-4c8a-b20c-a42b6e97aa51"/>
    <ds:schemaRef ds:uri="149e9765-edba-4757-aba2-48d9df3bc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1821D9-63FD-4505-A2B6-BA9FCA9383E3}">
  <ds:schemaRefs>
    <ds:schemaRef ds:uri="http://schemas.microsoft.com/sharepoint/v3/contenttype/forms"/>
  </ds:schemaRefs>
</ds:datastoreItem>
</file>

<file path=customXml/itemProps3.xml><?xml version="1.0" encoding="utf-8"?>
<ds:datastoreItem xmlns:ds="http://schemas.openxmlformats.org/officeDocument/2006/customXml" ds:itemID="{5FC70802-4345-4351-A1B3-CE57D458B2DC}">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149e9765-edba-4757-aba2-48d9df3bca46"/>
    <ds:schemaRef ds:uri="http://schemas.openxmlformats.org/package/2006/metadata/core-properties"/>
    <ds:schemaRef ds:uri="6affe440-1463-4c8a-b20c-a42b6e97aa5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112</TotalTime>
  <Words>5523</Words>
  <Application>Microsoft Office PowerPoint</Application>
  <PresentationFormat>On-screen Show (4:3)</PresentationFormat>
  <Paragraphs>421</Paragraphs>
  <Slides>46</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1_Office Theme</vt:lpstr>
      <vt:lpstr>UNIT 3 Cyber Ethics</vt:lpstr>
      <vt:lpstr>Learning Objectives</vt:lpstr>
      <vt:lpstr>Principles of Cyber Ethics</vt:lpstr>
      <vt:lpstr>Introduction</vt:lpstr>
      <vt:lpstr>Why Ethics?</vt:lpstr>
      <vt:lpstr>What is Ethics?</vt:lpstr>
      <vt:lpstr>Sources of Ethics</vt:lpstr>
      <vt:lpstr>Ethical Behavior</vt:lpstr>
      <vt:lpstr>Understanding vs. Behavior</vt:lpstr>
      <vt:lpstr>Ethical Behavior Requires</vt:lpstr>
      <vt:lpstr>Questions</vt:lpstr>
      <vt:lpstr>CASE STUDY 1 Terry Childs As told by former San Francisco Mayor Gavin Newsom  to Slate Magazine</vt:lpstr>
      <vt:lpstr>Terry Childs</vt:lpstr>
      <vt:lpstr>CASE STUDY 2 Desmond Hague Former CEO of Centerplate</vt:lpstr>
      <vt:lpstr>Desmond Hague</vt:lpstr>
      <vt:lpstr>CASE STUDY THREE Wesley Autrey Subway Superman</vt:lpstr>
      <vt:lpstr>Wesley Autrey</vt:lpstr>
      <vt:lpstr>AFA CYBER ETHICS UNIT Ethics Activity</vt:lpstr>
      <vt:lpstr>SCENARIO 1 Hack, No Hack?</vt:lpstr>
      <vt:lpstr>Scenario 1: Hack, No Hack?</vt:lpstr>
      <vt:lpstr>Scenario 1: Hack, No Hack?</vt:lpstr>
      <vt:lpstr>Scenario 1: Hack, No Hack?</vt:lpstr>
      <vt:lpstr>SCENARIO 2 How do we deal with a bully?</vt:lpstr>
      <vt:lpstr>Scenario 2: Bullies</vt:lpstr>
      <vt:lpstr>Scenario 2: Bullies</vt:lpstr>
      <vt:lpstr>Scenario 2: Bullies</vt:lpstr>
      <vt:lpstr>SCENARIO 3 Am I still responsible?</vt:lpstr>
      <vt:lpstr>Scenario 3: Am I still responsible?</vt:lpstr>
      <vt:lpstr>Scenario 3: Am I still responsible?</vt:lpstr>
      <vt:lpstr>Scenario 3: Am I still responsible?</vt:lpstr>
      <vt:lpstr>Scenario 3: Am I still responsible?</vt:lpstr>
      <vt:lpstr>SCENARIO 4 Good Intentions</vt:lpstr>
      <vt:lpstr>Scenario 4: Good Intentions</vt:lpstr>
      <vt:lpstr>Scenario 4: Good Intentions</vt:lpstr>
      <vt:lpstr>Scenario 4: Good Intentions</vt:lpstr>
      <vt:lpstr>Scenario 4: Good Intentions</vt:lpstr>
      <vt:lpstr>SCENARIO 5 Privileged Information</vt:lpstr>
      <vt:lpstr>Scenario 5: Privileged Information</vt:lpstr>
      <vt:lpstr>Scenario 5: Privileged Information</vt:lpstr>
      <vt:lpstr>Scenario 5: Privileged Information</vt:lpstr>
      <vt:lpstr>Scenario 6 Responsible Actions</vt:lpstr>
      <vt:lpstr>Scenario 6: Responsible Actions</vt:lpstr>
      <vt:lpstr>Scenario 6: Responsible Actions</vt:lpstr>
      <vt:lpstr>Scenario 6: Responsible Actions</vt:lpstr>
      <vt:lpstr>Scenario 6: Responsible Actions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Cyber Ethics</dc:title>
  <dc:creator>Rebecca Dalton</dc:creator>
  <cp:lastModifiedBy>Frank Zaborowski</cp:lastModifiedBy>
  <cp:revision>8</cp:revision>
  <dcterms:created xsi:type="dcterms:W3CDTF">2018-07-18T18:46:25Z</dcterms:created>
  <dcterms:modified xsi:type="dcterms:W3CDTF">2018-11-13T15:12:49Z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0x0101006C7CE43ADD1E3648A15B1370199C2B69</vt:lpwstr>
  </property>
</Properties>
</file>