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10.xml"/>
  <Override ContentType="application/vnd.openxmlformats-officedocument.presentationml.comments+xml" PartName="/ppt/comments/comment17.xml"/>
  <Override ContentType="application/vnd.openxmlformats-officedocument.presentationml.comments+xml" PartName="/ppt/comments/comment8.xml"/>
  <Override ContentType="application/vnd.openxmlformats-officedocument.presentationml.comments+xml" PartName="/ppt/comments/comment6.xml"/>
  <Override ContentType="application/vnd.openxmlformats-officedocument.presentationml.comments+xml" PartName="/ppt/comments/comment3.xml"/>
  <Override ContentType="application/vnd.openxmlformats-officedocument.presentationml.comments+xml" PartName="/ppt/comments/comment15.xml"/>
  <Override ContentType="application/vnd.openxmlformats-officedocument.presentationml.comments+xml" PartName="/ppt/comments/comment13.xml"/>
  <Override ContentType="application/vnd.openxmlformats-officedocument.presentationml.comments+xml" PartName="/ppt/comments/comment16.xml"/>
  <Override ContentType="application/vnd.openxmlformats-officedocument.presentationml.comments+xml" PartName="/ppt/comments/comment1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12.xml"/>
  <Override ContentType="application/vnd.openxmlformats-officedocument.presentationml.comments+xml" PartName="/ppt/comments/comment1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7" name="Will McGloughli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1-27T04:06:32.953">
    <p:pos x="6000" y="0"/>
    <p:text>taylor
https://www.virtualbox.org/
https://ubuntu.com/</p:text>
  </p:cm>
</p:cmLst>
</file>

<file path=ppt/comments/comment1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0" dt="2022-01-27T04:09:40.293">
    <p:pos x="6000" y="0"/>
    <p:text>will</p:text>
  </p:cm>
</p:cmLst>
</file>

<file path=ppt/comments/comment1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1" dt="2022-01-27T04:05:42.876">
    <p:pos x="6000" y="0"/>
    <p:text>taylor</p:text>
  </p:cm>
</p:cmLst>
</file>

<file path=ppt/comments/comment1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2" dt="2022-01-27T04:09:50.949">
    <p:pos x="6000" y="0"/>
    <p:text>will</p:text>
  </p:cm>
</p:cmLst>
</file>

<file path=ppt/comments/comment1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3" dt="2022-01-27T04:09:56.694">
    <p:pos x="6000" y="0"/>
    <p:text>will</p:text>
  </p:cm>
</p:cmLst>
</file>

<file path=ppt/comments/comment1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4" dt="2022-01-27T04:10:02.873">
    <p:pos x="6000" y="0"/>
    <p:text>will</p:text>
  </p:cm>
</p:cmLst>
</file>

<file path=ppt/comments/comment1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5" dt="2022-01-27T04:10:31.643">
    <p:pos x="6000" y="0"/>
    <p:text>will</p:text>
  </p:cm>
</p:cmLst>
</file>

<file path=ppt/comments/comment1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6" dt="2022-01-27T04:10:46.469">
    <p:pos x="6000" y="0"/>
    <p:text>will</p:text>
  </p:cm>
</p:cmLst>
</file>

<file path=ppt/comments/comment1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7" dt="2022-01-27T04:10:54.219">
    <p:pos x="6000" y="0"/>
    <p:text>will taylor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1-27T04:07:04.368">
    <p:pos x="6000" y="0"/>
    <p:text>taylor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2-01-27T04:07:17.590">
    <p:pos x="6000" y="0"/>
    <p:text>will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2-01-27T04:07:36.780">
    <p:pos x="6000" y="0"/>
    <p:text>taylor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2-01-27T04:08:40.784">
    <p:pos x="6000" y="0"/>
    <p:text>will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2-01-27T04:08:52.439">
    <p:pos x="6000" y="0"/>
    <p:text>will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2-01-27T04:08:59.853">
    <p:pos x="6000" y="0"/>
    <p:text>will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8" dt="2022-01-27T04:09:14.712">
    <p:pos x="6000" y="0"/>
    <p:text>taylor</p:tex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9" dt="2022-01-27T04:09:33.572">
    <p:pos x="6000" y="0"/>
    <p:text>will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virtualbox.org/" TargetMode="External"/><Relationship Id="rId3" Type="http://schemas.openxmlformats.org/officeDocument/2006/relationships/hyperlink" Target="https://ubuntu.com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04a67833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04a67833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Favorites bar, app launcher, firefox, nautilus, system monitor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04a67833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04a67833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09dfc12a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09dfc12a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04a678336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04a678336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etc for config, tmp is useful for temporary directories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04a67833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04a67833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09dfc12a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09dfc12a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09dfc12a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09dfc12a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04a67833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04a67833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04a67833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04a67833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09dfc12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09dfc12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taylor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0dc8e09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0dc8e09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9dfc12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09dfc12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taylor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https://www.virtualbox.org/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https://ubuntu.com/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04a6783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04a6783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04a67833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04a67833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04a67833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04a67833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04a67833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04a67833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09dfc12a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09dfc12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09dfc12a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09dfc12a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8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0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11.xml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12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13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14.xml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15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16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3.xm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4.xml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5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6.xml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Demystifying Linux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Penn State IEEE Projects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Navigating the desktop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Navigating the filesystem with the terminal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 sz="1100"/>
              <a:t>pwd</a:t>
            </a:r>
            <a:endParaRPr b="1" i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Where am I?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/>
              <a:t>P</a:t>
            </a:r>
            <a:r>
              <a:rPr lang="en"/>
              <a:t>rint </a:t>
            </a:r>
            <a:r>
              <a:rPr lang="en" u="sng"/>
              <a:t>w</a:t>
            </a:r>
            <a:r>
              <a:rPr lang="en"/>
              <a:t>orking </a:t>
            </a:r>
            <a:r>
              <a:rPr lang="en" u="sng"/>
              <a:t>d</a:t>
            </a:r>
            <a:r>
              <a:rPr lang="en"/>
              <a:t>irectory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 sz="1100"/>
              <a:t>cd [location]</a:t>
            </a:r>
            <a:endParaRPr b="1" i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/>
              <a:t>C</a:t>
            </a:r>
            <a:r>
              <a:rPr lang="en"/>
              <a:t>hange </a:t>
            </a:r>
            <a:r>
              <a:rPr lang="en" u="sng"/>
              <a:t>d</a:t>
            </a:r>
            <a:r>
              <a:rPr lang="en"/>
              <a:t>irectory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“.” is the current directory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“..” is the parent directory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 sz="1100"/>
              <a:t>ls [-la]</a:t>
            </a:r>
            <a:endParaRPr b="1"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Show files in current dir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Linux file structure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FF00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6400">
                <a:solidFill>
                  <a:schemeClr val="lt1"/>
                </a:solidFill>
              </a:rPr>
              <a:t>Everything</a:t>
            </a:r>
            <a:r>
              <a:rPr b="1" i="1" lang="en" sz="6400">
                <a:solidFill>
                  <a:schemeClr val="lt1"/>
                </a:solidFill>
              </a:rPr>
              <a:t> is a file.</a:t>
            </a:r>
            <a:endParaRPr b="1" i="1" sz="64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Linux file structure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078875"/>
            <a:ext cx="4140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Root directory -&gt; “/”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Top level directory that contains all other dirs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Similar to Windows’ “C:\”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Home directory -&gt; “/home/”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Contains user directories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Documents, Downloads, etc.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Similar to Windows’ “C:\Users”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“~” goes to your user directory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403" y="980325"/>
            <a:ext cx="3653251" cy="37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terminal usage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3842400" cy="29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/>
              <a:t>echo [text]</a:t>
            </a:r>
            <a:endParaRPr b="1"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Repeat text back to the terminal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/>
              <a:t>t</a:t>
            </a:r>
            <a:r>
              <a:rPr b="1" i="1" lang="en"/>
              <a:t>ouch [file]</a:t>
            </a:r>
            <a:endParaRPr b="1"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 new blank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/>
              <a:t>c</a:t>
            </a:r>
            <a:r>
              <a:rPr b="1" i="1" lang="en"/>
              <a:t>at [file]</a:t>
            </a:r>
            <a:endParaRPr b="1"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Outputs content of file to terminal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</a:t>
            </a:r>
            <a:r>
              <a:rPr lang="en"/>
              <a:t>ess [file]-- like cat, but better for long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/>
              <a:t>mkdir [dir]</a:t>
            </a:r>
            <a:endParaRPr b="1"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 a new directory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/>
              <a:t>rm [-rf] [file]</a:t>
            </a:r>
            <a:endParaRPr b="1"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Remove file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i="1" lang="en"/>
              <a:t>-r</a:t>
            </a:r>
            <a:r>
              <a:rPr lang="en"/>
              <a:t> required if it’s a directory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i="1" lang="en"/>
              <a:t>-f </a:t>
            </a:r>
            <a:r>
              <a:rPr lang="en"/>
              <a:t>to force-- be careful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4571850" y="2078875"/>
            <a:ext cx="3842400" cy="29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/>
              <a:t>n</a:t>
            </a:r>
            <a:r>
              <a:rPr b="1" i="1" lang="en"/>
              <a:t>ano [file]</a:t>
            </a:r>
            <a:endParaRPr b="1"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Basic text editor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/>
              <a:t>m</a:t>
            </a:r>
            <a:r>
              <a:rPr b="1" i="1" lang="en"/>
              <a:t>v [source] [dest]</a:t>
            </a:r>
            <a:endParaRPr b="1"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Move or rename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/>
              <a:t>c</a:t>
            </a:r>
            <a:r>
              <a:rPr b="1" i="1" lang="en"/>
              <a:t>hmod [permissions] [file]</a:t>
            </a:r>
            <a:endParaRPr b="1"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Change file permissions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i="1" lang="en"/>
              <a:t>chmod +x [file]</a:t>
            </a:r>
            <a:r>
              <a:rPr lang="en"/>
              <a:t> to make file executable</a:t>
            </a:r>
            <a:r>
              <a:rPr i="1" lang="en"/>
              <a:t> 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/>
              <a:t>top</a:t>
            </a:r>
            <a:endParaRPr b="1"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Linux’s version of task manager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/>
              <a:t>kill [pid]</a:t>
            </a:r>
            <a:endParaRPr b="1"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Kill process with given pid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/>
              <a:t>man [command]</a:t>
            </a:r>
            <a:endParaRPr b="1"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 info on how to use a specific command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</a:t>
            </a:r>
            <a:r>
              <a:rPr lang="en"/>
              <a:t> terminal usage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3842400" cy="29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/>
              <a:t>./[executable]</a:t>
            </a:r>
            <a:endParaRPr b="1"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Run executable file in current directory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Files must be run with relative filepath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“./” does the trick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[command] &gt; [file]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“redirect”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Feed output of a terminal command to a new empty file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i="1" lang="en"/>
              <a:t>&gt;&gt;</a:t>
            </a:r>
            <a:r>
              <a:rPr lang="en"/>
              <a:t> will append instead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[command] | [command]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“pipe”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Feed command output to another command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4571850" y="2078875"/>
            <a:ext cx="3842400" cy="29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Bash scripting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Write a series of commands in a .sh file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Run using </a:t>
            </a:r>
            <a:r>
              <a:rPr b="1" i="1" lang="en"/>
              <a:t>bash [file]</a:t>
            </a:r>
            <a:r>
              <a:rPr lang="en"/>
              <a:t> command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Tab autocompletion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Most terminals will try to autocomplete filenames for you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Nobody really knows what they’re doing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138" y="1925725"/>
            <a:ext cx="8063726" cy="259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729450" y="2078875"/>
            <a:ext cx="7688700" cy="28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/>
              <a:t>Sudo [command]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u="sng"/>
              <a:t>S</a:t>
            </a:r>
            <a:r>
              <a:rPr lang="en"/>
              <a:t>uper</a:t>
            </a:r>
            <a:r>
              <a:rPr b="1" lang="en" u="sng"/>
              <a:t>u</a:t>
            </a:r>
            <a:r>
              <a:rPr lang="en"/>
              <a:t>ser </a:t>
            </a:r>
            <a:r>
              <a:rPr b="1" lang="en" u="sng"/>
              <a:t>do</a:t>
            </a:r>
            <a:endParaRPr b="1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“Do this command with maximum permissions”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Going to need to enter password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certain users on a system can use </a:t>
            </a:r>
            <a:r>
              <a:rPr b="1" i="1" lang="en"/>
              <a:t>sudo</a:t>
            </a:r>
            <a:endParaRPr/>
          </a:p>
          <a:p>
            <a:pPr indent="-749300" lvl="0" marL="457200" rtl="0" algn="l">
              <a:spcBef>
                <a:spcPts val="0"/>
              </a:spcBef>
              <a:spcAft>
                <a:spcPts val="0"/>
              </a:spcAft>
              <a:buSzPts val="8200"/>
              <a:buChar char="●"/>
            </a:pPr>
            <a:r>
              <a:rPr lang="en" sz="8200"/>
              <a:t>BE CAREFUL</a:t>
            </a:r>
            <a:endParaRPr sz="8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package managers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729450" y="2078875"/>
            <a:ext cx="4276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Apt is Ubuntu’s default package manager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90% of the time, you’ll be using apt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Basic steps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b="1" i="1" lang="en"/>
              <a:t>sudo apt update</a:t>
            </a:r>
            <a:endParaRPr b="1" i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b="1" i="1" lang="en"/>
              <a:t>s</a:t>
            </a:r>
            <a:r>
              <a:rPr b="1" i="1" lang="en"/>
              <a:t>udo apt install [package]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Snap becoming more popular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common for more complicated GUI programs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</a:t>
            </a:r>
            <a:r>
              <a:rPr lang="en"/>
              <a:t>.e. VSCode, IntelliJ products, etc.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Basic step</a:t>
            </a:r>
            <a:r>
              <a:rPr lang="en" strike="sngStrike"/>
              <a:t>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b="1" i="1" lang="en"/>
              <a:t>sudo snap install [package] [--classic]</a:t>
            </a:r>
            <a:endParaRPr b="1" i="1"/>
          </a:p>
        </p:txBody>
      </p:sp>
      <p:sp>
        <p:nvSpPr>
          <p:cNvPr id="197" name="Google Shape;197;p30"/>
          <p:cNvSpPr txBox="1"/>
          <p:nvPr/>
        </p:nvSpPr>
        <p:spPr>
          <a:xfrm>
            <a:off x="5858600" y="1099050"/>
            <a:ext cx="24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5005650" y="2078875"/>
            <a:ext cx="3657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Recommended packages</a:t>
            </a:r>
            <a:endParaRPr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i="1" lang="en"/>
              <a:t>htop</a:t>
            </a:r>
            <a:r>
              <a:rPr lang="en"/>
              <a:t> (for when you want a better </a:t>
            </a:r>
            <a:r>
              <a:rPr b="1" i="1" lang="en"/>
              <a:t>top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/>
              <a:t>tree</a:t>
            </a:r>
            <a:r>
              <a:rPr lang="en"/>
              <a:t> (for when you’re really lost)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/>
              <a:t>cmatrix</a:t>
            </a:r>
            <a:r>
              <a:rPr lang="en"/>
              <a:t> (for when you are Keanu)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/>
              <a:t>cowsay</a:t>
            </a:r>
            <a:r>
              <a:rPr lang="en"/>
              <a:t> (for when moo)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/>
              <a:t>vim</a:t>
            </a:r>
            <a:r>
              <a:rPr lang="en"/>
              <a:t> (for if you hate yourself)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/>
              <a:t>fortune</a:t>
            </a:r>
            <a:r>
              <a:rPr lang="en"/>
              <a:t> (for fortune)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/>
              <a:t>lolcat</a:t>
            </a:r>
            <a:r>
              <a:rPr lang="en"/>
              <a:t> (for rainbow text)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/>
              <a:t>sl</a:t>
            </a:r>
            <a:r>
              <a:rPr lang="en"/>
              <a:t> (for steam locomotive)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Attendance Award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900" y="185385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some downloads started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Linux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Setting up a VM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the desktop 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Navigating the filesystem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terminal usage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 installation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Linux?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Family of operating systems based on the Linux kernel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Linus Torvalds,  September 1991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Unix-like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Different “flavors” of Linux, called distributions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Known for being...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Unfriendly to beginners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Community supported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a </a:t>
            </a:r>
            <a:r>
              <a:rPr b="1" i="1" lang="en"/>
              <a:t>lot</a:t>
            </a:r>
            <a:r>
              <a:rPr lang="en"/>
              <a:t> of things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Say hi to Tux!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9176" y="749963"/>
            <a:ext cx="3008801" cy="364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36966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“Flavors” of Linux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are general purpose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are derived from other distribution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common distributions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Ubuntu (Debian-based)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Manjaro (Arch-based)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Linux Mint (Ubuntu-based)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Elementary OS (Ubuntu-based)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And many more!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you’ve used Linux before, it was probably Ubuntu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725" y="3019125"/>
            <a:ext cx="1416325" cy="14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3951" y="1004301"/>
            <a:ext cx="1335900" cy="13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9525" y="2884913"/>
            <a:ext cx="1684750" cy="16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4225" y="940725"/>
            <a:ext cx="1463050" cy="14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set up with a VM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VM?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Emulates computer hardware with software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Will be slower than on bare metal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Pretty damn close now, though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Hypervisor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Separates VM from host machine’s hardware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Provisions host resources to VM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this means for you: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Sandbox PC that you can screw around with without putting your real PC at risk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can run </a:t>
            </a:r>
            <a:r>
              <a:rPr b="1" i="1" lang="en" u="sng"/>
              <a:t>most</a:t>
            </a:r>
            <a:r>
              <a:rPr lang="en"/>
              <a:t> OSes on </a:t>
            </a:r>
            <a:r>
              <a:rPr b="1" i="1" lang="en" u="sng"/>
              <a:t>most</a:t>
            </a:r>
            <a:r>
              <a:rPr lang="en"/>
              <a:t> </a:t>
            </a:r>
            <a:r>
              <a:rPr lang="en"/>
              <a:t>computers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ARM chip support for most VM software isn’t ready yet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4">
            <a:alphaModFix/>
          </a:blip>
          <a:srcRect b="17734" l="2529" r="2368" t="7185"/>
          <a:stretch/>
        </p:blipFill>
        <p:spPr>
          <a:xfrm>
            <a:off x="6815700" y="1152800"/>
            <a:ext cx="1282875" cy="4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5533" y="2742663"/>
            <a:ext cx="2375566" cy="178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9738" y="2369699"/>
            <a:ext cx="2474797" cy="4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set up with a VM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