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6325F4-42D8-4404-9F68-843862BFA416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9E2345D-8B7A-4FAD-B82B-F8E670641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84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25F4-42D8-4404-9F68-843862BFA416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345D-8B7A-4FAD-B82B-F8E670641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5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25F4-42D8-4404-9F68-843862BFA416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345D-8B7A-4FAD-B82B-F8E670641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93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25F4-42D8-4404-9F68-843862BFA416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345D-8B7A-4FAD-B82B-F8E670641CEF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8720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25F4-42D8-4404-9F68-843862BFA416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345D-8B7A-4FAD-B82B-F8E670641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095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25F4-42D8-4404-9F68-843862BFA416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345D-8B7A-4FAD-B82B-F8E670641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556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25F4-42D8-4404-9F68-843862BFA416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345D-8B7A-4FAD-B82B-F8E670641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04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25F4-42D8-4404-9F68-843862BFA416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345D-8B7A-4FAD-B82B-F8E670641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429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25F4-42D8-4404-9F68-843862BFA416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345D-8B7A-4FAD-B82B-F8E670641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87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25F4-42D8-4404-9F68-843862BFA416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345D-8B7A-4FAD-B82B-F8E670641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19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25F4-42D8-4404-9F68-843862BFA416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345D-8B7A-4FAD-B82B-F8E670641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24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25F4-42D8-4404-9F68-843862BFA416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345D-8B7A-4FAD-B82B-F8E670641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27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25F4-42D8-4404-9F68-843862BFA416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345D-8B7A-4FAD-B82B-F8E670641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13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25F4-42D8-4404-9F68-843862BFA416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345D-8B7A-4FAD-B82B-F8E670641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65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25F4-42D8-4404-9F68-843862BFA416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345D-8B7A-4FAD-B82B-F8E670641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14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25F4-42D8-4404-9F68-843862BFA416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345D-8B7A-4FAD-B82B-F8E670641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84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25F4-42D8-4404-9F68-843862BFA416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345D-8B7A-4FAD-B82B-F8E670641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4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25F4-42D8-4404-9F68-843862BFA416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2345D-8B7A-4FAD-B82B-F8E670641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329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hyperlink" Target="https://www.it-rechtsanwalt.com/datenschutz/sind-dynamische-ip-adressen-personenbezogene-daten-4087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hyperlink" Target="http://www.it-rechtsanwalt.com/datenschutz/alternativen-zu-safe-harbor-datenuebermittlungen-in-die-usa-4226.php" TargetMode="External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visdat/versions/0.0.4.9500" TargetMode="External"/><Relationship Id="rId2" Type="http://schemas.openxmlformats.org/officeDocument/2006/relationships/hyperlink" Target="https://cran.r-project.org/web/packages/visdat/vignettes/using_visda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C745D-85B7-48DB-8600-8325459AF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Visdat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F7FD96-99D5-49EC-AAA8-8757E3D177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Alexander Voltz</a:t>
            </a:r>
          </a:p>
          <a:p>
            <a:r>
              <a:rPr lang="de-DE" dirty="0"/>
              <a:t>Sebastian Bergemann</a:t>
            </a:r>
          </a:p>
        </p:txBody>
      </p:sp>
    </p:spTree>
    <p:extLst>
      <p:ext uri="{BB962C8B-B14F-4D97-AF65-F5344CB8AC3E}">
        <p14:creationId xmlns:p14="http://schemas.microsoft.com/office/powerpoint/2010/main" val="297341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B420275-BE60-4925-8F4A-8C848451657F}"/>
              </a:ext>
            </a:extLst>
          </p:cNvPr>
          <p:cNvSpPr/>
          <p:nvPr/>
        </p:nvSpPr>
        <p:spPr>
          <a:xfrm>
            <a:off x="623455" y="127173"/>
            <a:ext cx="4197927" cy="3067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389BB70-A0A8-45DD-982D-2A73398B1EFF}"/>
              </a:ext>
            </a:extLst>
          </p:cNvPr>
          <p:cNvSpPr/>
          <p:nvPr/>
        </p:nvSpPr>
        <p:spPr>
          <a:xfrm>
            <a:off x="6960525" y="127173"/>
            <a:ext cx="4197927" cy="3067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0978C6-4C38-4004-9CC8-B13494FB639A}"/>
              </a:ext>
            </a:extLst>
          </p:cNvPr>
          <p:cNvSpPr/>
          <p:nvPr/>
        </p:nvSpPr>
        <p:spPr>
          <a:xfrm>
            <a:off x="623454" y="3491345"/>
            <a:ext cx="4197927" cy="3187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E0AFA72-C132-425C-B7AD-31B51AA421D4}"/>
              </a:ext>
            </a:extLst>
          </p:cNvPr>
          <p:cNvSpPr/>
          <p:nvPr/>
        </p:nvSpPr>
        <p:spPr>
          <a:xfrm>
            <a:off x="6960525" y="3426003"/>
            <a:ext cx="4197927" cy="3241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Programmierer mit einfarbiger Füllung">
            <a:extLst>
              <a:ext uri="{FF2B5EF4-FFF2-40B4-BE49-F238E27FC236}">
                <a16:creationId xmlns:a16="http://schemas.microsoft.com/office/drawing/2014/main" id="{1DA234DB-1F00-4B9D-B60A-7947366C2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2190" y="736475"/>
            <a:ext cx="1698358" cy="1698358"/>
          </a:xfrm>
          <a:prstGeom prst="rect">
            <a:avLst/>
          </a:prstGeom>
        </p:spPr>
      </p:pic>
      <p:pic>
        <p:nvPicPr>
          <p:cNvPr id="9" name="Grafik 8" descr="Laptop mit einfarbiger Füllung">
            <a:extLst>
              <a:ext uri="{FF2B5EF4-FFF2-40B4-BE49-F238E27FC236}">
                <a16:creationId xmlns:a16="http://schemas.microsoft.com/office/drawing/2014/main" id="{FD84747F-DA67-4839-9FF5-D657CA658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083" y="127173"/>
            <a:ext cx="3178810" cy="3178810"/>
          </a:xfrm>
          <a:prstGeom prst="rect">
            <a:avLst/>
          </a:prstGeom>
        </p:spPr>
      </p:pic>
      <p:pic>
        <p:nvPicPr>
          <p:cNvPr id="12" name="Grafik 11" descr="Laptop mit einfarbiger Füllung">
            <a:extLst>
              <a:ext uri="{FF2B5EF4-FFF2-40B4-BE49-F238E27FC236}">
                <a16:creationId xmlns:a16="http://schemas.microsoft.com/office/drawing/2014/main" id="{490C4BC6-2775-4D9C-8E40-A194A2166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64" y="3290047"/>
            <a:ext cx="3178810" cy="3178810"/>
          </a:xfrm>
          <a:prstGeom prst="rect">
            <a:avLst/>
          </a:prstGeom>
        </p:spPr>
      </p:pic>
      <p:pic>
        <p:nvPicPr>
          <p:cNvPr id="14" name="Grafik 13" descr="Lupe, die sinkende Leistung zeigt">
            <a:extLst>
              <a:ext uri="{FF2B5EF4-FFF2-40B4-BE49-F238E27FC236}">
                <a16:creationId xmlns:a16="http://schemas.microsoft.com/office/drawing/2014/main" id="{548AF27E-2C65-4F19-A0CF-006DC49300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51" y="4123849"/>
            <a:ext cx="1922235" cy="1146420"/>
          </a:xfrm>
          <a:prstGeom prst="rect">
            <a:avLst/>
          </a:prstGeom>
        </p:spPr>
      </p:pic>
      <p:pic>
        <p:nvPicPr>
          <p:cNvPr id="16" name="Grafik 15" descr="Verwirrte Person mit einfarbiger Füllung">
            <a:extLst>
              <a:ext uri="{FF2B5EF4-FFF2-40B4-BE49-F238E27FC236}">
                <a16:creationId xmlns:a16="http://schemas.microsoft.com/office/drawing/2014/main" id="{82BDC9A4-C513-4599-8859-B37D4C40AC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1884" y="5085198"/>
            <a:ext cx="1217066" cy="1217066"/>
          </a:xfrm>
          <a:prstGeom prst="rect">
            <a:avLst/>
          </a:prstGeom>
        </p:spPr>
      </p:pic>
      <p:pic>
        <p:nvPicPr>
          <p:cNvPr id="18" name="Grafik 17" descr="Gedankenblase Silhouette">
            <a:extLst>
              <a:ext uri="{FF2B5EF4-FFF2-40B4-BE49-F238E27FC236}">
                <a16:creationId xmlns:a16="http://schemas.microsoft.com/office/drawing/2014/main" id="{3ADA8913-887A-4B6D-BE4E-62D31BFC06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12890" y="3314639"/>
            <a:ext cx="2082859" cy="208285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C35BB08-3D14-4963-84AE-A40669505B67}"/>
              </a:ext>
            </a:extLst>
          </p:cNvPr>
          <p:cNvSpPr txBox="1"/>
          <p:nvPr/>
        </p:nvSpPr>
        <p:spPr>
          <a:xfrm>
            <a:off x="9059488" y="3913921"/>
            <a:ext cx="914400" cy="491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Dafuq</a:t>
            </a:r>
            <a:r>
              <a:rPr lang="de-DE" dirty="0"/>
              <a:t>?</a:t>
            </a:r>
          </a:p>
        </p:txBody>
      </p:sp>
      <p:pic>
        <p:nvPicPr>
          <p:cNvPr id="21" name="Grafik 20" descr="Ein Bild, das Elektronik, Tastatur, blau enthält.&#10;&#10;Automatisch generierte Beschreibung">
            <a:extLst>
              <a:ext uri="{FF2B5EF4-FFF2-40B4-BE49-F238E27FC236}">
                <a16:creationId xmlns:a16="http://schemas.microsoft.com/office/drawing/2014/main" id="{C84018F0-FC0A-4A5D-BA6F-DF36F73289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123642" y="980902"/>
            <a:ext cx="1877233" cy="118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6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Monitor mit einfarbiger Füllung">
            <a:extLst>
              <a:ext uri="{FF2B5EF4-FFF2-40B4-BE49-F238E27FC236}">
                <a16:creationId xmlns:a16="http://schemas.microsoft.com/office/drawing/2014/main" id="{46CF9AD5-9133-4EB4-85CB-D74E5F67C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7018" y="410066"/>
            <a:ext cx="7984503" cy="6447934"/>
          </a:xfrm>
          <a:prstGeom prst="rect">
            <a:avLst/>
          </a:prstGeom>
        </p:spPr>
      </p:pic>
      <p:pic>
        <p:nvPicPr>
          <p:cNvPr id="12" name="Grafik 11" descr="Ein Bild, das Text, Elektronik, Computer enthält.&#10;&#10;Automatisch generierte Beschreibung">
            <a:extLst>
              <a:ext uri="{FF2B5EF4-FFF2-40B4-BE49-F238E27FC236}">
                <a16:creationId xmlns:a16="http://schemas.microsoft.com/office/drawing/2014/main" id="{32EAB996-9C61-406D-BE19-B36EF9258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55943" y="1765693"/>
            <a:ext cx="5665509" cy="293487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5E8EC94-352F-4910-9992-0D8E9383BF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4099" y="1771548"/>
            <a:ext cx="4270342" cy="292902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182C7EDB-1135-4C1B-9602-00FEBBED15CF}"/>
              </a:ext>
            </a:extLst>
          </p:cNvPr>
          <p:cNvSpPr txBox="1"/>
          <p:nvPr/>
        </p:nvSpPr>
        <p:spPr>
          <a:xfrm>
            <a:off x="4081805" y="3048466"/>
            <a:ext cx="419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Arial Black" panose="020B0A04020102020204" pitchFamily="34" charset="0"/>
              </a:rPr>
              <a:t>Visdat</a:t>
            </a:r>
            <a:endParaRPr lang="de-D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2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77C36-4151-41F8-BBAE-B82B7B53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Visdat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DF38D-33F0-4E56-B954-AF15171F0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Inspiriert von </a:t>
            </a:r>
            <a:r>
              <a:rPr lang="de-DE" dirty="0" err="1"/>
              <a:t>csv</a:t>
            </a:r>
            <a:r>
              <a:rPr lang="de-DE" dirty="0"/>
              <a:t>-fingerprint (prüft </a:t>
            </a:r>
            <a:r>
              <a:rPr lang="de-DE" dirty="0" err="1"/>
              <a:t>csv</a:t>
            </a:r>
            <a:r>
              <a:rPr lang="de-DE" dirty="0"/>
              <a:t> auf </a:t>
            </a:r>
            <a:r>
              <a:rPr lang="de-DE" dirty="0" err="1"/>
              <a:t>Formatierprobleme</a:t>
            </a:r>
            <a:r>
              <a:rPr lang="de-DE" dirty="0"/>
              <a:t>)</a:t>
            </a:r>
          </a:p>
          <a:p>
            <a:r>
              <a:rPr lang="de-DE" dirty="0"/>
              <a:t>Hilft Datenstrukturen visuell zu analysieren (Grafik)</a:t>
            </a:r>
          </a:p>
          <a:p>
            <a:r>
              <a:rPr lang="de-DE" dirty="0"/>
              <a:t>Bringt 6 Funktionen:</a:t>
            </a:r>
          </a:p>
          <a:p>
            <a:pPr lvl="1"/>
            <a:r>
              <a:rPr lang="de-DE" dirty="0" err="1"/>
              <a:t>vis_dat</a:t>
            </a:r>
            <a:r>
              <a:rPr lang="de-DE" dirty="0"/>
              <a:t>() – zeigt die Datenstruktur und typologisiert sie farblich</a:t>
            </a:r>
          </a:p>
          <a:p>
            <a:pPr lvl="1"/>
            <a:r>
              <a:rPr lang="de-DE" dirty="0" err="1"/>
              <a:t>vis_miss</a:t>
            </a:r>
            <a:r>
              <a:rPr lang="de-DE" dirty="0"/>
              <a:t>() – zeigt </a:t>
            </a:r>
            <a:r>
              <a:rPr lang="de-DE" dirty="0" err="1"/>
              <a:t>barplot</a:t>
            </a:r>
            <a:r>
              <a:rPr lang="de-DE" dirty="0"/>
              <a:t> mit fehlenden Daten/Einträgen pro Variable</a:t>
            </a:r>
          </a:p>
          <a:p>
            <a:pPr lvl="1"/>
            <a:r>
              <a:rPr lang="de-DE" dirty="0" err="1"/>
              <a:t>vis_compare</a:t>
            </a:r>
            <a:r>
              <a:rPr lang="de-DE" dirty="0"/>
              <a:t>() – zeigt Veränderung in 2 Datensätzen der selben Größe</a:t>
            </a:r>
          </a:p>
          <a:p>
            <a:pPr lvl="1"/>
            <a:r>
              <a:rPr lang="de-DE" dirty="0" err="1"/>
              <a:t>vis_expect</a:t>
            </a:r>
            <a:r>
              <a:rPr lang="de-DE" dirty="0"/>
              <a:t>() – vergleicht Bedingung mit Datensatz und visualisiert Ergebnis</a:t>
            </a:r>
          </a:p>
          <a:p>
            <a:pPr lvl="1"/>
            <a:r>
              <a:rPr lang="de-DE" dirty="0" err="1"/>
              <a:t>vis_cor</a:t>
            </a:r>
            <a:r>
              <a:rPr lang="de-DE" dirty="0"/>
              <a:t>() – stellt Zusammenhänge der Variablen grafisch da</a:t>
            </a:r>
          </a:p>
          <a:p>
            <a:pPr lvl="1"/>
            <a:r>
              <a:rPr lang="de-DE" dirty="0" err="1"/>
              <a:t>vis_guess</a:t>
            </a:r>
            <a:r>
              <a:rPr lang="de-DE" dirty="0"/>
              <a:t>() – beurteilt anhand von jeder Zelle welcher Datentyp erwartet wird</a:t>
            </a:r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262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Verwirrte Person mit einfarbiger Füllung">
            <a:extLst>
              <a:ext uri="{FF2B5EF4-FFF2-40B4-BE49-F238E27FC236}">
                <a16:creationId xmlns:a16="http://schemas.microsoft.com/office/drawing/2014/main" id="{5E6F58C6-D763-4193-A7E1-FAD5CAE3F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7467" y="2820467"/>
            <a:ext cx="1217066" cy="121706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952C655-4D41-4EFA-93F4-43D4339D200D}"/>
              </a:ext>
            </a:extLst>
          </p:cNvPr>
          <p:cNvSpPr txBox="1"/>
          <p:nvPr/>
        </p:nvSpPr>
        <p:spPr>
          <a:xfrm>
            <a:off x="4479131" y="2286000"/>
            <a:ext cx="323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Top, und wie sieht das jetzt aus?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16AC0E1-F1B7-4965-9F3A-EA156008D239}"/>
              </a:ext>
            </a:extLst>
          </p:cNvPr>
          <p:cNvSpPr/>
          <p:nvPr/>
        </p:nvSpPr>
        <p:spPr>
          <a:xfrm>
            <a:off x="3048000" y="4667250"/>
            <a:ext cx="6096000" cy="149542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Praxis</a:t>
            </a:r>
          </a:p>
        </p:txBody>
      </p:sp>
    </p:spTree>
    <p:extLst>
      <p:ext uri="{BB962C8B-B14F-4D97-AF65-F5344CB8AC3E}">
        <p14:creationId xmlns:p14="http://schemas.microsoft.com/office/powerpoint/2010/main" val="147171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79BE66A-4979-4673-B994-5F78A3747907}"/>
              </a:ext>
            </a:extLst>
          </p:cNvPr>
          <p:cNvSpPr/>
          <p:nvPr/>
        </p:nvSpPr>
        <p:spPr>
          <a:xfrm>
            <a:off x="575830" y="1895156"/>
            <a:ext cx="4910570" cy="3067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9B13621-C63A-4D3D-91C9-8BA8FBA03D83}"/>
              </a:ext>
            </a:extLst>
          </p:cNvPr>
          <p:cNvSpPr/>
          <p:nvPr/>
        </p:nvSpPr>
        <p:spPr>
          <a:xfrm>
            <a:off x="6705602" y="1895156"/>
            <a:ext cx="4910570" cy="3067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Programmierer mit einfarbiger Füllung">
            <a:extLst>
              <a:ext uri="{FF2B5EF4-FFF2-40B4-BE49-F238E27FC236}">
                <a16:creationId xmlns:a16="http://schemas.microsoft.com/office/drawing/2014/main" id="{8F623CEE-CC4C-4C9D-A975-091B5FFC2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5724" y="3052894"/>
            <a:ext cx="1698358" cy="1698358"/>
          </a:xfrm>
          <a:prstGeom prst="rect">
            <a:avLst/>
          </a:prstGeom>
        </p:spPr>
      </p:pic>
      <p:pic>
        <p:nvPicPr>
          <p:cNvPr id="11" name="Grafik 10" descr="Regenbogen Silhouette">
            <a:extLst>
              <a:ext uri="{FF2B5EF4-FFF2-40B4-BE49-F238E27FC236}">
                <a16:creationId xmlns:a16="http://schemas.microsoft.com/office/drawing/2014/main" id="{4DB8C488-D000-4F0E-B47D-AA8971880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0540" y="1922877"/>
            <a:ext cx="1228725" cy="1228725"/>
          </a:xfrm>
          <a:prstGeom prst="rect">
            <a:avLst/>
          </a:prstGeom>
        </p:spPr>
      </p:pic>
      <p:pic>
        <p:nvPicPr>
          <p:cNvPr id="15" name="Grafik 14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309AB19A-B962-48D0-AEE0-81EA8080DB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2147887"/>
            <a:ext cx="4533167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9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E05A4-164C-420E-821A-DCF04D81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BAF02D-6C80-4B9E-A6D6-CFA78BF2A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hlinkClick r:id="rId2"/>
              </a:rPr>
              <a:t>https://cran.r-project.org/web/packages/visdat/vignettes/using_visdat.html</a:t>
            </a:r>
            <a:endParaRPr lang="de-DE" sz="2000" dirty="0"/>
          </a:p>
          <a:p>
            <a:r>
              <a:rPr lang="de-DE" sz="2000" dirty="0">
                <a:hlinkClick r:id="rId3"/>
              </a:rPr>
              <a:t>https://www.rdocumentation.org/packages/visdat/versions/0.0.4.9500</a:t>
            </a:r>
            <a:endParaRPr lang="de-DE" sz="2000" dirty="0"/>
          </a:p>
          <a:p>
            <a:r>
              <a:rPr lang="de-DE" sz="2000" dirty="0"/>
              <a:t>R-Studio Hilfe „</a:t>
            </a:r>
            <a:r>
              <a:rPr lang="de-DE" sz="2000" dirty="0" err="1"/>
              <a:t>visdat</a:t>
            </a:r>
            <a:r>
              <a:rPr lang="de-DE" sz="2000" dirty="0"/>
              <a:t>“ und Funktionen</a:t>
            </a:r>
          </a:p>
        </p:txBody>
      </p:sp>
    </p:spTree>
    <p:extLst>
      <p:ext uri="{BB962C8B-B14F-4D97-AF65-F5344CB8AC3E}">
        <p14:creationId xmlns:p14="http://schemas.microsoft.com/office/powerpoint/2010/main" val="16392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B78FBCC-A25F-4EB4-9950-89FA7D43EA30}"/>
              </a:ext>
            </a:extLst>
          </p:cNvPr>
          <p:cNvSpPr txBox="1"/>
          <p:nvPr/>
        </p:nvSpPr>
        <p:spPr>
          <a:xfrm>
            <a:off x="4938712" y="2321004"/>
            <a:ext cx="23145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/>
              <a:t>Danke</a:t>
            </a:r>
          </a:p>
        </p:txBody>
      </p:sp>
    </p:spTree>
    <p:extLst>
      <p:ext uri="{BB962C8B-B14F-4D97-AF65-F5344CB8AC3E}">
        <p14:creationId xmlns:p14="http://schemas.microsoft.com/office/powerpoint/2010/main" val="3799763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161</Words>
  <Application>Microsoft Office PowerPoint</Application>
  <PresentationFormat>Breitbild</PresentationFormat>
  <Paragraphs>23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Tw Cen MT</vt:lpstr>
      <vt:lpstr>Schaltkreis</vt:lpstr>
      <vt:lpstr>Visdat</vt:lpstr>
      <vt:lpstr>PowerPoint-Präsentation</vt:lpstr>
      <vt:lpstr>PowerPoint-Präsentation</vt:lpstr>
      <vt:lpstr>Visdat</vt:lpstr>
      <vt:lpstr>PowerPoint-Präsentation</vt:lpstr>
      <vt:lpstr>PowerPoint-Präsentation</vt:lpstr>
      <vt:lpstr>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Visdat</dc:title>
  <dc:creator>Sebastian Bergemann</dc:creator>
  <cp:lastModifiedBy>Sebastian Bergemann</cp:lastModifiedBy>
  <cp:revision>12</cp:revision>
  <dcterms:created xsi:type="dcterms:W3CDTF">2021-05-02T12:09:42Z</dcterms:created>
  <dcterms:modified xsi:type="dcterms:W3CDTF">2021-05-05T09:16:20Z</dcterms:modified>
</cp:coreProperties>
</file>