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832" r:id="rId2"/>
  </p:sldMasterIdLst>
  <p:notesMasterIdLst>
    <p:notesMasterId r:id="rId29"/>
  </p:notesMasterIdLst>
  <p:handoutMasterIdLst>
    <p:handoutMasterId r:id="rId30"/>
  </p:handoutMasterIdLst>
  <p:sldIdLst>
    <p:sldId id="293" r:id="rId3"/>
    <p:sldId id="256" r:id="rId4"/>
    <p:sldId id="265" r:id="rId5"/>
    <p:sldId id="268" r:id="rId6"/>
    <p:sldId id="267" r:id="rId7"/>
    <p:sldId id="271" r:id="rId8"/>
    <p:sldId id="274" r:id="rId9"/>
    <p:sldId id="277" r:id="rId10"/>
    <p:sldId id="276" r:id="rId11"/>
    <p:sldId id="278" r:id="rId12"/>
    <p:sldId id="322" r:id="rId13"/>
    <p:sldId id="280" r:id="rId14"/>
    <p:sldId id="283" r:id="rId15"/>
    <p:sldId id="284" r:id="rId16"/>
    <p:sldId id="285" r:id="rId17"/>
    <p:sldId id="286" r:id="rId18"/>
    <p:sldId id="288" r:id="rId19"/>
    <p:sldId id="289" r:id="rId20"/>
    <p:sldId id="287" r:id="rId21"/>
    <p:sldId id="321" r:id="rId22"/>
    <p:sldId id="324" r:id="rId23"/>
    <p:sldId id="325" r:id="rId24"/>
    <p:sldId id="330" r:id="rId25"/>
    <p:sldId id="331" r:id="rId26"/>
    <p:sldId id="332" r:id="rId27"/>
    <p:sldId id="333" r:id="rId28"/>
  </p:sldIdLst>
  <p:sldSz cx="9144000" cy="6858000" type="screen4x3"/>
  <p:notesSz cx="7124700" cy="9410700"/>
  <p:custShowLst>
    <p:custShow name="Custom Show 1" id="0">
      <p:sldLst>
        <p:sld r:id="rId4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4">
          <p15:clr>
            <a:srgbClr val="A4A3A4"/>
          </p15:clr>
        </p15:guide>
        <p15:guide id="2" pos="22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1952" autoAdjust="0"/>
  </p:normalViewPr>
  <p:slideViewPr>
    <p:cSldViewPr>
      <p:cViewPr varScale="1">
        <p:scale>
          <a:sx n="75" d="100"/>
          <a:sy n="75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56"/>
    </p:cViewPr>
  </p:sorterViewPr>
  <p:notesViewPr>
    <p:cSldViewPr>
      <p:cViewPr varScale="1">
        <p:scale>
          <a:sx n="53" d="100"/>
          <a:sy n="53" d="100"/>
        </p:scale>
        <p:origin x="-2604" y="-90"/>
      </p:cViewPr>
      <p:guideLst>
        <p:guide orient="horz" pos="2964"/>
        <p:guide pos="22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5425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5425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EA9F111-6BB4-4473-8F06-3E58CD725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5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6438"/>
            <a:ext cx="4705350" cy="3529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5AF4D67-5797-451F-8E7B-230923D31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7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47AF8B-A58C-49BB-B98C-8E64D8545F1B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5725" y="234950"/>
            <a:ext cx="2092325" cy="1568450"/>
          </a:xfrm>
          <a:ln/>
        </p:spPr>
      </p:sp>
      <p:sp>
        <p:nvSpPr>
          <p:cNvPr id="35844" name="Notes Placeholder 4"/>
          <p:cNvSpPr>
            <a:spLocks noGrp="1"/>
          </p:cNvSpPr>
          <p:nvPr>
            <p:ph type="body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A3823-923D-4C4C-A6E1-8F43619285BC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C5FE45-A439-4255-86EE-57C5ACFE9736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000"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572FB5-1A01-4819-9DBF-75146E33AE3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B5482F-C265-4895-A0AB-1D95949A066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37674D-4E08-47B5-A386-EA318B8F1F01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482AA9-FB3B-48B4-8983-7B0DDAB5A37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5D37BD-E15E-4CBC-968D-EC3BF1365D5A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37013" y="9244013"/>
            <a:ext cx="3087687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BF4CE0-93F9-417C-8B53-E694C34B6EBC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1011238"/>
            <a:ext cx="4705350" cy="35290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4781550"/>
            <a:ext cx="5699125" cy="4233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A62E75-3A5F-46AA-82BD-F116D160E356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57C0A8-6B70-484F-80C7-CB2062C8FB6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B406DD-75A2-41F3-86CE-E4672BA5372B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234950"/>
            <a:ext cx="3243262" cy="2432050"/>
          </a:xfrm>
          <a:ln/>
        </p:spPr>
      </p:sp>
      <p:sp>
        <p:nvSpPr>
          <p:cNvPr id="36868" name="Notes Placeholder 4"/>
          <p:cNvSpPr>
            <a:spLocks noGrp="1"/>
          </p:cNvSpPr>
          <p:nvPr>
            <p:ph type="body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5625DD-708A-44E8-B20C-3C5CB780F67D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1EC523-3D0D-4FBB-B642-AE72941589B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6DCEF3-F459-483E-A24A-837F1C8499C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78802-F532-420B-8FF7-AA1E1BE954EA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BFBAFB-B72E-4A48-A720-381715B03E7D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C2CDFA-1892-4EE7-89B2-B23C030DB5B8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7FCC6E-A946-4E9F-8D18-90BD40EDFA63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5CCA71-BD41-430A-86DC-E651D77C1D39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FD76C0-3C94-4CDA-9660-7B73D7D5D4DB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>
            <p:ph type="body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8171E7-71F8-4FB3-8EED-D8C3E0971B39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819427-489A-44DB-BF5D-E212530842D8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51F7F1-9425-4E54-B359-BC387C11011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6D2391-BC89-4979-9E7B-5D0D862B7B3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162F18-4DAD-45F8-ADC2-F1419E9AEDD7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F33DD-8D6C-479C-AEB9-A65629782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C43B3-E7A1-40B8-A3C3-D1B7585A2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5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1D0B-062B-4862-8334-DACFF4C78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2B5F6-E90B-485D-BFB1-84C52DFFA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62ABB-C71E-4C99-ADAA-D3F9ABA39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5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1FC8C-A06B-4B30-989F-80A8CEA3C2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7E366-2254-49E2-8B06-3B08A51328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EDA98-F190-4BF6-9882-B046580475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A5B20-1031-4605-A86E-F69090AD4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7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07747-F397-4753-8BBC-5B80001770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6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7E650-D22F-40A4-9F06-F9D560436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F9550-3EF1-427A-94D9-11D365A4A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27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87197-BF31-4D65-84A0-B39363BD5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1938A-7A14-4D52-9E5E-60C969536D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9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7B23C-D520-44A4-B4B4-D7EB519BDB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7B23C-D520-44A4-B4B4-D7EB519BDB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956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7B23C-D520-44A4-B4B4-D7EB519BDB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7B23C-D520-44A4-B4B4-D7EB519BDB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398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7B23C-D520-44A4-B4B4-D7EB519BDB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7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23256-628E-4992-B44C-F63AFA806D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2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A7B2E-A6D0-4C69-8522-0C22639187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4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B5541-C14E-43D5-A11A-41B513C0F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DDFEC-6CAD-4F50-9BFB-641863E90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A4DDD-77BA-40DD-B173-A61478B60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75854-E467-4335-9F68-722D9B1D1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4FFD-2954-4CD8-B001-F28CA11F7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CE907-1FE5-4E98-9B61-F911E146D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D4BA-0B2C-4E58-BE7D-E248EA664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8A930-E191-4064-8360-C1B58720C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85922825-5609-4ACF-936F-74F1EB30A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347B23C-D520-44A4-B4B4-D7EB519BDB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04183"/>
            <a:ext cx="8074025" cy="912813"/>
          </a:xfrm>
          <a:solidFill>
            <a:srgbClr val="FFCC66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Research &amp; the Role of Statistics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Variables &amp; Levels of Measurement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65138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Operationalize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8613"/>
            <a:ext cx="5105400" cy="46497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ym typeface="Wingdings" pitchFamily="2" charset="2"/>
              </a:rPr>
              <a:t>Put another way: turning concepts into…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b="1" i="1" dirty="0">
                <a:sym typeface="Wingdings" pitchFamily="2" charset="2"/>
              </a:rPr>
              <a:t>variables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sym typeface="Wingdings" pitchFamily="2" charset="2"/>
              </a:rPr>
              <a:t>something</a:t>
            </a:r>
            <a:r>
              <a:rPr lang="en-US" sz="1800" b="1" i="1" dirty="0">
                <a:sym typeface="Wingdings" pitchFamily="2" charset="2"/>
              </a:rPr>
              <a:t> measurable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sym typeface="Wingdings" pitchFamily="2" charset="2"/>
              </a:rPr>
              <a:t>any trait that can change values from case to case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ym typeface="Wingdings" pitchFamily="2" charset="2"/>
              </a:rPr>
              <a:t>Some concepts easier to operationalize than others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Parental support/guidance </a:t>
            </a:r>
            <a:r>
              <a:rPr lang="en-US" sz="2000" dirty="0">
                <a:sym typeface="Wingdings" pitchFamily="2" charset="2"/>
              </a:rPr>
              <a:t> # parents in home </a:t>
            </a:r>
            <a:r>
              <a:rPr lang="en-US" sz="1600" dirty="0">
                <a:sym typeface="Wingdings" pitchFamily="2" charset="2"/>
              </a:rPr>
              <a:t>(1 or 2)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ym typeface="Wingdings" pitchFamily="2" charset="2"/>
              </a:rPr>
              <a:t>School performance  GPA (1 to 4)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FFFF00"/>
                </a:solidFill>
                <a:sym typeface="Wingdings" pitchFamily="2" charset="2"/>
              </a:rPr>
              <a:t>OTHER OPERATIONALIZATIONS? </a:t>
            </a:r>
          </a:p>
        </p:txBody>
      </p:sp>
      <p:pic>
        <p:nvPicPr>
          <p:cNvPr id="13316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648200" y="1143000"/>
            <a:ext cx="167640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Group Exercise: “Operationalization”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133600"/>
            <a:ext cx="8229600" cy="4525963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Working with the person (or 2) closest to you, come up with variables (something measurable) that could be used as indicators of the following concepts: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dirty="0"/>
              <a:t>Healthy lifestyle (of an individual)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dirty="0"/>
              <a:t>Economic health of Duluth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dirty="0"/>
              <a:t>Success of UMD grads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endParaRPr lang="en-US" dirty="0"/>
          </a:p>
          <a:p>
            <a:pPr marL="990600" lvl="1" indent="-533400" eaLnBrk="1" hangingPunct="1">
              <a:buFontTx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65138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Operationalize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4570412" cy="44973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ym typeface="Wingdings" pitchFamily="2" charset="2"/>
              </a:rPr>
              <a:t>Hypothesis:</a:t>
            </a:r>
          </a:p>
          <a:p>
            <a:pPr lvl="1" eaLnBrk="1" hangingPunct="1">
              <a:defRPr/>
            </a:pPr>
            <a:r>
              <a:rPr lang="en-US" sz="2400" dirty="0">
                <a:sym typeface="Wingdings" pitchFamily="2" charset="2"/>
              </a:rPr>
              <a:t>derived from theory</a:t>
            </a:r>
          </a:p>
          <a:p>
            <a:pPr lvl="1" eaLnBrk="1" hangingPunct="1">
              <a:defRPr/>
            </a:pPr>
            <a:r>
              <a:rPr lang="en-US" sz="2400" dirty="0">
                <a:sym typeface="Wingdings" pitchFamily="2" charset="2"/>
              </a:rPr>
              <a:t>statement about a relationship between variables</a:t>
            </a:r>
          </a:p>
          <a:p>
            <a:pPr lvl="1" eaLnBrk="1" hangingPunct="1">
              <a:defRPr/>
            </a:pPr>
            <a:r>
              <a:rPr lang="en-US" sz="2400" dirty="0">
                <a:sym typeface="Wingdings" pitchFamily="2" charset="2"/>
              </a:rPr>
              <a:t>therefore:</a:t>
            </a:r>
          </a:p>
          <a:p>
            <a:pPr lvl="2" eaLnBrk="1" hangingPunct="1">
              <a:defRPr/>
            </a:pPr>
            <a:r>
              <a:rPr lang="en-US" sz="2000" dirty="0">
                <a:sym typeface="Wingdings" pitchFamily="2" charset="2"/>
              </a:rPr>
              <a:t>it is more specific/exact than a theory</a:t>
            </a:r>
          </a:p>
          <a:p>
            <a:pPr lvl="2" eaLnBrk="1" hangingPunct="1">
              <a:defRPr/>
            </a:pPr>
            <a:r>
              <a:rPr lang="en-US" sz="2000" dirty="0">
                <a:sym typeface="Wingdings" pitchFamily="2" charset="2"/>
              </a:rPr>
              <a:t>it is </a:t>
            </a:r>
            <a:r>
              <a:rPr lang="en-US" sz="2000" b="1" i="1" u="sng" dirty="0">
                <a:sym typeface="Wingdings" pitchFamily="2" charset="2"/>
              </a:rPr>
              <a:t>testable</a:t>
            </a:r>
            <a:endParaRPr lang="en-US" sz="2000" dirty="0">
              <a:sym typeface="Wingdings" pitchFamily="2" charset="2"/>
            </a:endParaRPr>
          </a:p>
        </p:txBody>
      </p:sp>
      <p:pic>
        <p:nvPicPr>
          <p:cNvPr id="15364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648200" y="1143000"/>
            <a:ext cx="167640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457200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Operationalize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6888" y="1362869"/>
            <a:ext cx="45720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Wingdings" pitchFamily="2" charset="2"/>
              </a:rPr>
              <a:t>Hypothesis 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>
                <a:sym typeface="Wingdings" pitchFamily="2" charset="2"/>
              </a:rPr>
              <a:t>Students living in homes with 2 parents/guardians will tend to have higher GPA’s than students from 1-parent households.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Wingdings" pitchFamily="2" charset="2"/>
              </a:rPr>
              <a:t>Independent variable 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>
                <a:sym typeface="Wingdings" pitchFamily="2" charset="2"/>
              </a:rPr>
              <a:t>cause (i.e., # of parents)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Wingdings" pitchFamily="2" charset="2"/>
              </a:rPr>
              <a:t>Dependent variable (y)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>
                <a:sym typeface="Wingdings" pitchFamily="2" charset="2"/>
              </a:rPr>
              <a:t>effect or outcome measure (GPA)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Wingdings" pitchFamily="2" charset="2"/>
              </a:rPr>
              <a:t>x  y</a:t>
            </a:r>
          </a:p>
        </p:txBody>
      </p:sp>
      <p:pic>
        <p:nvPicPr>
          <p:cNvPr id="16388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648200" y="1143000"/>
            <a:ext cx="167640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427832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Observe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4570412" cy="39401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ym typeface="Wingdings" pitchFamily="2" charset="2"/>
              </a:rPr>
              <a:t>Observations allow for hypothesis testing</a:t>
            </a:r>
          </a:p>
          <a:p>
            <a:pPr lvl="1" eaLnBrk="1" hangingPunct="1">
              <a:defRPr/>
            </a:pPr>
            <a:r>
              <a:rPr lang="en-US" sz="2400" b="1" i="1" u="sng" dirty="0">
                <a:sym typeface="Wingdings" pitchFamily="2" charset="2"/>
              </a:rPr>
              <a:t>Science</a:t>
            </a:r>
            <a:r>
              <a:rPr lang="en-US" sz="2400" dirty="0">
                <a:sym typeface="Wingdings" pitchFamily="2" charset="2"/>
              </a:rPr>
              <a:t> is a systematic method for explaining empirical phenomena</a:t>
            </a:r>
          </a:p>
          <a:p>
            <a:pPr lvl="1" eaLnBrk="1" hangingPunct="1">
              <a:defRPr/>
            </a:pPr>
            <a:r>
              <a:rPr lang="en-US" sz="2400" b="1" i="1" u="sng" dirty="0">
                <a:sym typeface="Wingdings" pitchFamily="2" charset="2"/>
              </a:rPr>
              <a:t>Empirical</a:t>
            </a:r>
            <a:r>
              <a:rPr lang="en-US" sz="2400" dirty="0">
                <a:sym typeface="Wingdings" pitchFamily="2" charset="2"/>
              </a:rPr>
              <a:t> means measurable &amp; observable</a:t>
            </a:r>
          </a:p>
          <a:p>
            <a:pPr eaLnBrk="1" hangingPunct="1">
              <a:defRPr/>
            </a:pPr>
            <a:endParaRPr lang="en-US" sz="2800" b="1" i="1" u="sng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US" sz="2400" dirty="0">
              <a:sym typeface="Wingdings" pitchFamily="2" charset="2"/>
            </a:endParaRPr>
          </a:p>
        </p:txBody>
      </p:sp>
      <p:pic>
        <p:nvPicPr>
          <p:cNvPr id="17412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648200" y="1143000"/>
            <a:ext cx="19812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4500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Observe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4649787" cy="4497387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800" dirty="0">
                <a:sym typeface="Wingdings" pitchFamily="2" charset="2"/>
              </a:rPr>
              <a:t>Research methods are the tools used at this stage</a:t>
            </a:r>
          </a:p>
          <a:p>
            <a:pPr lvl="1" eaLnBrk="1" hangingPunct="1">
              <a:defRPr/>
            </a:pPr>
            <a:r>
              <a:rPr lang="en-US" sz="2400" dirty="0">
                <a:sym typeface="Wingdings" pitchFamily="2" charset="2"/>
              </a:rPr>
              <a:t>How are data to be sampled &amp; gathered?</a:t>
            </a:r>
          </a:p>
          <a:p>
            <a:pPr lvl="2" eaLnBrk="1" hangingPunct="1">
              <a:defRPr/>
            </a:pPr>
            <a:r>
              <a:rPr lang="en-US" sz="2000" dirty="0">
                <a:sym typeface="Wingdings" pitchFamily="2" charset="2"/>
              </a:rPr>
              <a:t>Lab experiment?</a:t>
            </a:r>
          </a:p>
          <a:p>
            <a:pPr lvl="2" eaLnBrk="1" hangingPunct="1">
              <a:defRPr/>
            </a:pPr>
            <a:r>
              <a:rPr lang="en-US" sz="2000" dirty="0">
                <a:sym typeface="Wingdings" pitchFamily="2" charset="2"/>
              </a:rPr>
              <a:t>Survey?</a:t>
            </a:r>
          </a:p>
          <a:p>
            <a:pPr lvl="2" eaLnBrk="1" hangingPunct="1">
              <a:defRPr/>
            </a:pPr>
            <a:r>
              <a:rPr lang="en-US" sz="2000" dirty="0">
                <a:sym typeface="Wingdings" pitchFamily="2" charset="2"/>
              </a:rPr>
              <a:t>Analysis of existing data?</a:t>
            </a:r>
          </a:p>
          <a:p>
            <a:pPr eaLnBrk="1" hangingPunct="1">
              <a:defRPr/>
            </a:pPr>
            <a:r>
              <a:rPr lang="en-US" sz="2800" dirty="0">
                <a:sym typeface="Wingdings" pitchFamily="2" charset="2"/>
              </a:rPr>
              <a:t>Observations produce data</a:t>
            </a:r>
          </a:p>
          <a:p>
            <a:pPr eaLnBrk="1" hangingPunct="1">
              <a:defRPr/>
            </a:pPr>
            <a:r>
              <a:rPr lang="en-US" sz="2800" dirty="0">
                <a:sym typeface="Wingdings" pitchFamily="2" charset="2"/>
              </a:rPr>
              <a:t>Observation vs. Anecdote</a:t>
            </a:r>
          </a:p>
        </p:txBody>
      </p:sp>
      <p:pic>
        <p:nvPicPr>
          <p:cNvPr id="18436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419600" y="1143000"/>
            <a:ext cx="22098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87351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</a:rPr>
              <a:t>Analyze Data &amp; Reach Conclusions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4570412" cy="44973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ym typeface="Wingdings" pitchFamily="2" charset="2"/>
              </a:rPr>
              <a:t>Our focus in this class:</a:t>
            </a:r>
          </a:p>
          <a:p>
            <a:pPr lvl="1" eaLnBrk="1" hangingPunct="1">
              <a:defRPr/>
            </a:pPr>
            <a:r>
              <a:rPr lang="en-US" sz="2400">
                <a:sym typeface="Wingdings" pitchFamily="2" charset="2"/>
              </a:rPr>
              <a:t>hypotheses are tested by comparing observations to theoretical predictions</a:t>
            </a:r>
          </a:p>
          <a:p>
            <a:pPr eaLnBrk="1" hangingPunct="1">
              <a:defRPr/>
            </a:pPr>
            <a:r>
              <a:rPr lang="en-US" sz="2800">
                <a:sym typeface="Wingdings" pitchFamily="2" charset="2"/>
              </a:rPr>
              <a:t>Statistical procedures give the ability to tell:</a:t>
            </a:r>
          </a:p>
          <a:p>
            <a:pPr lvl="1" eaLnBrk="1" hangingPunct="1">
              <a:defRPr/>
            </a:pPr>
            <a:r>
              <a:rPr lang="en-US" sz="2400">
                <a:sym typeface="Wingdings" pitchFamily="2" charset="2"/>
              </a:rPr>
              <a:t>whether the data support our hypotheses</a:t>
            </a:r>
          </a:p>
          <a:p>
            <a:pPr lvl="1" eaLnBrk="1" hangingPunct="1">
              <a:defRPr/>
            </a:pPr>
            <a:r>
              <a:rPr lang="en-US" sz="2400">
                <a:sym typeface="Wingdings" pitchFamily="2" charset="2"/>
              </a:rPr>
              <a:t>&amp; by extension, whether our theory is supported</a:t>
            </a:r>
          </a:p>
        </p:txBody>
      </p:sp>
      <p:pic>
        <p:nvPicPr>
          <p:cNvPr id="19460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410200" y="1143000"/>
            <a:ext cx="990600" cy="2209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4800" y="457200"/>
            <a:ext cx="8382000" cy="685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114800" y="1143000"/>
            <a:ext cx="1981200" cy="2590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03213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FF0000"/>
                </a:solidFill>
              </a:rPr>
              <a:t>Analyze Data &amp; Reach Conclusions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4570412" cy="4497387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800" dirty="0">
                <a:sym typeface="Wingdings" pitchFamily="2" charset="2"/>
              </a:rPr>
              <a:t>Two classes of statistical techniques: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 b="1" dirty="0">
                <a:sym typeface="Wingdings" pitchFamily="2" charset="2"/>
              </a:rPr>
              <a:t>Descriptive</a:t>
            </a:r>
            <a:r>
              <a:rPr lang="en-US" sz="2400" dirty="0">
                <a:sym typeface="Wingdings" pitchFamily="2" charset="2"/>
              </a:rPr>
              <a:t> – used to summarize/organize/ describe data.</a:t>
            </a:r>
          </a:p>
          <a:p>
            <a:pPr marL="914400" lvl="1" indent="-457200" eaLnBrk="1" hangingPunct="1">
              <a:buFontTx/>
              <a:buNone/>
              <a:defRPr/>
            </a:pPr>
            <a:endParaRPr lang="en-US" sz="2400" dirty="0">
              <a:sym typeface="Wingdings" pitchFamily="2" charset="2"/>
            </a:endParaRPr>
          </a:p>
          <a:p>
            <a:pPr marL="1295400" lvl="2" indent="-381000" eaLnBrk="1" hangingPunct="1">
              <a:defRPr/>
            </a:pPr>
            <a:r>
              <a:rPr lang="en-US" sz="2000" dirty="0">
                <a:sym typeface="Wingdings" pitchFamily="2" charset="2"/>
              </a:rPr>
              <a:t>Example: What is the avg. # of hours per week people spend on face book?</a:t>
            </a:r>
          </a:p>
          <a:p>
            <a:pPr marL="1295400" lvl="2" indent="-381000" eaLnBrk="1" hangingPunct="1">
              <a:defRPr/>
            </a:pPr>
            <a:endParaRPr lang="en-US" sz="2000" dirty="0">
              <a:sym typeface="Wingdings" pitchFamily="2" charset="2"/>
            </a:endParaRPr>
          </a:p>
        </p:txBody>
      </p:sp>
      <p:pic>
        <p:nvPicPr>
          <p:cNvPr id="20484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5410200" y="1143000"/>
            <a:ext cx="990600" cy="2209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457200"/>
            <a:ext cx="8382000" cy="685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114800" y="1143000"/>
            <a:ext cx="1981200" cy="2590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03213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FF0000"/>
                </a:solidFill>
              </a:rPr>
              <a:t>Analyze Data &amp; Reach Conclusions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4570412" cy="4497387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800">
                <a:sym typeface="Wingdings" pitchFamily="2" charset="2"/>
              </a:rPr>
              <a:t>Two classes of statistical techniques:</a:t>
            </a:r>
          </a:p>
          <a:p>
            <a:pPr marL="914400" lvl="1" indent="-457200" eaLnBrk="1" hangingPunct="1">
              <a:buFontTx/>
              <a:buNone/>
              <a:defRPr/>
            </a:pPr>
            <a:r>
              <a:rPr lang="en-US" sz="2400" b="1">
                <a:sym typeface="Wingdings" pitchFamily="2" charset="2"/>
              </a:rPr>
              <a:t>2.</a:t>
            </a:r>
            <a:r>
              <a:rPr lang="en-US" sz="2400">
                <a:sym typeface="Wingdings" pitchFamily="2" charset="2"/>
              </a:rPr>
              <a:t>	</a:t>
            </a:r>
            <a:r>
              <a:rPr lang="en-US" sz="2400" b="1">
                <a:sym typeface="Wingdings" pitchFamily="2" charset="2"/>
              </a:rPr>
              <a:t>Inferential</a:t>
            </a:r>
            <a:r>
              <a:rPr lang="en-US" sz="2400">
                <a:sym typeface="Wingdings" pitchFamily="2" charset="2"/>
              </a:rPr>
              <a:t> – used to generalize findings from a sample to a population</a:t>
            </a:r>
          </a:p>
          <a:p>
            <a:pPr marL="914400" lvl="1" indent="-457200" eaLnBrk="1" hangingPunct="1">
              <a:buFontTx/>
              <a:buNone/>
              <a:defRPr/>
            </a:pPr>
            <a:endParaRPr lang="en-US" sz="2400">
              <a:sym typeface="Wingdings" pitchFamily="2" charset="2"/>
            </a:endParaRPr>
          </a:p>
          <a:p>
            <a:pPr marL="1295400" lvl="2" indent="-381000" eaLnBrk="1" hangingPunct="1">
              <a:defRPr/>
            </a:pPr>
            <a:r>
              <a:rPr lang="en-US" sz="2000">
                <a:sym typeface="Wingdings" pitchFamily="2" charset="2"/>
              </a:rPr>
              <a:t>Example: polling just a few hundred voters to predict how a presidential election will turn out.</a:t>
            </a:r>
          </a:p>
          <a:p>
            <a:pPr marL="914400" lvl="1" indent="-457200" eaLnBrk="1" hangingPunct="1">
              <a:buFontTx/>
              <a:buNone/>
              <a:defRPr/>
            </a:pPr>
            <a:endParaRPr lang="en-US" sz="2400">
              <a:sym typeface="Wingdings" pitchFamily="2" charset="2"/>
            </a:endParaRPr>
          </a:p>
          <a:p>
            <a:pPr marL="914400" lvl="1" indent="-457200" eaLnBrk="1" hangingPunct="1">
              <a:buFontTx/>
              <a:buNone/>
              <a:defRPr/>
            </a:pPr>
            <a:endParaRPr lang="en-US" sz="2400">
              <a:sym typeface="Wingdings" pitchFamily="2" charset="2"/>
            </a:endParaRPr>
          </a:p>
        </p:txBody>
      </p:sp>
      <p:pic>
        <p:nvPicPr>
          <p:cNvPr id="21508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10200" y="1143000"/>
            <a:ext cx="990600" cy="2209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04800" y="457200"/>
            <a:ext cx="8382000" cy="685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114800" y="1143000"/>
            <a:ext cx="1981200" cy="2590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4500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Generalize Back to Questions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434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ym typeface="Wingdings" pitchFamily="2" charset="2"/>
              </a:rPr>
              <a:t>What do the results tell us about our original broader question?</a:t>
            </a:r>
          </a:p>
          <a:p>
            <a:pPr lvl="1" eaLnBrk="1" hangingPunct="1">
              <a:defRPr/>
            </a:pPr>
            <a:r>
              <a:rPr lang="en-US" sz="2400">
                <a:sym typeface="Wingdings" pitchFamily="2" charset="2"/>
              </a:rPr>
              <a:t>Determined by:</a:t>
            </a:r>
          </a:p>
          <a:p>
            <a:pPr lvl="2" eaLnBrk="1" hangingPunct="1">
              <a:defRPr/>
            </a:pPr>
            <a:r>
              <a:rPr lang="en-US" sz="2000">
                <a:sym typeface="Wingdings" pitchFamily="2" charset="2"/>
              </a:rPr>
              <a:t>How theories are operationalized</a:t>
            </a:r>
          </a:p>
          <a:p>
            <a:pPr lvl="2" eaLnBrk="1" hangingPunct="1">
              <a:defRPr/>
            </a:pPr>
            <a:r>
              <a:rPr lang="en-US" sz="2000">
                <a:sym typeface="Wingdings" pitchFamily="2" charset="2"/>
              </a:rPr>
              <a:t>The nature of the observed sample</a:t>
            </a:r>
          </a:p>
        </p:txBody>
      </p:sp>
      <p:pic>
        <p:nvPicPr>
          <p:cNvPr id="22532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648200" y="1143000"/>
            <a:ext cx="1066800" cy="2819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solidFill>
                  <a:srgbClr val="0000FF"/>
                </a:solidFill>
              </a:rPr>
              <a:t>The Structure of Research &amp; The</a:t>
            </a:r>
            <a:br>
              <a:rPr lang="en-US" sz="32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Role of Statistics</a:t>
            </a:r>
          </a:p>
        </p:txBody>
      </p:sp>
      <p:pic>
        <p:nvPicPr>
          <p:cNvPr id="5123" name="Picture 9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828800"/>
            <a:ext cx="4210050" cy="37465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9788" cy="114300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FF"/>
                </a:solidFill>
              </a:rPr>
              <a:t>Variables 101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90550" indent="-533400" eaLnBrk="1" hangingPunct="1">
              <a:lnSpc>
                <a:spcPct val="90000"/>
              </a:lnSpc>
              <a:defRPr/>
            </a:pPr>
            <a:r>
              <a:rPr lang="en-US" dirty="0">
                <a:sym typeface="Wingdings" pitchFamily="2" charset="2"/>
              </a:rPr>
              <a:t>VARIABLES are any trait that can change values from case to case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endParaRPr lang="en-US" sz="2000" b="1" i="1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b="1" i="1" dirty="0"/>
              <a:t>Attribute</a:t>
            </a:r>
            <a:r>
              <a:rPr lang="en-US" sz="2800" dirty="0"/>
              <a:t> – specific value on a variable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Example: sex has 2 attributes, male &amp; female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b="1" dirty="0"/>
              <a:t>Variables ALWAYS should: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sz="2000" b="1" i="1" dirty="0"/>
              <a:t>be</a:t>
            </a:r>
            <a:r>
              <a:rPr lang="en-US" sz="2000" dirty="0"/>
              <a:t> </a:t>
            </a:r>
            <a:r>
              <a:rPr lang="en-US" sz="2000" b="1" i="1" dirty="0"/>
              <a:t>exhaustive</a:t>
            </a:r>
            <a:r>
              <a:rPr lang="en-US" sz="2000" dirty="0"/>
              <a:t> – variables should consist of all possible values/attributes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sz="2000" b="1" i="1" dirty="0"/>
              <a:t>have mutually exclusive attributes</a:t>
            </a:r>
            <a:r>
              <a:rPr lang="en-US" sz="2000" dirty="0"/>
              <a:t>; no case should be able to have 2 attributes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Levels of Measurement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534400" cy="365760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/>
              <a:defRPr/>
            </a:pPr>
            <a:endParaRPr lang="en-US" sz="2400" b="1" i="1"/>
          </a:p>
          <a:p>
            <a:pPr marL="990600" lvl="1" indent="-533400" eaLnBrk="1" hangingPunct="1">
              <a:buFontTx/>
              <a:buAutoNum type="arabicPeriod"/>
              <a:defRPr/>
            </a:pPr>
            <a:endParaRPr lang="en-US" sz="2400" b="1" i="1"/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b="1" i="1"/>
              <a:t>Nominal</a:t>
            </a:r>
            <a:r>
              <a:rPr lang="en-US"/>
              <a:t> – mutually exclusive &amp; exhaustive categories that cannot be meaningfully ordered (e.g., sex, religion, political affiliation)</a:t>
            </a:r>
          </a:p>
          <a:p>
            <a:pPr marL="1371600" lvl="2" indent="-457200" eaLnBrk="1" hangingPunct="1">
              <a:buFontTx/>
              <a:buChar char="–"/>
              <a:defRPr/>
            </a:pPr>
            <a:r>
              <a:rPr lang="en-US" sz="2800"/>
              <a:t>Categories need to be relatively homogenous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Levels of Measurement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685800"/>
            <a:ext cx="7924800" cy="685800"/>
          </a:xfrm>
        </p:spPr>
        <p:txBody>
          <a:bodyPr/>
          <a:lstStyle/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sz="2400"/>
              <a:t>Scales for Measuring Students’ Living Arrangements</a:t>
            </a:r>
          </a:p>
        </p:txBody>
      </p:sp>
      <p:graphicFrame>
        <p:nvGraphicFramePr>
          <p:cNvPr id="148539" name="Group 5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086317"/>
              </p:ext>
            </p:extLst>
          </p:nvPr>
        </p:nvGraphicFramePr>
        <p:xfrm>
          <a:off x="152400" y="1219200"/>
          <a:ext cx="8229600" cy="5152394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*With parents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*With parents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*With parents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*With roommates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*Dorms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*Dorms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*Apartment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*House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*House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*Dorms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*Apartmnt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*House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*Other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*Other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7905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Levels of Measurement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b="1" i="1" dirty="0"/>
              <a:t>2.	Ordinal</a:t>
            </a:r>
            <a:r>
              <a:rPr lang="en-US" dirty="0"/>
              <a:t> – categories can be ranked in addition to being categorized. </a:t>
            </a:r>
          </a:p>
          <a:p>
            <a:pPr marL="1371600" lvl="2" indent="-457200" eaLnBrk="1" hangingPunct="1">
              <a:defRPr/>
            </a:pPr>
            <a:r>
              <a:rPr lang="en-US" dirty="0"/>
              <a:t>Example: “I would rather get beat with a lead pipe than attend this class.”</a:t>
            </a:r>
          </a:p>
          <a:p>
            <a:pPr marL="1752600" lvl="3" indent="-381000" eaLnBrk="1" hangingPunct="1">
              <a:defRPr/>
            </a:pPr>
            <a:r>
              <a:rPr lang="en-US" dirty="0"/>
              <a:t>1 = strongly disagree</a:t>
            </a:r>
          </a:p>
          <a:p>
            <a:pPr marL="1752600" lvl="3" indent="-381000" eaLnBrk="1" hangingPunct="1">
              <a:defRPr/>
            </a:pPr>
            <a:r>
              <a:rPr lang="en-US" dirty="0"/>
              <a:t>2 = disagree</a:t>
            </a:r>
          </a:p>
          <a:p>
            <a:pPr marL="1752600" lvl="3" indent="-381000" eaLnBrk="1" hangingPunct="1">
              <a:defRPr/>
            </a:pPr>
            <a:r>
              <a:rPr lang="en-US" dirty="0"/>
              <a:t>3 = neutral</a:t>
            </a:r>
          </a:p>
          <a:p>
            <a:pPr marL="1752600" lvl="3" indent="-381000" eaLnBrk="1" hangingPunct="1">
              <a:defRPr/>
            </a:pPr>
            <a:r>
              <a:rPr lang="en-US" dirty="0"/>
              <a:t>4 = agree</a:t>
            </a:r>
          </a:p>
          <a:p>
            <a:pPr marL="1752600" lvl="3" indent="-381000" eaLnBrk="1" hangingPunct="1">
              <a:defRPr/>
            </a:pPr>
            <a:r>
              <a:rPr lang="en-US" dirty="0"/>
              <a:t>5 = strongly agree</a:t>
            </a:r>
          </a:p>
          <a:p>
            <a:pPr marL="1752600" lvl="3" indent="-38100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Levels of measurement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/>
              <a:t>What’s Wrong with This Question:</a:t>
            </a:r>
          </a:p>
          <a:p>
            <a:pPr marL="990600" lvl="1" indent="-533400" eaLnBrk="1" hangingPunct="1">
              <a:defRPr/>
            </a:pPr>
            <a:r>
              <a:rPr lang="en-US" i="1" dirty="0"/>
              <a:t>How long have you been attending UMD?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en-US" dirty="0"/>
              <a:t>1 to 11 months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en-US" dirty="0"/>
              <a:t>1 to 2 years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en-US" dirty="0"/>
              <a:t>2 to 3 years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en-US" dirty="0"/>
              <a:t>3 to 4 years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en-US" dirty="0"/>
              <a:t>5 or more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Levels of measurement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b="1" i="1" dirty="0"/>
              <a:t>3.	Interval-Ratio</a:t>
            </a:r>
            <a:r>
              <a:rPr lang="en-US" dirty="0"/>
              <a:t> – categorical units are equal</a:t>
            </a:r>
          </a:p>
          <a:p>
            <a:pPr lvl="2" eaLnBrk="1" hangingPunct="1">
              <a:defRPr/>
            </a:pPr>
            <a:r>
              <a:rPr lang="en-US" dirty="0"/>
              <a:t>Examples: prison sentence in months, population of Duluth, age</a:t>
            </a:r>
          </a:p>
          <a:p>
            <a:pPr lvl="2" eaLnBrk="1" hangingPunct="1">
              <a:defRPr/>
            </a:pPr>
            <a:r>
              <a:rPr lang="en-US" dirty="0"/>
              <a:t>This level permits all mathematical operations (e.g., someone who is 34 is twice as old as one 17)</a:t>
            </a:r>
          </a:p>
          <a:p>
            <a:pPr lvl="2" eaLnBrk="1" hangingPunct="1">
              <a:defRPr/>
            </a:pPr>
            <a:r>
              <a:rPr lang="en-US" dirty="0"/>
              <a:t>Pointy headed issue</a:t>
            </a:r>
          </a:p>
          <a:p>
            <a:pPr lvl="3" eaLnBrk="1" hangingPunct="1">
              <a:defRPr/>
            </a:pPr>
            <a:r>
              <a:rPr lang="en-US" dirty="0"/>
              <a:t>Interval = no meaningful zero point</a:t>
            </a:r>
          </a:p>
          <a:p>
            <a:pPr lvl="3" eaLnBrk="1" hangingPunct="1">
              <a:defRPr/>
            </a:pPr>
            <a:r>
              <a:rPr lang="en-US" dirty="0"/>
              <a:t>Ratio = meaningful zero point </a:t>
            </a:r>
          </a:p>
          <a:p>
            <a:pPr lvl="3" eaLnBrk="1" hangingPunct="1">
              <a:defRPr/>
            </a:pPr>
            <a:r>
              <a:rPr lang="en-US" dirty="0"/>
              <a:t>DOESN’T MATTER ONE BIT FOR DATA ANALYSIS</a:t>
            </a:r>
          </a:p>
          <a:p>
            <a:pPr lvl="4" eaLnBrk="1" hangingPunct="1">
              <a:defRPr/>
            </a:pPr>
            <a:r>
              <a:rPr lang="en-US" dirty="0">
                <a:sym typeface="Wingdings" pitchFamily="2" charset="2"/>
              </a:rPr>
              <a:t>SPSS calls both interval and ratio variables “SCALE” </a:t>
            </a:r>
            <a:endParaRPr lang="en-US" dirty="0"/>
          </a:p>
          <a:p>
            <a:pPr lvl="4" eaLnBrk="1" hangingPunct="1">
              <a:defRPr/>
            </a:pP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Group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Research Hypothesis = Males who experience hair loss become more likely to experience depression. </a:t>
            </a:r>
          </a:p>
          <a:p>
            <a:pPr lvl="1" eaLnBrk="1" hangingPunct="1">
              <a:defRPr/>
            </a:pPr>
            <a:r>
              <a:rPr lang="en-US" sz="2000" dirty="0"/>
              <a:t>What is the IV?  What is the level of measurement for this variable?</a:t>
            </a:r>
          </a:p>
          <a:p>
            <a:pPr lvl="1" eaLnBrk="1" hangingPunct="1">
              <a:defRPr/>
            </a:pPr>
            <a:r>
              <a:rPr lang="en-US" sz="2000" dirty="0"/>
              <a:t>What is the DV? Operationalize the DV so that it is measured at the nominal, ordinal</a:t>
            </a:r>
            <a:r>
              <a:rPr lang="en-US" sz="2000"/>
              <a:t>, and interval/ratio </a:t>
            </a:r>
            <a:r>
              <a:rPr lang="en-US" sz="2000" dirty="0"/>
              <a:t>levels.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19101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2"/>
                </a:solidFill>
              </a:rPr>
              <a:t>Begin with Broad Questions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Most social research originates from some general problem or question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Curious/troubled about some aspect of society</a:t>
            </a:r>
          </a:p>
          <a:p>
            <a:pPr eaLnBrk="1" hangingPunct="1">
              <a:defRPr/>
            </a:pPr>
            <a:endParaRPr lang="en-US" sz="2800" dirty="0"/>
          </a:p>
        </p:txBody>
      </p:sp>
      <p:pic>
        <p:nvPicPr>
          <p:cNvPr id="6148" name="Picture 11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844675"/>
            <a:ext cx="4227513" cy="3933825"/>
          </a:xfrm>
        </p:spPr>
      </p:pic>
      <p:sp>
        <p:nvSpPr>
          <p:cNvPr id="6149" name="Line 13"/>
          <p:cNvSpPr>
            <a:spLocks noChangeShapeType="1"/>
          </p:cNvSpPr>
          <p:nvPr/>
        </p:nvSpPr>
        <p:spPr bwMode="auto">
          <a:xfrm>
            <a:off x="4648200" y="1143000"/>
            <a:ext cx="533400" cy="1600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Rectangle 14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457200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Begin with Broad Questions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Example:  What influences how a child does in school?</a:t>
            </a:r>
          </a:p>
          <a:p>
            <a:pPr lvl="1" eaLnBrk="1" hangingPunct="1">
              <a:defRPr/>
            </a:pPr>
            <a:r>
              <a:rPr lang="en-US" sz="2400"/>
              <a:t>General question that can’t be adequately addressed by 1 study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</p:txBody>
      </p:sp>
      <p:pic>
        <p:nvPicPr>
          <p:cNvPr id="7172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844675"/>
            <a:ext cx="4227513" cy="3933825"/>
          </a:xfrm>
        </p:spPr>
      </p:pic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648200" y="1143000"/>
            <a:ext cx="457200" cy="1752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379414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Narrow Down, Focus 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Next, we come up with a more specific </a:t>
            </a:r>
            <a:r>
              <a:rPr lang="en-US" sz="2400" b="1" i="1" u="sng" dirty="0"/>
              <a:t>research question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/>
              <a:t>one we can realistically address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Here, a review of the scientific literature can serve as a guide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/>
              <a:t>Tells you what other researchers have found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/>
              <a:t>Gives “bearing” to your research study</a:t>
            </a:r>
          </a:p>
        </p:txBody>
      </p:sp>
      <p:pic>
        <p:nvPicPr>
          <p:cNvPr id="8196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844675"/>
            <a:ext cx="4227513" cy="3924300"/>
          </a:xfrm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648200" y="1143000"/>
            <a:ext cx="685800" cy="2133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457200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Narrow Down, Focus 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Example: What is the relationship between family structure and school performance?</a:t>
            </a:r>
          </a:p>
        </p:txBody>
      </p:sp>
      <p:pic>
        <p:nvPicPr>
          <p:cNvPr id="9220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844675"/>
            <a:ext cx="4227513" cy="3924300"/>
          </a:xfrm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648200" y="1143000"/>
            <a:ext cx="685800" cy="2133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419101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Narrow Down, Focus 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/>
              <a:t>Also can be stated as a causal </a:t>
            </a:r>
            <a:r>
              <a:rPr lang="en-US" sz="2800" b="1" i="1"/>
              <a:t>theory – </a:t>
            </a:r>
          </a:p>
          <a:p>
            <a:pPr lvl="1" eaLnBrk="1" hangingPunct="1">
              <a:defRPr/>
            </a:pPr>
            <a:r>
              <a:rPr lang="en-US" sz="2400"/>
              <a:t>an explanation of the relationships b/t phenomena</a:t>
            </a:r>
          </a:p>
          <a:p>
            <a:pPr eaLnBrk="1" hangingPunct="1">
              <a:defRPr/>
            </a:pPr>
            <a:r>
              <a:rPr lang="en-US" sz="2800"/>
              <a:t>Example: Children with more parental support/guidance will tend to perform better in school.</a:t>
            </a:r>
          </a:p>
        </p:txBody>
      </p:sp>
      <p:pic>
        <p:nvPicPr>
          <p:cNvPr id="10244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844675"/>
            <a:ext cx="4227513" cy="3924300"/>
          </a:xfrm>
        </p:spPr>
      </p:pic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648200" y="1143000"/>
            <a:ext cx="685800" cy="2133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Theory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76962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Children with more </a:t>
            </a:r>
            <a:r>
              <a:rPr lang="en-US" sz="2400" b="1" i="1" u="sng"/>
              <a:t>parental support/guidance</a:t>
            </a:r>
            <a:r>
              <a:rPr lang="en-US" sz="2400"/>
              <a:t> will tend to </a:t>
            </a:r>
            <a:r>
              <a:rPr lang="en-US" sz="2400" b="1" i="1" u="sng"/>
              <a:t>perform</a:t>
            </a:r>
            <a:r>
              <a:rPr lang="en-US" sz="2400"/>
              <a:t> better in school.</a:t>
            </a:r>
          </a:p>
          <a:p>
            <a:pPr lvl="1" eaLnBrk="1" hangingPunct="1">
              <a:defRPr/>
            </a:pPr>
            <a:r>
              <a:rPr lang="en-US" sz="2000"/>
              <a:t>Underlined terms are </a:t>
            </a:r>
            <a:r>
              <a:rPr lang="en-US" sz="2000" b="1" i="1" u="sng"/>
              <a:t>concepts</a:t>
            </a:r>
            <a:r>
              <a:rPr lang="en-US" sz="2000"/>
              <a:t> – abstract ideas</a:t>
            </a:r>
          </a:p>
          <a:p>
            <a:pPr lvl="1" eaLnBrk="1" hangingPunct="1">
              <a:defRPr/>
            </a:pPr>
            <a:r>
              <a:rPr lang="en-US" sz="2000" b="1" i="1" u="sng"/>
              <a:t>concepts</a:t>
            </a:r>
            <a:r>
              <a:rPr lang="en-US" sz="2000"/>
              <a:t> are ambiguous</a:t>
            </a:r>
            <a:endParaRPr lang="en-US" sz="2000" b="1" i="1" u="sng"/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/>
          </a:p>
        </p:txBody>
      </p:sp>
      <p:pic>
        <p:nvPicPr>
          <p:cNvPr id="11268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971800"/>
            <a:ext cx="3924300" cy="3492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502445"/>
            <a:ext cx="8226425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Operationalize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4570412" cy="44973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i="1" u="sng"/>
              <a:t>operationalize </a:t>
            </a:r>
            <a:r>
              <a:rPr lang="en-US" sz="2800"/>
              <a:t>– define a concept in a way that it can be measured</a:t>
            </a:r>
          </a:p>
        </p:txBody>
      </p:sp>
      <p:pic>
        <p:nvPicPr>
          <p:cNvPr id="12292" name="Picture 4" descr="hourgl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524000"/>
            <a:ext cx="3581400" cy="3182938"/>
          </a:xfrm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648200" y="1143000"/>
            <a:ext cx="167640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62000" y="457200"/>
            <a:ext cx="7772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826</Words>
  <Application>Microsoft Office PowerPoint</Application>
  <PresentationFormat>On-screen Show (4:3)</PresentationFormat>
  <Paragraphs>181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Default Design</vt:lpstr>
      <vt:lpstr>Facet</vt:lpstr>
      <vt:lpstr>Research &amp; the Role of Statistics  Variables &amp; Levels of Measurement</vt:lpstr>
      <vt:lpstr>The Structure of Research &amp; The Role of Statistics</vt:lpstr>
      <vt:lpstr>Begin with Broad Questions</vt:lpstr>
      <vt:lpstr> Begin with Broad Questions</vt:lpstr>
      <vt:lpstr>Narrow Down, Focus In</vt:lpstr>
      <vt:lpstr>Narrow Down, Focus In</vt:lpstr>
      <vt:lpstr>Narrow Down, Focus In</vt:lpstr>
      <vt:lpstr>Theory</vt:lpstr>
      <vt:lpstr>Operationalize</vt:lpstr>
      <vt:lpstr>Operationalize</vt:lpstr>
      <vt:lpstr>Group Exercise: “Operationalization”</vt:lpstr>
      <vt:lpstr>Operationalize</vt:lpstr>
      <vt:lpstr>Operationalize</vt:lpstr>
      <vt:lpstr>Observe</vt:lpstr>
      <vt:lpstr>Observe</vt:lpstr>
      <vt:lpstr>Analyze Data &amp; Reach Conclusions</vt:lpstr>
      <vt:lpstr>Analyze Data &amp; Reach Conclusions</vt:lpstr>
      <vt:lpstr>Analyze Data &amp; Reach Conclusions</vt:lpstr>
      <vt:lpstr>Generalize Back to Questions</vt:lpstr>
      <vt:lpstr>Variables 101</vt:lpstr>
      <vt:lpstr>Levels of Measurement</vt:lpstr>
      <vt:lpstr>Levels of Measurement</vt:lpstr>
      <vt:lpstr>Levels of Measurement</vt:lpstr>
      <vt:lpstr>Levels of measurement</vt:lpstr>
      <vt:lpstr>Levels of measurement</vt:lpstr>
      <vt:lpstr>Group Exercise</vt:lpstr>
      <vt:lpstr>Custom Show 1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Research</dc:title>
  <dc:creator>R Weidner</dc:creator>
  <cp:lastModifiedBy>Admin</cp:lastModifiedBy>
  <cp:revision>234</cp:revision>
  <dcterms:created xsi:type="dcterms:W3CDTF">2003-01-24T02:11:46Z</dcterms:created>
  <dcterms:modified xsi:type="dcterms:W3CDTF">2021-09-19T23:11:36Z</dcterms:modified>
</cp:coreProperties>
</file>