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8"/>
  </p:notesMasterIdLst>
  <p:sldIdLst>
    <p:sldId id="261" r:id="rId2"/>
    <p:sldId id="256" r:id="rId3"/>
    <p:sldId id="257" r:id="rId4"/>
    <p:sldId id="258" r:id="rId5"/>
    <p:sldId id="259" r:id="rId6"/>
    <p:sldId id="260" r:id="rId7"/>
  </p:sldIdLst>
  <p:sldSz cx="7772400" cy="1005840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SC Regular"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SC Regular"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SC Regular"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SC Regular"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44409-9567-CDF1-6565-055110888EA5}" v="1" dt="2021-09-20T09:38:41.452"/>
    <p1510:client id="{7929A49E-070B-F3B5-72A4-62188AC80DFF}" v="49" dt="2021-09-20T09:47:56.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2154"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D744D7F3-1623-42AD-9C64-636F1BA08DC3}"/>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14B24D35-73AF-4F72-9F46-C47F83A5B167}"/>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2051" name="Rectangle 3">
            <a:extLst>
              <a:ext uri="{FF2B5EF4-FFF2-40B4-BE49-F238E27FC236}">
                <a16:creationId xmlns:a16="http://schemas.microsoft.com/office/drawing/2014/main" id="{EC662D41-355F-437C-B195-3FEAE7BD60A4}"/>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2" name="Rectangle 4">
            <a:extLst>
              <a:ext uri="{FF2B5EF4-FFF2-40B4-BE49-F238E27FC236}">
                <a16:creationId xmlns:a16="http://schemas.microsoft.com/office/drawing/2014/main" id="{2C8151AC-70B9-498D-AC56-D51B81AA7F1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587FD3DF-0D20-4684-9CB2-FD5ED2C872A4}"/>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DEBAC936-E1F3-4A8A-966D-9AF37C3F6BE6}"/>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4FCA69F2-3CBE-416D-BF20-7B91A3243AC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A2D63C-13F2-4A95-BEF9-3B9A9C3839ED}"/>
              </a:ext>
            </a:extLst>
          </p:cNvPr>
          <p:cNvSpPr>
            <a:spLocks noGrp="1" noChangeArrowheads="1"/>
          </p:cNvSpPr>
          <p:nvPr>
            <p:ph type="sldNum"/>
          </p:nvPr>
        </p:nvSpPr>
        <p:spPr>
          <a:ln/>
        </p:spPr>
        <p:txBody>
          <a:bodyPr/>
          <a:lstStyle/>
          <a:p>
            <a:fld id="{E26132AE-E4BF-4745-95BE-458977360160}" type="slidenum">
              <a:rPr lang="en-US" altLang="en-US"/>
              <a:pPr/>
              <a:t>2</a:t>
            </a:fld>
            <a:endParaRPr lang="en-US" altLang="en-US"/>
          </a:p>
        </p:txBody>
      </p:sp>
      <p:sp>
        <p:nvSpPr>
          <p:cNvPr id="8193" name="Rectangle 1">
            <a:extLst>
              <a:ext uri="{FF2B5EF4-FFF2-40B4-BE49-F238E27FC236}">
                <a16:creationId xmlns:a16="http://schemas.microsoft.com/office/drawing/2014/main" id="{7A0F3EED-2961-4F0F-B156-B6458BFECA2C}"/>
              </a:ext>
            </a:extLst>
          </p:cNvPr>
          <p:cNvSpPr txBox="1">
            <a:spLocks noGrp="1" noRot="1" noChangeAspect="1" noChangeArrowheads="1"/>
          </p:cNvSpPr>
          <p:nvPr>
            <p:ph type="sldImg"/>
          </p:nvPr>
        </p:nvSpPr>
        <p:spPr bwMode="auto">
          <a:xfrm>
            <a:off x="2427288" y="763588"/>
            <a:ext cx="291623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1B829C93-539B-4956-9665-8CDB30542CE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2067A-11B1-4A15-B7A3-20D110AB7C76}"/>
              </a:ext>
            </a:extLst>
          </p:cNvPr>
          <p:cNvSpPr>
            <a:spLocks noGrp="1" noChangeArrowheads="1"/>
          </p:cNvSpPr>
          <p:nvPr>
            <p:ph type="sldNum"/>
          </p:nvPr>
        </p:nvSpPr>
        <p:spPr>
          <a:ln/>
        </p:spPr>
        <p:txBody>
          <a:bodyPr/>
          <a:lstStyle/>
          <a:p>
            <a:fld id="{52CE541E-98AF-4115-BA62-DC09D6ACF7E3}" type="slidenum">
              <a:rPr lang="en-US" altLang="en-US"/>
              <a:pPr/>
              <a:t>3</a:t>
            </a:fld>
            <a:endParaRPr lang="en-US" altLang="en-US"/>
          </a:p>
        </p:txBody>
      </p:sp>
      <p:sp>
        <p:nvSpPr>
          <p:cNvPr id="9217" name="Rectangle 1">
            <a:extLst>
              <a:ext uri="{FF2B5EF4-FFF2-40B4-BE49-F238E27FC236}">
                <a16:creationId xmlns:a16="http://schemas.microsoft.com/office/drawing/2014/main" id="{FE2D2522-51D7-4CC0-A7B7-142C2BB90DD9}"/>
              </a:ext>
            </a:extLst>
          </p:cNvPr>
          <p:cNvSpPr txBox="1">
            <a:spLocks noGrp="1" noRot="1" noChangeAspect="1" noChangeArrowheads="1"/>
          </p:cNvSpPr>
          <p:nvPr>
            <p:ph type="sldImg"/>
          </p:nvPr>
        </p:nvSpPr>
        <p:spPr bwMode="auto">
          <a:xfrm>
            <a:off x="2427288" y="763588"/>
            <a:ext cx="291623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F4C1FF94-42DB-4102-8CA3-FCEAE7FCC00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B699B3-DE12-4BF2-AF14-A711712EADF1}"/>
              </a:ext>
            </a:extLst>
          </p:cNvPr>
          <p:cNvSpPr>
            <a:spLocks noGrp="1" noChangeArrowheads="1"/>
          </p:cNvSpPr>
          <p:nvPr>
            <p:ph type="sldNum"/>
          </p:nvPr>
        </p:nvSpPr>
        <p:spPr>
          <a:ln/>
        </p:spPr>
        <p:txBody>
          <a:bodyPr/>
          <a:lstStyle/>
          <a:p>
            <a:fld id="{5F1AAE87-7A40-4E50-8067-570C9531788B}" type="slidenum">
              <a:rPr lang="en-US" altLang="en-US"/>
              <a:pPr/>
              <a:t>4</a:t>
            </a:fld>
            <a:endParaRPr lang="en-US" altLang="en-US"/>
          </a:p>
        </p:txBody>
      </p:sp>
      <p:sp>
        <p:nvSpPr>
          <p:cNvPr id="10241" name="Rectangle 1">
            <a:extLst>
              <a:ext uri="{FF2B5EF4-FFF2-40B4-BE49-F238E27FC236}">
                <a16:creationId xmlns:a16="http://schemas.microsoft.com/office/drawing/2014/main" id="{B99E1972-D0CC-4FBF-B516-0ECBEAD1D89D}"/>
              </a:ext>
            </a:extLst>
          </p:cNvPr>
          <p:cNvSpPr txBox="1">
            <a:spLocks noGrp="1" noRot="1" noChangeAspect="1" noChangeArrowheads="1"/>
          </p:cNvSpPr>
          <p:nvPr>
            <p:ph type="sldImg"/>
          </p:nvPr>
        </p:nvSpPr>
        <p:spPr bwMode="auto">
          <a:xfrm>
            <a:off x="2427288" y="763588"/>
            <a:ext cx="291623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25520D4D-66CB-47AC-9FC8-64B3C37A47E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5914CC-F96C-4075-85BC-9C4049813FE4}"/>
              </a:ext>
            </a:extLst>
          </p:cNvPr>
          <p:cNvSpPr>
            <a:spLocks noGrp="1" noChangeArrowheads="1"/>
          </p:cNvSpPr>
          <p:nvPr>
            <p:ph type="sldNum"/>
          </p:nvPr>
        </p:nvSpPr>
        <p:spPr>
          <a:ln/>
        </p:spPr>
        <p:txBody>
          <a:bodyPr/>
          <a:lstStyle/>
          <a:p>
            <a:fld id="{22F2F5CE-B6F0-42FC-9CF1-53E5523B1F5C}" type="slidenum">
              <a:rPr lang="en-US" altLang="en-US"/>
              <a:pPr/>
              <a:t>5</a:t>
            </a:fld>
            <a:endParaRPr lang="en-US" altLang="en-US"/>
          </a:p>
        </p:txBody>
      </p:sp>
      <p:sp>
        <p:nvSpPr>
          <p:cNvPr id="11265" name="Rectangle 1">
            <a:extLst>
              <a:ext uri="{FF2B5EF4-FFF2-40B4-BE49-F238E27FC236}">
                <a16:creationId xmlns:a16="http://schemas.microsoft.com/office/drawing/2014/main" id="{90DC12BD-E8C8-4F35-AB6D-C2791F7A3AC7}"/>
              </a:ext>
            </a:extLst>
          </p:cNvPr>
          <p:cNvSpPr txBox="1">
            <a:spLocks noGrp="1" noRot="1" noChangeAspect="1" noChangeArrowheads="1"/>
          </p:cNvSpPr>
          <p:nvPr>
            <p:ph type="sldImg"/>
          </p:nvPr>
        </p:nvSpPr>
        <p:spPr bwMode="auto">
          <a:xfrm>
            <a:off x="2427288" y="763588"/>
            <a:ext cx="291623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1C94CFD5-E51A-461D-B538-9880432287F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8B7462-509C-4A05-BBAE-DD2F75F95509}"/>
              </a:ext>
            </a:extLst>
          </p:cNvPr>
          <p:cNvSpPr>
            <a:spLocks noGrp="1" noChangeArrowheads="1"/>
          </p:cNvSpPr>
          <p:nvPr>
            <p:ph type="sldNum"/>
          </p:nvPr>
        </p:nvSpPr>
        <p:spPr>
          <a:ln/>
        </p:spPr>
        <p:txBody>
          <a:bodyPr/>
          <a:lstStyle/>
          <a:p>
            <a:fld id="{FB3BC9D7-D02A-4A80-B271-1EDD93921809}" type="slidenum">
              <a:rPr lang="en-US" altLang="en-US"/>
              <a:pPr/>
              <a:t>6</a:t>
            </a:fld>
            <a:endParaRPr lang="en-US" altLang="en-US"/>
          </a:p>
        </p:txBody>
      </p:sp>
      <p:sp>
        <p:nvSpPr>
          <p:cNvPr id="12289" name="Rectangle 1">
            <a:extLst>
              <a:ext uri="{FF2B5EF4-FFF2-40B4-BE49-F238E27FC236}">
                <a16:creationId xmlns:a16="http://schemas.microsoft.com/office/drawing/2014/main" id="{01F89601-6056-4EA1-AB4A-2AB28637FA75}"/>
              </a:ext>
            </a:extLst>
          </p:cNvPr>
          <p:cNvSpPr txBox="1">
            <a:spLocks noGrp="1" noRot="1" noChangeAspect="1" noChangeArrowheads="1"/>
          </p:cNvSpPr>
          <p:nvPr>
            <p:ph type="sldImg"/>
          </p:nvPr>
        </p:nvSpPr>
        <p:spPr bwMode="auto">
          <a:xfrm>
            <a:off x="2427288" y="763588"/>
            <a:ext cx="2916237"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a:extLst>
              <a:ext uri="{FF2B5EF4-FFF2-40B4-BE49-F238E27FC236}">
                <a16:creationId xmlns:a16="http://schemas.microsoft.com/office/drawing/2014/main" id="{71060192-B15C-4ACE-A174-08963F1C68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173">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53278" indent="0" algn="ctr">
              <a:buNone/>
              <a:defRPr>
                <a:solidFill>
                  <a:schemeClr val="tx1">
                    <a:tint val="75000"/>
                  </a:schemeClr>
                </a:solidFill>
              </a:defRPr>
            </a:lvl2pPr>
            <a:lvl3pPr marL="706557" indent="0" algn="ctr">
              <a:buNone/>
              <a:defRPr>
                <a:solidFill>
                  <a:schemeClr val="tx1">
                    <a:tint val="75000"/>
                  </a:schemeClr>
                </a:solidFill>
              </a:defRPr>
            </a:lvl3pPr>
            <a:lvl4pPr marL="1059835" indent="0" algn="ctr">
              <a:buNone/>
              <a:defRPr>
                <a:solidFill>
                  <a:schemeClr val="tx1">
                    <a:tint val="75000"/>
                  </a:schemeClr>
                </a:solidFill>
              </a:defRPr>
            </a:lvl4pPr>
            <a:lvl5pPr marL="1413114" indent="0" algn="ctr">
              <a:buNone/>
              <a:defRPr>
                <a:solidFill>
                  <a:schemeClr val="tx1">
                    <a:tint val="75000"/>
                  </a:schemeClr>
                </a:solidFill>
              </a:defRPr>
            </a:lvl5pPr>
            <a:lvl6pPr marL="1766392" indent="0" algn="ctr">
              <a:buNone/>
              <a:defRPr>
                <a:solidFill>
                  <a:schemeClr val="tx1">
                    <a:tint val="75000"/>
                  </a:schemeClr>
                </a:solidFill>
              </a:defRPr>
            </a:lvl6pPr>
            <a:lvl7pPr marL="2119671" indent="0" algn="ctr">
              <a:buNone/>
              <a:defRPr>
                <a:solidFill>
                  <a:schemeClr val="tx1">
                    <a:tint val="75000"/>
                  </a:schemeClr>
                </a:solidFill>
              </a:defRPr>
            </a:lvl7pPr>
            <a:lvl8pPr marL="2472949" indent="0" algn="ctr">
              <a:buNone/>
              <a:defRPr>
                <a:solidFill>
                  <a:schemeClr val="tx1">
                    <a:tint val="75000"/>
                  </a:schemeClr>
                </a:solidFill>
              </a:defRPr>
            </a:lvl8pPr>
            <a:lvl9pPr marL="282622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515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400" b="0" cap="none"/>
            </a:lvl1pPr>
          </a:lstStyle>
          <a:p>
            <a:r>
              <a:rPr lang="en-US" dirty="0"/>
              <a:t>Click to edit Master title style</a:t>
            </a:r>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391">
                <a:solidFill>
                  <a:schemeClr val="tx1">
                    <a:lumMod val="75000"/>
                    <a:lumOff val="25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843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400" b="0" cap="none"/>
            </a:lvl1pPr>
          </a:lstStyle>
          <a:p>
            <a:r>
              <a:rPr lang="en-US" dirty="0"/>
              <a:t>Click to edit Master title style</a:t>
            </a:r>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236">
                <a:solidFill>
                  <a:schemeClr val="tx1">
                    <a:lumMod val="50000"/>
                    <a:lumOff val="50000"/>
                  </a:schemeClr>
                </a:solidFill>
              </a:defRPr>
            </a:lvl1pPr>
            <a:lvl2pPr marL="353278" indent="0">
              <a:buFontTx/>
              <a:buNone/>
              <a:defRPr/>
            </a:lvl2pPr>
            <a:lvl3pPr marL="706557" indent="0">
              <a:buFontTx/>
              <a:buNone/>
              <a:defRPr/>
            </a:lvl3pPr>
            <a:lvl4pPr marL="1059835" indent="0">
              <a:buFontTx/>
              <a:buNone/>
              <a:defRPr/>
            </a:lvl4pPr>
            <a:lvl5pPr marL="1413114"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391">
                <a:solidFill>
                  <a:schemeClr val="tx1">
                    <a:lumMod val="75000"/>
                    <a:lumOff val="25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10305" y="1159221"/>
            <a:ext cx="388721" cy="857671"/>
          </a:xfrm>
          <a:prstGeom prst="rect">
            <a:avLst/>
          </a:prstGeom>
        </p:spPr>
        <p:txBody>
          <a:bodyPr vert="horz" lIns="70658" tIns="35329" rIns="70658" bIns="35329" rtlCol="0" anchor="ctr">
            <a:noAutofit/>
          </a:bodyPr>
          <a:lstStyle/>
          <a:p>
            <a:pPr lvl="0"/>
            <a:r>
              <a:rPr lang="en-US" sz="618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0658" tIns="35329" rIns="70658" bIns="35329" rtlCol="0" anchor="ctr">
            <a:noAutofit/>
          </a:bodyPr>
          <a:lstStyle/>
          <a:p>
            <a:pPr lvl="0"/>
            <a:r>
              <a:rPr lang="en-US" sz="618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0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400" b="0" cap="none"/>
            </a:lvl1pPr>
          </a:lstStyle>
          <a:p>
            <a:r>
              <a:rPr lang="en-US" dirty="0"/>
              <a:t>Click to edit Master title style</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391">
                <a:solidFill>
                  <a:schemeClr val="tx1">
                    <a:lumMod val="75000"/>
                    <a:lumOff val="25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9860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400" b="0" cap="none"/>
            </a:lvl1pPr>
          </a:lstStyle>
          <a:p>
            <a:r>
              <a:rPr lang="en-US" dirty="0"/>
              <a:t>Click to edit Master title style</a:t>
            </a:r>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1854">
                <a:solidFill>
                  <a:schemeClr val="tx1">
                    <a:lumMod val="75000"/>
                    <a:lumOff val="25000"/>
                  </a:schemeClr>
                </a:solidFill>
              </a:defRPr>
            </a:lvl1pPr>
            <a:lvl2pPr marL="353278" indent="0">
              <a:buFontTx/>
              <a:buNone/>
              <a:defRPr/>
            </a:lvl2pPr>
            <a:lvl3pPr marL="706557" indent="0">
              <a:buFontTx/>
              <a:buNone/>
              <a:defRPr/>
            </a:lvl3pPr>
            <a:lvl4pPr marL="1059835" indent="0">
              <a:buFontTx/>
              <a:buNone/>
              <a:defRPr/>
            </a:lvl4pPr>
            <a:lvl5pPr marL="1413114"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391">
                <a:solidFill>
                  <a:schemeClr val="tx1">
                    <a:lumMod val="50000"/>
                    <a:lumOff val="50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10305" y="1159221"/>
            <a:ext cx="388721" cy="857671"/>
          </a:xfrm>
          <a:prstGeom prst="rect">
            <a:avLst/>
          </a:prstGeom>
        </p:spPr>
        <p:txBody>
          <a:bodyPr vert="horz" lIns="70658" tIns="35329" rIns="70658" bIns="35329" rtlCol="0" anchor="ctr">
            <a:noAutofit/>
          </a:bodyPr>
          <a:lstStyle/>
          <a:p>
            <a:pPr lvl="0"/>
            <a:r>
              <a:rPr lang="en-US" sz="618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0658" tIns="35329" rIns="70658" bIns="35329" rtlCol="0" anchor="ctr">
            <a:noAutofit/>
          </a:bodyPr>
          <a:lstStyle/>
          <a:p>
            <a:pPr lvl="0"/>
            <a:r>
              <a:rPr lang="en-US" sz="618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431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400" b="0" cap="none"/>
            </a:lvl1pPr>
          </a:lstStyle>
          <a:p>
            <a:r>
              <a:rPr lang="en-US" dirty="0"/>
              <a:t>Click to edit Master title style</a:t>
            </a:r>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1854">
                <a:solidFill>
                  <a:schemeClr val="accent1"/>
                </a:solidFill>
              </a:defRPr>
            </a:lvl1pPr>
            <a:lvl2pPr marL="353278" indent="0">
              <a:buFontTx/>
              <a:buNone/>
              <a:defRPr/>
            </a:lvl2pPr>
            <a:lvl3pPr marL="706557" indent="0">
              <a:buFontTx/>
              <a:buNone/>
              <a:defRPr/>
            </a:lvl3pPr>
            <a:lvl4pPr marL="1059835" indent="0">
              <a:buFontTx/>
              <a:buNone/>
              <a:defRPr/>
            </a:lvl4pPr>
            <a:lvl5pPr marL="1413114"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391">
                <a:solidFill>
                  <a:schemeClr val="tx1">
                    <a:lumMod val="50000"/>
                    <a:lumOff val="50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249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16989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23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11310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091" b="0" cap="none"/>
            </a:lvl1pPr>
          </a:lstStyle>
          <a:p>
            <a:r>
              <a:rPr lang="en-US" dirty="0"/>
              <a:t>Click to edit Master title style</a:t>
            </a:r>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545">
                <a:solidFill>
                  <a:schemeClr val="tx1">
                    <a:lumMod val="50000"/>
                    <a:lumOff val="50000"/>
                  </a:schemeClr>
                </a:solidFill>
              </a:defRPr>
            </a:lvl1pPr>
            <a:lvl2pPr marL="353278" indent="0">
              <a:buNone/>
              <a:defRPr sz="1391">
                <a:solidFill>
                  <a:schemeClr val="tx1">
                    <a:tint val="75000"/>
                  </a:schemeClr>
                </a:solidFill>
              </a:defRPr>
            </a:lvl2pPr>
            <a:lvl3pPr marL="706557" indent="0">
              <a:buNone/>
              <a:defRPr sz="1236">
                <a:solidFill>
                  <a:schemeClr val="tx1">
                    <a:tint val="75000"/>
                  </a:schemeClr>
                </a:solidFill>
              </a:defRPr>
            </a:lvl3pPr>
            <a:lvl4pPr marL="1059835" indent="0">
              <a:buNone/>
              <a:defRPr sz="1082">
                <a:solidFill>
                  <a:schemeClr val="tx1">
                    <a:tint val="75000"/>
                  </a:schemeClr>
                </a:solidFill>
              </a:defRPr>
            </a:lvl4pPr>
            <a:lvl5pPr marL="1413114" indent="0">
              <a:buNone/>
              <a:defRPr sz="1082">
                <a:solidFill>
                  <a:schemeClr val="tx1">
                    <a:tint val="75000"/>
                  </a:schemeClr>
                </a:solidFill>
              </a:defRPr>
            </a:lvl5pPr>
            <a:lvl6pPr marL="1766392" indent="0">
              <a:buNone/>
              <a:defRPr sz="1082">
                <a:solidFill>
                  <a:schemeClr val="tx1">
                    <a:tint val="75000"/>
                  </a:schemeClr>
                </a:solidFill>
              </a:defRPr>
            </a:lvl6pPr>
            <a:lvl7pPr marL="2119671" indent="0">
              <a:buNone/>
              <a:defRPr sz="1082">
                <a:solidFill>
                  <a:schemeClr val="tx1">
                    <a:tint val="75000"/>
                  </a:schemeClr>
                </a:solidFill>
              </a:defRPr>
            </a:lvl7pPr>
            <a:lvl8pPr marL="2472949" indent="0">
              <a:buNone/>
              <a:defRPr sz="1082">
                <a:solidFill>
                  <a:schemeClr val="tx1">
                    <a:tint val="75000"/>
                  </a:schemeClr>
                </a:solidFill>
              </a:defRPr>
            </a:lvl8pPr>
            <a:lvl9pPr marL="2826228" indent="0">
              <a:buNone/>
              <a:defRPr sz="108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229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dirty="0"/>
              <a:t>Click to edit Master title style</a:t>
            </a:r>
          </a:p>
        </p:txBody>
      </p:sp>
      <p:sp>
        <p:nvSpPr>
          <p:cNvPr id="3" name="Content Placeholder 2"/>
          <p:cNvSpPr>
            <a:spLocks noGrp="1"/>
          </p:cNvSpPr>
          <p:nvPr>
            <p:ph sz="half" idx="1"/>
          </p:nvPr>
        </p:nvSpPr>
        <p:spPr>
          <a:xfrm>
            <a:off x="518160" y="3168864"/>
            <a:ext cx="2624893" cy="5691799"/>
          </a:xfrm>
        </p:spPr>
        <p:txBody>
          <a:bodyPr>
            <a:normAutofit/>
          </a:bodyPr>
          <a:lstStyle>
            <a:lvl1pPr>
              <a:defRPr sz="1391"/>
            </a:lvl1pPr>
            <a:lvl2pPr>
              <a:defRPr sz="1236"/>
            </a:lvl2pPr>
            <a:lvl3pPr>
              <a:defRPr sz="1082"/>
            </a:lvl3pPr>
            <a:lvl4pPr>
              <a:defRPr sz="927"/>
            </a:lvl4pPr>
            <a:lvl5pPr>
              <a:defRPr sz="927"/>
            </a:lvl5pPr>
            <a:lvl6pPr>
              <a:defRPr sz="927"/>
            </a:lvl6pPr>
            <a:lvl7pPr>
              <a:defRPr sz="927"/>
            </a:lvl7pPr>
            <a:lvl8pPr>
              <a:defRPr sz="927"/>
            </a:lvl8pPr>
            <a:lvl9pPr>
              <a:defRPr sz="92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288823" y="3168866"/>
            <a:ext cx="2624894" cy="5691800"/>
          </a:xfrm>
        </p:spPr>
        <p:txBody>
          <a:bodyPr>
            <a:normAutofit/>
          </a:bodyPr>
          <a:lstStyle>
            <a:lvl1pPr>
              <a:defRPr sz="1391"/>
            </a:lvl1pPr>
            <a:lvl2pPr>
              <a:defRPr sz="1236"/>
            </a:lvl2pPr>
            <a:lvl3pPr>
              <a:defRPr sz="1082"/>
            </a:lvl3pPr>
            <a:lvl4pPr>
              <a:defRPr sz="927"/>
            </a:lvl4pPr>
            <a:lvl5pPr>
              <a:defRPr sz="927"/>
            </a:lvl5pPr>
            <a:lvl6pPr>
              <a:defRPr sz="927"/>
            </a:lvl6pPr>
            <a:lvl7pPr>
              <a:defRPr sz="927"/>
            </a:lvl7pPr>
            <a:lvl8pPr>
              <a:defRPr sz="927"/>
            </a:lvl8pPr>
            <a:lvl9pPr>
              <a:defRPr sz="92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403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1854" b="0"/>
            </a:lvl1pPr>
            <a:lvl2pPr marL="353278" indent="0">
              <a:buNone/>
              <a:defRPr sz="1545" b="1"/>
            </a:lvl2pPr>
            <a:lvl3pPr marL="706557" indent="0">
              <a:buNone/>
              <a:defRPr sz="1391" b="1"/>
            </a:lvl3pPr>
            <a:lvl4pPr marL="1059835" indent="0">
              <a:buNone/>
              <a:defRPr sz="1236" b="1"/>
            </a:lvl4pPr>
            <a:lvl5pPr marL="1413114" indent="0">
              <a:buNone/>
              <a:defRPr sz="1236" b="1"/>
            </a:lvl5pPr>
            <a:lvl6pPr marL="1766392" indent="0">
              <a:buNone/>
              <a:defRPr sz="1236" b="1"/>
            </a:lvl6pPr>
            <a:lvl7pPr marL="2119671" indent="0">
              <a:buNone/>
              <a:defRPr sz="1236" b="1"/>
            </a:lvl7pPr>
            <a:lvl8pPr marL="2472949" indent="0">
              <a:buNone/>
              <a:defRPr sz="1236" b="1"/>
            </a:lvl8pPr>
            <a:lvl9pPr marL="2826228" indent="0">
              <a:buNone/>
              <a:defRPr sz="1236" b="1"/>
            </a:lvl9pPr>
          </a:lstStyle>
          <a:p>
            <a:pPr lvl="0"/>
            <a:r>
              <a:rPr lang="en-US" dirty="0"/>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1854" b="0"/>
            </a:lvl1pPr>
            <a:lvl2pPr marL="353278" indent="0">
              <a:buNone/>
              <a:defRPr sz="1545" b="1"/>
            </a:lvl2pPr>
            <a:lvl3pPr marL="706557" indent="0">
              <a:buNone/>
              <a:defRPr sz="1391" b="1"/>
            </a:lvl3pPr>
            <a:lvl4pPr marL="1059835" indent="0">
              <a:buNone/>
              <a:defRPr sz="1236" b="1"/>
            </a:lvl4pPr>
            <a:lvl5pPr marL="1413114" indent="0">
              <a:buNone/>
              <a:defRPr sz="1236" b="1"/>
            </a:lvl5pPr>
            <a:lvl6pPr marL="1766392" indent="0">
              <a:buNone/>
              <a:defRPr sz="1236" b="1"/>
            </a:lvl6pPr>
            <a:lvl7pPr marL="2119671" indent="0">
              <a:buNone/>
              <a:defRPr sz="1236" b="1"/>
            </a:lvl7pPr>
            <a:lvl8pPr marL="2472949" indent="0">
              <a:buNone/>
              <a:defRPr sz="1236" b="1"/>
            </a:lvl8pPr>
            <a:lvl9pPr marL="2826228" indent="0">
              <a:buNone/>
              <a:defRPr sz="1236" b="1"/>
            </a:lvl9pPr>
          </a:lstStyle>
          <a:p>
            <a:pPr lvl="0"/>
            <a:r>
              <a:rPr lang="en-US" dirty="0"/>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5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482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553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545"/>
            </a:lvl1pPr>
          </a:lstStyle>
          <a:p>
            <a:r>
              <a:rPr lang="en-US" dirty="0"/>
              <a:t>Click to edit Master title style</a:t>
            </a:r>
          </a:p>
        </p:txBody>
      </p:sp>
      <p:sp>
        <p:nvSpPr>
          <p:cNvPr id="3" name="Content Placeholder 2"/>
          <p:cNvSpPr>
            <a:spLocks noGrp="1"/>
          </p:cNvSpPr>
          <p:nvPr>
            <p:ph idx="1"/>
          </p:nvPr>
        </p:nvSpPr>
        <p:spPr>
          <a:xfrm>
            <a:off x="3035584" y="755224"/>
            <a:ext cx="2878131" cy="810544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082"/>
            </a:lvl1pPr>
            <a:lvl2pPr marL="264959" indent="0">
              <a:buNone/>
              <a:defRPr sz="811"/>
            </a:lvl2pPr>
            <a:lvl3pPr marL="529918" indent="0">
              <a:buNone/>
              <a:defRPr sz="695"/>
            </a:lvl3pPr>
            <a:lvl4pPr marL="794876" indent="0">
              <a:buNone/>
              <a:defRPr sz="580"/>
            </a:lvl4pPr>
            <a:lvl5pPr marL="1059835" indent="0">
              <a:buNone/>
              <a:defRPr sz="580"/>
            </a:lvl5pPr>
            <a:lvl6pPr marL="1324794" indent="0">
              <a:buNone/>
              <a:defRPr sz="580"/>
            </a:lvl6pPr>
            <a:lvl7pPr marL="1589753" indent="0">
              <a:buNone/>
              <a:defRPr sz="580"/>
            </a:lvl7pPr>
            <a:lvl8pPr marL="1854712" indent="0">
              <a:buNone/>
              <a:defRPr sz="580"/>
            </a:lvl8pPr>
            <a:lvl9pPr marL="2119671" indent="0">
              <a:buNone/>
              <a:defRPr sz="58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7463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1854" b="0"/>
            </a:lvl1pPr>
          </a:lstStyle>
          <a:p>
            <a:r>
              <a:rPr lang="en-US" dirty="0"/>
              <a:t>Click to edit Master title style</a:t>
            </a:r>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236"/>
            </a:lvl1pPr>
            <a:lvl2pPr marL="353278" indent="0">
              <a:buNone/>
              <a:defRPr sz="1236"/>
            </a:lvl2pPr>
            <a:lvl3pPr marL="706557" indent="0">
              <a:buNone/>
              <a:defRPr sz="1236"/>
            </a:lvl3pPr>
            <a:lvl4pPr marL="1059835" indent="0">
              <a:buNone/>
              <a:defRPr sz="1236"/>
            </a:lvl4pPr>
            <a:lvl5pPr marL="1413114" indent="0">
              <a:buNone/>
              <a:defRPr sz="1236"/>
            </a:lvl5pPr>
            <a:lvl6pPr marL="1766392" indent="0">
              <a:buNone/>
              <a:defRPr sz="1236"/>
            </a:lvl6pPr>
            <a:lvl7pPr marL="2119671" indent="0">
              <a:buNone/>
              <a:defRPr sz="1236"/>
            </a:lvl7pPr>
            <a:lvl8pPr marL="2472949" indent="0">
              <a:buNone/>
              <a:defRPr sz="1236"/>
            </a:lvl8pPr>
            <a:lvl9pPr marL="2826228" indent="0">
              <a:buNone/>
              <a:defRPr sz="1236"/>
            </a:lvl9pPr>
          </a:lstStyle>
          <a:p>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927"/>
            </a:lvl1pPr>
            <a:lvl2pPr marL="353278" indent="0">
              <a:buNone/>
              <a:defRPr sz="927"/>
            </a:lvl2pPr>
            <a:lvl3pPr marL="706557" indent="0">
              <a:buNone/>
              <a:defRPr sz="773"/>
            </a:lvl3pPr>
            <a:lvl4pPr marL="1059835" indent="0">
              <a:buNone/>
              <a:defRPr sz="695"/>
            </a:lvl4pPr>
            <a:lvl5pPr marL="1413114" indent="0">
              <a:buNone/>
              <a:defRPr sz="695"/>
            </a:lvl5pPr>
            <a:lvl6pPr marL="1766392" indent="0">
              <a:buNone/>
              <a:defRPr sz="695"/>
            </a:lvl6pPr>
            <a:lvl7pPr marL="2119671" indent="0">
              <a:buNone/>
              <a:defRPr sz="695"/>
            </a:lvl7pPr>
            <a:lvl8pPr marL="2472949" indent="0">
              <a:buNone/>
              <a:defRPr sz="695"/>
            </a:lvl8pPr>
            <a:lvl9pPr marL="2826228" indent="0">
              <a:buNone/>
              <a:defRPr sz="695"/>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973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695">
                <a:solidFill>
                  <a:schemeClr val="tx1">
                    <a:tint val="75000"/>
                  </a:schemeClr>
                </a:solidFill>
              </a:defRPr>
            </a:lvl1pPr>
          </a:lstStyle>
          <a:p>
            <a:fld id="{B61BEF0D-F0BB-DE4B-95CE-6DB70DBA9567}" type="datetimeFigureOut">
              <a:rPr lang="en-US" dirty="0"/>
              <a:pPr/>
              <a:t>9/20/2021</a:t>
            </a:fld>
            <a:endParaRPr lang="en-US" dirty="0"/>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69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69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456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24A8-74E7-4F83-80B7-0AE3CAEE5619}"/>
              </a:ext>
            </a:extLst>
          </p:cNvPr>
          <p:cNvSpPr>
            <a:spLocks noGrp="1"/>
          </p:cNvSpPr>
          <p:nvPr>
            <p:ph type="title"/>
          </p:nvPr>
        </p:nvSpPr>
        <p:spPr/>
        <p:txBody>
          <a:bodyPr/>
          <a:lstStyle/>
          <a:p>
            <a:r>
              <a:rPr lang="en-US" dirty="0">
                <a:latin typeface="Calibri"/>
                <a:cs typeface="Calibri"/>
              </a:rPr>
              <a:t>SAMPLING TECHNIQUES AND DATA COLLECTION</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13076B49-150D-4CCF-B877-8B097DC96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626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C1FD405B-3D68-429A-B152-433FB2AA3A9C}"/>
              </a:ext>
            </a:extLst>
          </p:cNvPr>
          <p:cNvSpPr>
            <a:spLocks noChangeArrowheads="1"/>
          </p:cNvSpPr>
          <p:nvPr/>
        </p:nvSpPr>
        <p:spPr bwMode="auto">
          <a:xfrm>
            <a:off x="762000" y="895350"/>
            <a:ext cx="6210300" cy="8155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nchor="t">
            <a:spAutoFit/>
          </a:bodyPr>
          <a:lstStyle>
            <a:lvl1pPr marL="608013"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1pPr>
            <a:lvl2pPr marL="836613" indent="-2286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9pPr>
          </a:lstStyle>
          <a:p>
            <a:pPr marL="152400" indent="0">
              <a:lnSpc>
                <a:spcPct val="100000"/>
              </a:lnSpc>
              <a:spcBef>
                <a:spcPts val="100"/>
              </a:spcBef>
            </a:pPr>
            <a:r>
              <a:rPr lang="en-US" altLang="en-US" sz="1100" dirty="0">
                <a:latin typeface="Calibri"/>
              </a:rPr>
              <a:t>SAMPLING TECHNIQUES AND DATA COLLECTION</a:t>
            </a:r>
          </a:p>
          <a:p>
            <a:pPr marL="152400" indent="0">
              <a:lnSpc>
                <a:spcPct val="100000"/>
              </a:lnSpc>
              <a:spcBef>
                <a:spcPts val="950"/>
              </a:spcBef>
            </a:pPr>
            <a:r>
              <a:rPr lang="en-US" altLang="en-US" sz="1100" dirty="0">
                <a:latin typeface="Calibri"/>
              </a:rPr>
              <a:t>Sampling Techniques</a:t>
            </a:r>
          </a:p>
          <a:p>
            <a:pPr marL="152400" indent="0">
              <a:lnSpc>
                <a:spcPct val="110000"/>
              </a:lnSpc>
              <a:spcBef>
                <a:spcPts val="775"/>
              </a:spcBef>
            </a:pPr>
            <a:r>
              <a:rPr lang="en-US" altLang="en-US" sz="1100" dirty="0">
                <a:latin typeface="Calibri"/>
              </a:rPr>
              <a:t>In statistics, population refers to the set of all observations made on all objects under study, designated  by </a:t>
            </a:r>
            <a:r>
              <a:rPr lang="en-US" altLang="en-US" sz="1100" b="1" dirty="0">
                <a:latin typeface="Calibri"/>
              </a:rPr>
              <a:t>N</a:t>
            </a:r>
            <a:r>
              <a:rPr lang="en-US" altLang="en-US" sz="1100" dirty="0">
                <a:latin typeface="Calibri"/>
              </a:rPr>
              <a:t>. If the population is so large that it is almost impossible or impractical to study all its elements.</a:t>
            </a:r>
          </a:p>
          <a:p>
            <a:pPr marL="152400" indent="0">
              <a:lnSpc>
                <a:spcPct val="100000"/>
              </a:lnSpc>
              <a:spcBef>
                <a:spcPts val="125"/>
              </a:spcBef>
            </a:pPr>
            <a:r>
              <a:rPr lang="en-US" altLang="en-US" sz="1100" dirty="0">
                <a:latin typeface="Calibri"/>
              </a:rPr>
              <a:t>Then we study a sample from the given population, designated by </a:t>
            </a:r>
            <a:r>
              <a:rPr lang="en-US" altLang="en-US" sz="1100" b="1" dirty="0">
                <a:latin typeface="Calibri"/>
              </a:rPr>
              <a:t>n</a:t>
            </a:r>
            <a:r>
              <a:rPr lang="en-US" altLang="en-US" sz="1100" dirty="0">
                <a:latin typeface="Calibri"/>
              </a:rPr>
              <a:t>.</a:t>
            </a:r>
          </a:p>
          <a:p>
            <a:pPr marL="152400" indent="0">
              <a:lnSpc>
                <a:spcPct val="109000"/>
              </a:lnSpc>
              <a:spcBef>
                <a:spcPts val="813"/>
              </a:spcBef>
            </a:pPr>
            <a:r>
              <a:rPr lang="en-US" altLang="en-US" sz="1100" dirty="0">
                <a:latin typeface="Calibri"/>
              </a:rPr>
              <a:t>Sampling is the process of choosing a sample. A sample is a subset of the population. With the  assumption that the sample mimics the behavior of the population, we make estimates of the  characteristics of the population from the conclusions that we generate from the sample. We only study  the sample instead of the population because of the following reasons:</a:t>
            </a:r>
          </a:p>
          <a:p>
            <a:pPr marL="607695">
              <a:lnSpc>
                <a:spcPct val="100000"/>
              </a:lnSpc>
              <a:spcBef>
                <a:spcPts val="938"/>
              </a:spcBef>
              <a:buFont typeface="Times New Roman" panose="02020603050405020304" pitchFamily="18" charset="0"/>
              <a:buAutoNum type="arabicPeriod"/>
            </a:pPr>
            <a:r>
              <a:rPr lang="en-US" altLang="en-US" sz="1100" dirty="0">
                <a:latin typeface="Calibri"/>
              </a:rPr>
              <a:t>Reduced cost</a:t>
            </a:r>
          </a:p>
          <a:p>
            <a:pPr marL="607695">
              <a:lnSpc>
                <a:spcPct val="100000"/>
              </a:lnSpc>
              <a:spcBef>
                <a:spcPts val="125"/>
              </a:spcBef>
              <a:buFont typeface="Times New Roman" panose="02020603050405020304" pitchFamily="18" charset="0"/>
              <a:buAutoNum type="arabicPeriod"/>
            </a:pPr>
            <a:r>
              <a:rPr lang="en-US" altLang="en-US" sz="1100" dirty="0">
                <a:latin typeface="Calibri"/>
              </a:rPr>
              <a:t>Greater efficiency and accuracy</a:t>
            </a:r>
          </a:p>
          <a:p>
            <a:pPr marL="607695">
              <a:lnSpc>
                <a:spcPct val="100000"/>
              </a:lnSpc>
              <a:spcBef>
                <a:spcPts val="125"/>
              </a:spcBef>
              <a:buFont typeface="Times New Roman" panose="02020603050405020304" pitchFamily="18" charset="0"/>
              <a:buAutoNum type="arabicPeriod"/>
            </a:pPr>
            <a:r>
              <a:rPr lang="en-US" altLang="en-US" sz="1100" dirty="0">
                <a:latin typeface="Calibri"/>
              </a:rPr>
              <a:t>Greater speed</a:t>
            </a:r>
          </a:p>
          <a:p>
            <a:pPr marL="607695">
              <a:lnSpc>
                <a:spcPct val="100000"/>
              </a:lnSpc>
              <a:spcBef>
                <a:spcPts val="150"/>
              </a:spcBef>
              <a:buFont typeface="Times New Roman" panose="02020603050405020304" pitchFamily="18" charset="0"/>
              <a:buAutoNum type="arabicPeriod"/>
            </a:pPr>
            <a:r>
              <a:rPr lang="en-US" altLang="en-US" sz="1100" dirty="0">
                <a:latin typeface="Calibri"/>
              </a:rPr>
              <a:t>Greater scope</a:t>
            </a:r>
          </a:p>
          <a:p>
            <a:pPr marL="607695">
              <a:lnSpc>
                <a:spcPct val="100000"/>
              </a:lnSpc>
              <a:spcBef>
                <a:spcPts val="125"/>
              </a:spcBef>
              <a:buFont typeface="Times New Roman" panose="02020603050405020304" pitchFamily="18" charset="0"/>
              <a:buAutoNum type="arabicPeriod"/>
            </a:pPr>
            <a:r>
              <a:rPr lang="en-US" altLang="en-US" sz="1100" dirty="0">
                <a:latin typeface="Calibri"/>
              </a:rPr>
              <a:t>Convenience</a:t>
            </a:r>
          </a:p>
          <a:p>
            <a:pPr marL="607695">
              <a:lnSpc>
                <a:spcPct val="100000"/>
              </a:lnSpc>
              <a:buClrTx/>
              <a:buSzTx/>
              <a:buFontTx/>
              <a:buNone/>
            </a:pPr>
            <a:endParaRPr lang="en-US" altLang="en-US" sz="1200" dirty="0">
              <a:latin typeface="Calibri" panose="020F0502020204030204" pitchFamily="34" charset="0"/>
            </a:endParaRPr>
          </a:p>
          <a:p>
            <a:pPr marL="609600" indent="0">
              <a:lnSpc>
                <a:spcPct val="109000"/>
              </a:lnSpc>
              <a:buClrTx/>
              <a:buSzTx/>
              <a:buFontTx/>
            </a:pPr>
            <a:r>
              <a:rPr lang="en-US" altLang="en-US" sz="1100" dirty="0">
                <a:latin typeface="Calibri"/>
              </a:rPr>
              <a:t>To compute the sample size, there are different statistical formulas that can be used. One  formula commonly used in computing for the sample size, n, is the Slovin’s formula</a:t>
            </a:r>
          </a:p>
          <a:p>
            <a:pPr marL="609600" indent="0">
              <a:lnSpc>
                <a:spcPct val="100000"/>
              </a:lnSpc>
              <a:spcBef>
                <a:spcPts val="50"/>
              </a:spcBef>
              <a:buClrTx/>
              <a:buSzTx/>
              <a:buFontTx/>
              <a:buNone/>
            </a:pPr>
            <a:endParaRPr lang="en-US" altLang="en-US" sz="1200" dirty="0">
              <a:latin typeface="Calibri" panose="020F0502020204030204" pitchFamily="34" charset="0"/>
            </a:endParaRPr>
          </a:p>
          <a:p>
            <a:pPr marL="609600" indent="0">
              <a:lnSpc>
                <a:spcPct val="100000"/>
              </a:lnSpc>
              <a:buClrTx/>
              <a:buSzTx/>
              <a:buFontTx/>
              <a:buNone/>
            </a:pPr>
            <a:r>
              <a:rPr lang="en-US" altLang="en-US" sz="1100" b="1" dirty="0">
                <a:solidFill>
                  <a:srgbClr val="1F2023"/>
                </a:solidFill>
                <a:latin typeface="Arial"/>
              </a:rPr>
              <a:t>n = N/(1+Ne</a:t>
            </a:r>
            <a:r>
              <a:rPr lang="en-US" altLang="en-US" sz="1100" b="1" baseline="35000" dirty="0">
                <a:solidFill>
                  <a:srgbClr val="1F2023"/>
                </a:solidFill>
                <a:latin typeface="Arial"/>
              </a:rPr>
              <a:t>2</a:t>
            </a:r>
            <a:r>
              <a:rPr lang="en-US" altLang="en-US" sz="1100" b="1" dirty="0">
                <a:solidFill>
                  <a:srgbClr val="1F2023"/>
                </a:solidFill>
                <a:latin typeface="Arial"/>
              </a:rPr>
              <a:t>)</a:t>
            </a:r>
            <a:r>
              <a:rPr lang="en-US" altLang="en-US" sz="1100" dirty="0">
                <a:solidFill>
                  <a:srgbClr val="1F2023"/>
                </a:solidFill>
                <a:latin typeface="Arial"/>
              </a:rPr>
              <a:t>,</a:t>
            </a:r>
          </a:p>
          <a:p>
            <a:pPr marL="609600" indent="0">
              <a:lnSpc>
                <a:spcPct val="100000"/>
              </a:lnSpc>
              <a:spcBef>
                <a:spcPts val="75"/>
              </a:spcBef>
              <a:buClrTx/>
              <a:buSzTx/>
              <a:buFontTx/>
              <a:buNone/>
            </a:pPr>
            <a:r>
              <a:rPr lang="en-US" altLang="en-US" sz="1100" dirty="0">
                <a:solidFill>
                  <a:srgbClr val="1F2023"/>
                </a:solidFill>
                <a:latin typeface="Arial"/>
              </a:rPr>
              <a:t>where n is the sample size,</a:t>
            </a:r>
          </a:p>
          <a:p>
            <a:pPr marL="609600" indent="0">
              <a:lnSpc>
                <a:spcPct val="100000"/>
              </a:lnSpc>
              <a:spcBef>
                <a:spcPts val="50"/>
              </a:spcBef>
              <a:buClrTx/>
              <a:buSzTx/>
              <a:buFontTx/>
              <a:buNone/>
            </a:pPr>
            <a:r>
              <a:rPr lang="en-US" altLang="en-US" sz="1100" dirty="0">
                <a:solidFill>
                  <a:srgbClr val="1F2023"/>
                </a:solidFill>
                <a:latin typeface="Arial"/>
              </a:rPr>
              <a:t>N is the population size and</a:t>
            </a:r>
          </a:p>
          <a:p>
            <a:pPr marL="609600" indent="0">
              <a:lnSpc>
                <a:spcPct val="100000"/>
              </a:lnSpc>
              <a:spcBef>
                <a:spcPts val="50"/>
              </a:spcBef>
              <a:buClrTx/>
              <a:buSzTx/>
              <a:buFontTx/>
              <a:buNone/>
            </a:pPr>
            <a:r>
              <a:rPr lang="en-US" altLang="en-US" sz="1100" dirty="0">
                <a:solidFill>
                  <a:srgbClr val="1F2023"/>
                </a:solidFill>
                <a:latin typeface="Arial"/>
              </a:rPr>
              <a:t>e is the margin of error to be decided by the researcher ( 1% or 5%)</a:t>
            </a:r>
          </a:p>
          <a:p>
            <a:pPr marL="609600" indent="0">
              <a:lnSpc>
                <a:spcPct val="100000"/>
              </a:lnSpc>
              <a:spcBef>
                <a:spcPts val="13"/>
              </a:spcBef>
              <a:buClrTx/>
              <a:buSzTx/>
              <a:buFontTx/>
              <a:buNone/>
            </a:pPr>
            <a:endParaRPr lang="en-US" altLang="en-US" sz="1200" dirty="0">
              <a:solidFill>
                <a:srgbClr val="1F2023"/>
              </a:solidFill>
            </a:endParaRPr>
          </a:p>
          <a:p>
            <a:pPr marL="609600" indent="0">
              <a:lnSpc>
                <a:spcPct val="109000"/>
              </a:lnSpc>
              <a:buClrTx/>
              <a:buSzTx/>
              <a:buFontTx/>
            </a:pPr>
            <a:r>
              <a:rPr lang="en-US" altLang="en-US" sz="1100" dirty="0">
                <a:solidFill>
                  <a:srgbClr val="1F2023"/>
                </a:solidFill>
                <a:latin typeface="Arial"/>
              </a:rPr>
              <a:t>note: </a:t>
            </a:r>
            <a:r>
              <a:rPr lang="en-US" altLang="en-US" sz="1100" dirty="0">
                <a:solidFill>
                  <a:srgbClr val="1F2023"/>
                </a:solidFill>
                <a:latin typeface="Calibri"/>
              </a:rPr>
              <a:t>Slovin’s formula is used when we want to estimate the population proportion P, where P  is the proportion of the units in the population, exhibiting the characteristics which are of  interest to the researcher. The margin error, say 0.05 means we want our estimate of P not  differ from the true value P by more than 0.05.</a:t>
            </a:r>
          </a:p>
          <a:p>
            <a:pPr marL="609600" indent="0">
              <a:lnSpc>
                <a:spcPct val="100000"/>
              </a:lnSpc>
              <a:spcBef>
                <a:spcPts val="38"/>
              </a:spcBef>
              <a:buClrTx/>
              <a:buSzTx/>
              <a:buFontTx/>
              <a:buNone/>
            </a:pPr>
            <a:endParaRPr lang="en-US" altLang="en-US" sz="1300" dirty="0">
              <a:solidFill>
                <a:srgbClr val="1F2023"/>
              </a:solidFill>
              <a:latin typeface="Calibri" panose="020F0502020204030204" pitchFamily="34" charset="0"/>
            </a:endParaRPr>
          </a:p>
          <a:p>
            <a:pPr marL="609600" indent="0">
              <a:lnSpc>
                <a:spcPct val="100000"/>
              </a:lnSpc>
              <a:buClrTx/>
              <a:buSzTx/>
              <a:buFontTx/>
              <a:buNone/>
            </a:pPr>
            <a:r>
              <a:rPr lang="en-US" altLang="en-US" sz="1100" dirty="0">
                <a:solidFill>
                  <a:srgbClr val="1F2023"/>
                </a:solidFill>
                <a:latin typeface="Calibri"/>
              </a:rPr>
              <a:t>Example: Find the sample size required for a population of size N = 5,000</a:t>
            </a:r>
          </a:p>
          <a:p>
            <a:pPr marL="609600" indent="0">
              <a:lnSpc>
                <a:spcPct val="100000"/>
              </a:lnSpc>
              <a:buClrTx/>
              <a:buSzTx/>
              <a:buFontTx/>
              <a:buNone/>
            </a:pPr>
            <a:endParaRPr lang="en-US" altLang="en-US" sz="1300" dirty="0">
              <a:solidFill>
                <a:srgbClr val="1F2023"/>
              </a:solidFill>
              <a:latin typeface="Calibri" panose="020F0502020204030204" pitchFamily="34" charset="0"/>
            </a:endParaRPr>
          </a:p>
          <a:p>
            <a:pPr marL="836295" lvl="1">
              <a:lnSpc>
                <a:spcPct val="100000"/>
              </a:lnSpc>
              <a:buFont typeface="Times New Roman" panose="02020603050405020304" pitchFamily="18" charset="0"/>
              <a:buAutoNum type="alphaLcPeriod"/>
            </a:pPr>
            <a:r>
              <a:rPr lang="en-US" altLang="en-US" sz="1100" dirty="0">
                <a:solidFill>
                  <a:srgbClr val="1F2023"/>
                </a:solidFill>
                <a:latin typeface="Calibri"/>
              </a:rPr>
              <a:t>If e = 0.05 is tolerated</a:t>
            </a:r>
          </a:p>
          <a:p>
            <a:pPr marL="1109345" indent="0">
              <a:lnSpc>
                <a:spcPct val="100000"/>
              </a:lnSpc>
              <a:spcBef>
                <a:spcPts val="925"/>
              </a:spcBef>
              <a:buClrTx/>
              <a:buSzTx/>
              <a:buFontTx/>
              <a:buNone/>
            </a:pPr>
            <a:r>
              <a:rPr lang="en-US" altLang="en-US" sz="800" dirty="0">
                <a:solidFill>
                  <a:srgbClr val="1F2023"/>
                </a:solidFill>
                <a:latin typeface="Calibri"/>
              </a:rPr>
              <a:t>5000</a:t>
            </a:r>
          </a:p>
          <a:p>
            <a:pPr marL="838200" indent="0">
              <a:lnSpc>
                <a:spcPct val="100000"/>
              </a:lnSpc>
              <a:spcBef>
                <a:spcPts val="13"/>
              </a:spcBef>
              <a:buClrTx/>
              <a:buSzTx/>
              <a:buFontTx/>
              <a:buNone/>
            </a:pPr>
            <a:r>
              <a:rPr lang="en-US" altLang="en-US" sz="1000" dirty="0">
                <a:solidFill>
                  <a:srgbClr val="1F2023"/>
                </a:solidFill>
                <a:latin typeface="Calibri"/>
              </a:rPr>
              <a:t>n =	</a:t>
            </a:r>
            <a:r>
              <a:rPr lang="en-US" altLang="en-US" sz="1000" u="sng" dirty="0">
                <a:solidFill>
                  <a:srgbClr val="1F2023"/>
                </a:solidFill>
                <a:latin typeface="Calibri"/>
              </a:rPr>
              <a:t> 	</a:t>
            </a:r>
            <a:r>
              <a:rPr lang="en-US" altLang="en-US" sz="500" dirty="0">
                <a:solidFill>
                  <a:srgbClr val="1F2023"/>
                </a:solidFill>
                <a:latin typeface="Calibri"/>
              </a:rPr>
              <a:t>_</a:t>
            </a:r>
          </a:p>
          <a:p>
            <a:pPr marL="974725" indent="0">
              <a:lnSpc>
                <a:spcPct val="100000"/>
              </a:lnSpc>
              <a:spcBef>
                <a:spcPts val="13"/>
              </a:spcBef>
              <a:buClrTx/>
              <a:buSzTx/>
              <a:buFontTx/>
              <a:buNone/>
            </a:pPr>
            <a:r>
              <a:rPr lang="en-US" altLang="en-US" sz="800" b="1" dirty="0">
                <a:solidFill>
                  <a:srgbClr val="1F2023"/>
                </a:solidFill>
                <a:latin typeface="Arial"/>
              </a:rPr>
              <a:t>(1+5000 (.05</a:t>
            </a:r>
            <a:r>
              <a:rPr lang="en-US" altLang="en-US" sz="800" b="1" baseline="33000" dirty="0">
                <a:solidFill>
                  <a:srgbClr val="1F2023"/>
                </a:solidFill>
                <a:latin typeface="Arial"/>
              </a:rPr>
              <a:t>2</a:t>
            </a:r>
            <a:r>
              <a:rPr lang="en-US" altLang="en-US" sz="800" dirty="0">
                <a:solidFill>
                  <a:srgbClr val="1F2023"/>
                </a:solidFill>
                <a:latin typeface="Calibri"/>
              </a:rPr>
              <a:t>))</a:t>
            </a:r>
          </a:p>
          <a:p>
            <a:pPr marL="974725" indent="0">
              <a:lnSpc>
                <a:spcPct val="100000"/>
              </a:lnSpc>
              <a:spcBef>
                <a:spcPts val="13"/>
              </a:spcBef>
              <a:buClrTx/>
              <a:buSzTx/>
              <a:buFontTx/>
              <a:buNone/>
            </a:pPr>
            <a:endParaRPr lang="en-US" altLang="en-US" sz="1200" dirty="0">
              <a:solidFill>
                <a:srgbClr val="1F2023"/>
              </a:solidFill>
              <a:latin typeface="Calibri" panose="020F0502020204030204" pitchFamily="34" charset="0"/>
            </a:endParaRPr>
          </a:p>
          <a:p>
            <a:pPr marL="838200" indent="0">
              <a:lnSpc>
                <a:spcPct val="100000"/>
              </a:lnSpc>
              <a:buClrTx/>
              <a:buSzTx/>
              <a:buFontTx/>
              <a:buNone/>
            </a:pPr>
            <a:r>
              <a:rPr lang="en-US" altLang="en-US" sz="1100" dirty="0">
                <a:solidFill>
                  <a:srgbClr val="1F2023"/>
                </a:solidFill>
                <a:latin typeface="Calibri"/>
              </a:rPr>
              <a:t>= 370</a:t>
            </a:r>
          </a:p>
          <a:p>
            <a:pPr marL="836295" lvl="1">
              <a:lnSpc>
                <a:spcPct val="100000"/>
              </a:lnSpc>
              <a:spcBef>
                <a:spcPts val="938"/>
              </a:spcBef>
              <a:buFont typeface="Times New Roman" panose="02020603050405020304" pitchFamily="18" charset="0"/>
              <a:buAutoNum type="alphaLcPeriod" startAt="2"/>
            </a:pPr>
            <a:r>
              <a:rPr lang="en-US" altLang="en-US" sz="1100" dirty="0">
                <a:solidFill>
                  <a:srgbClr val="1F2023"/>
                </a:solidFill>
                <a:latin typeface="Calibri"/>
              </a:rPr>
              <a:t>If e = 0.01 is tolerated</a:t>
            </a:r>
          </a:p>
          <a:p>
            <a:pPr marL="1109345" indent="0">
              <a:lnSpc>
                <a:spcPct val="100000"/>
              </a:lnSpc>
              <a:spcBef>
                <a:spcPts val="925"/>
              </a:spcBef>
              <a:buClrTx/>
              <a:buSzTx/>
              <a:buFontTx/>
              <a:buNone/>
            </a:pPr>
            <a:r>
              <a:rPr lang="en-US" altLang="en-US" sz="800" dirty="0">
                <a:solidFill>
                  <a:srgbClr val="1F2023"/>
                </a:solidFill>
                <a:latin typeface="Calibri"/>
              </a:rPr>
              <a:t>5000</a:t>
            </a:r>
          </a:p>
          <a:p>
            <a:pPr marL="838200" indent="0">
              <a:lnSpc>
                <a:spcPct val="100000"/>
              </a:lnSpc>
              <a:spcBef>
                <a:spcPts val="13"/>
              </a:spcBef>
              <a:buClrTx/>
              <a:buSzTx/>
              <a:buFontTx/>
              <a:buNone/>
            </a:pPr>
            <a:r>
              <a:rPr lang="en-US" altLang="en-US" sz="1000" dirty="0">
                <a:solidFill>
                  <a:srgbClr val="1F2023"/>
                </a:solidFill>
                <a:latin typeface="Calibri"/>
              </a:rPr>
              <a:t>n =	</a:t>
            </a:r>
            <a:r>
              <a:rPr lang="en-US" altLang="en-US" sz="1000" u="sng" dirty="0">
                <a:solidFill>
                  <a:srgbClr val="1F2023"/>
                </a:solidFill>
                <a:latin typeface="Calibri"/>
              </a:rPr>
              <a:t> 	</a:t>
            </a:r>
            <a:r>
              <a:rPr lang="en-US" altLang="en-US" sz="500" dirty="0">
                <a:solidFill>
                  <a:srgbClr val="1F2023"/>
                </a:solidFill>
                <a:latin typeface="Calibri"/>
              </a:rPr>
              <a:t>_</a:t>
            </a:r>
          </a:p>
          <a:p>
            <a:pPr marL="974725" indent="0">
              <a:lnSpc>
                <a:spcPct val="100000"/>
              </a:lnSpc>
              <a:spcBef>
                <a:spcPts val="13"/>
              </a:spcBef>
              <a:buClrTx/>
              <a:buSzTx/>
              <a:buFontTx/>
              <a:buNone/>
            </a:pPr>
            <a:r>
              <a:rPr lang="en-US" altLang="en-US" sz="800" b="1" dirty="0">
                <a:solidFill>
                  <a:srgbClr val="1F2023"/>
                </a:solidFill>
                <a:latin typeface="Arial"/>
              </a:rPr>
              <a:t>(1+5000 (.01</a:t>
            </a:r>
            <a:r>
              <a:rPr lang="en-US" altLang="en-US" sz="800" b="1" baseline="33000" dirty="0">
                <a:solidFill>
                  <a:srgbClr val="1F2023"/>
                </a:solidFill>
                <a:latin typeface="Arial"/>
              </a:rPr>
              <a:t>2</a:t>
            </a:r>
            <a:r>
              <a:rPr lang="en-US" altLang="en-US" sz="800" dirty="0">
                <a:solidFill>
                  <a:srgbClr val="1F2023"/>
                </a:solidFill>
                <a:latin typeface="Calibri"/>
              </a:rPr>
              <a:t>))</a:t>
            </a:r>
          </a:p>
          <a:p>
            <a:pPr marL="974725" indent="0">
              <a:lnSpc>
                <a:spcPct val="100000"/>
              </a:lnSpc>
              <a:spcBef>
                <a:spcPts val="38"/>
              </a:spcBef>
              <a:buClrTx/>
              <a:buSzTx/>
              <a:buFontTx/>
              <a:buNone/>
            </a:pPr>
            <a:endParaRPr lang="en-US" altLang="en-US" sz="1200" dirty="0">
              <a:solidFill>
                <a:srgbClr val="1F2023"/>
              </a:solidFill>
              <a:latin typeface="Calibri" panose="020F0502020204030204" pitchFamily="34" charset="0"/>
            </a:endParaRPr>
          </a:p>
          <a:p>
            <a:pPr marL="838200" indent="0">
              <a:lnSpc>
                <a:spcPct val="100000"/>
              </a:lnSpc>
              <a:buClrTx/>
              <a:buSzTx/>
              <a:buFontTx/>
              <a:buNone/>
            </a:pPr>
            <a:r>
              <a:rPr lang="en-US" altLang="en-US" sz="1100" dirty="0">
                <a:solidFill>
                  <a:srgbClr val="1F2023"/>
                </a:solidFill>
                <a:latin typeface="Calibri"/>
              </a:rPr>
              <a:t>= 3,333*</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ageCurlDoub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FF21F84B-B9D3-4C5F-800C-F567D48FFECC}"/>
              </a:ext>
            </a:extLst>
          </p:cNvPr>
          <p:cNvSpPr>
            <a:spLocks noChangeArrowheads="1"/>
          </p:cNvSpPr>
          <p:nvPr/>
        </p:nvSpPr>
        <p:spPr bwMode="auto">
          <a:xfrm>
            <a:off x="1549400" y="895350"/>
            <a:ext cx="5392738" cy="816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marL="277813" indent="-227013">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marL="506413"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marL="735013">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50800" indent="0" algn="just">
              <a:lnSpc>
                <a:spcPct val="100000"/>
              </a:lnSpc>
              <a:spcBef>
                <a:spcPts val="100"/>
              </a:spcBef>
            </a:pPr>
            <a:r>
              <a:rPr lang="en-US" altLang="en-US" sz="1100">
                <a:latin typeface="Calibri" panose="020F0502020204030204" pitchFamily="34" charset="0"/>
              </a:rPr>
              <a:t>* Note that if the margin of error is smaller, the sample size required is bigger.</a:t>
            </a:r>
          </a:p>
          <a:p>
            <a:pPr marL="50800" indent="0">
              <a:lnSpc>
                <a:spcPct val="100000"/>
              </a:lnSpc>
            </a:pPr>
            <a:endParaRPr lang="en-US" altLang="en-US" sz="1100">
              <a:latin typeface="Calibri" panose="020F0502020204030204" pitchFamily="34" charset="0"/>
            </a:endParaRPr>
          </a:p>
          <a:p>
            <a:pPr marL="50800" indent="0">
              <a:lnSpc>
                <a:spcPct val="100000"/>
              </a:lnSpc>
              <a:spcBef>
                <a:spcPts val="50"/>
              </a:spcBef>
            </a:pPr>
            <a:endParaRPr lang="en-US" altLang="en-US" sz="1400">
              <a:latin typeface="Calibri" panose="020F0502020204030204" pitchFamily="34" charset="0"/>
            </a:endParaRPr>
          </a:p>
          <a:p>
            <a:pPr marL="50800" indent="0" algn="just">
              <a:lnSpc>
                <a:spcPct val="110000"/>
              </a:lnSpc>
            </a:pPr>
            <a:r>
              <a:rPr lang="en-US" altLang="en-US" sz="1100">
                <a:latin typeface="Calibri" panose="020F0502020204030204" pitchFamily="34" charset="0"/>
              </a:rPr>
              <a:t>In order for us to make a valid inference or conclusion about the entire population using the  sample, we have to draw the sample units systematically or random. Basically, there are two  broad classifications of sampling, </a:t>
            </a:r>
            <a:r>
              <a:rPr lang="en-US" altLang="en-US" sz="1100" b="1">
                <a:latin typeface="Calibri" panose="020F0502020204030204" pitchFamily="34" charset="0"/>
              </a:rPr>
              <a:t>non-probability sampling and probability sampling</a:t>
            </a:r>
            <a:r>
              <a:rPr lang="en-US" altLang="en-US" sz="1100">
                <a:latin typeface="Calibri" panose="020F0502020204030204" pitchFamily="34" charset="0"/>
              </a:rPr>
              <a:t>.</a:t>
            </a:r>
          </a:p>
          <a:p>
            <a:pPr marL="50800" indent="0">
              <a:lnSpc>
                <a:spcPct val="100000"/>
              </a:lnSpc>
            </a:pPr>
            <a:endParaRPr lang="en-US" altLang="en-US" sz="1100">
              <a:latin typeface="Calibri" panose="020F0502020204030204" pitchFamily="34" charset="0"/>
            </a:endParaRPr>
          </a:p>
          <a:p>
            <a:pPr marL="50800" indent="0">
              <a:lnSpc>
                <a:spcPct val="100000"/>
              </a:lnSpc>
              <a:spcBef>
                <a:spcPts val="25"/>
              </a:spcBef>
            </a:pPr>
            <a:endParaRPr lang="en-US" altLang="en-US" sz="1400">
              <a:latin typeface="Calibri" panose="020F0502020204030204" pitchFamily="34" charset="0"/>
            </a:endParaRPr>
          </a:p>
          <a:p>
            <a:pPr>
              <a:lnSpc>
                <a:spcPct val="109000"/>
              </a:lnSpc>
              <a:buFont typeface="Times New Roman" panose="02020603050405020304" pitchFamily="18" charset="0"/>
              <a:buAutoNum type="arabicPeriod"/>
            </a:pPr>
            <a:r>
              <a:rPr lang="en-US" altLang="en-US" sz="1100" b="1">
                <a:latin typeface="Calibri" panose="020F0502020204030204" pitchFamily="34" charset="0"/>
              </a:rPr>
              <a:t>non-probability sampling – </a:t>
            </a:r>
            <a:r>
              <a:rPr lang="en-US" altLang="en-US" sz="1100">
                <a:latin typeface="Calibri" panose="020F0502020204030204" pitchFamily="34" charset="0"/>
              </a:rPr>
              <a:t>the element of the population is dependent to a large  extent on the personal feelings or judgment of the researcher without regard for some  mechanism for choosing an element.</a:t>
            </a:r>
          </a:p>
          <a:p>
            <a:pPr>
              <a:lnSpc>
                <a:spcPct val="109000"/>
              </a:lnSpc>
              <a:spcBef>
                <a:spcPts val="25"/>
              </a:spcBef>
              <a:buFont typeface="Times New Roman" panose="02020603050405020304" pitchFamily="18" charset="0"/>
              <a:buAutoNum type="arabicPeriod"/>
            </a:pPr>
            <a:r>
              <a:rPr lang="en-US" altLang="en-US" sz="1100" b="1">
                <a:latin typeface="Calibri" panose="020F0502020204030204" pitchFamily="34" charset="0"/>
              </a:rPr>
              <a:t>probability sampling </a:t>
            </a:r>
            <a:r>
              <a:rPr lang="en-US" altLang="en-US" sz="1100">
                <a:latin typeface="Calibri" panose="020F0502020204030204" pitchFamily="34" charset="0"/>
              </a:rPr>
              <a:t>– every element belonging to the population has a known non-  zero probability of being included in the sample.</a:t>
            </a:r>
          </a:p>
          <a:p>
            <a:pPr lvl="1">
              <a:lnSpc>
                <a:spcPct val="100000"/>
              </a:lnSpc>
              <a:spcBef>
                <a:spcPts val="125"/>
              </a:spcBef>
              <a:buFont typeface="Times New Roman" panose="02020603050405020304" pitchFamily="18" charset="0"/>
              <a:buAutoNum type="alphaLcPeriod"/>
            </a:pPr>
            <a:r>
              <a:rPr lang="en-US" altLang="en-US" sz="1100">
                <a:latin typeface="Calibri" panose="020F0502020204030204" pitchFamily="34" charset="0"/>
              </a:rPr>
              <a:t>Simple random sampling – is the method of selecting a sample size (n) from a</a:t>
            </a:r>
          </a:p>
          <a:p>
            <a:pPr marL="508000" indent="0">
              <a:lnSpc>
                <a:spcPct val="109000"/>
              </a:lnSpc>
              <a:spcBef>
                <a:spcPts val="13"/>
              </a:spcBef>
              <a:buClrTx/>
              <a:buSzTx/>
              <a:buFontTx/>
              <a:buNone/>
            </a:pPr>
            <a:r>
              <a:rPr lang="en-US" altLang="en-US" sz="1100">
                <a:latin typeface="Calibri" panose="020F0502020204030204" pitchFamily="34" charset="0"/>
              </a:rPr>
              <a:t>population (N) such that each member of the population has an equal chance of  being included in the sample and all possible combinations of size (n) has an equal  chance of being selected as a sample. For example: If 300 respondents (n) will be  selected at random, the names of all the participants (N) will be selected at random,  the names of all the participants (N) will be listed on a piece of paper, placed on a  box and 300 pieces of paper will be picked.</a:t>
            </a:r>
          </a:p>
          <a:p>
            <a:pPr lvl="1">
              <a:lnSpc>
                <a:spcPct val="100000"/>
              </a:lnSpc>
              <a:spcBef>
                <a:spcPts val="125"/>
              </a:spcBef>
              <a:buFont typeface="Times New Roman" panose="02020603050405020304" pitchFamily="18" charset="0"/>
              <a:buAutoNum type="alphaLcPeriod" startAt="2"/>
            </a:pPr>
            <a:r>
              <a:rPr lang="en-US" altLang="en-US" sz="1100">
                <a:latin typeface="Calibri" panose="020F0502020204030204" pitchFamily="34" charset="0"/>
              </a:rPr>
              <a:t>Systematic sampling – is the method when sample units are obtained by drawing</a:t>
            </a:r>
          </a:p>
          <a:p>
            <a:pPr marL="508000" indent="0">
              <a:lnSpc>
                <a:spcPct val="109000"/>
              </a:lnSpc>
              <a:spcBef>
                <a:spcPts val="13"/>
              </a:spcBef>
              <a:buClrTx/>
              <a:buSzTx/>
              <a:buFontTx/>
              <a:buNone/>
            </a:pPr>
            <a:r>
              <a:rPr lang="en-US" altLang="en-US" sz="1100">
                <a:latin typeface="Calibri" panose="020F0502020204030204" pitchFamily="34" charset="0"/>
              </a:rPr>
              <a:t>every, say 4</a:t>
            </a:r>
            <a:r>
              <a:rPr lang="en-US" altLang="en-US" sz="1100" baseline="31000">
                <a:latin typeface="Calibri" panose="020F0502020204030204" pitchFamily="34" charset="0"/>
              </a:rPr>
              <a:t>th </a:t>
            </a:r>
            <a:r>
              <a:rPr lang="en-US" altLang="en-US" sz="1100">
                <a:latin typeface="Calibri" panose="020F0502020204030204" pitchFamily="34" charset="0"/>
              </a:rPr>
              <a:t>or 5</a:t>
            </a:r>
            <a:r>
              <a:rPr lang="en-US" altLang="en-US" sz="1100" baseline="31000">
                <a:latin typeface="Calibri" panose="020F0502020204030204" pitchFamily="34" charset="0"/>
              </a:rPr>
              <a:t>th </a:t>
            </a:r>
            <a:r>
              <a:rPr lang="en-US" altLang="en-US" sz="1100">
                <a:latin typeface="Calibri" panose="020F0502020204030204" pitchFamily="34" charset="0"/>
              </a:rPr>
              <a:t>or 10</a:t>
            </a:r>
            <a:r>
              <a:rPr lang="en-US" altLang="en-US" sz="1100" baseline="31000">
                <a:latin typeface="Calibri" panose="020F0502020204030204" pitchFamily="34" charset="0"/>
              </a:rPr>
              <a:t>th </a:t>
            </a:r>
            <a:r>
              <a:rPr lang="en-US" altLang="en-US" sz="1100">
                <a:latin typeface="Calibri" panose="020F0502020204030204" pitchFamily="34" charset="0"/>
              </a:rPr>
              <a:t>items on the list. N is numbered 1 to N in some order:  taking a sample size of n such that N/n =k. A systematic sample consists of an  element selected randomly from the first k elements ( random start) and every k</a:t>
            </a:r>
            <a:r>
              <a:rPr lang="en-US" altLang="en-US" sz="1100" baseline="31000">
                <a:latin typeface="Calibri" panose="020F0502020204030204" pitchFamily="34" charset="0"/>
              </a:rPr>
              <a:t>th  </a:t>
            </a:r>
            <a:r>
              <a:rPr lang="en-US" altLang="en-US" sz="1100">
                <a:latin typeface="Calibri" panose="020F0502020204030204" pitchFamily="34" charset="0"/>
              </a:rPr>
              <a:t>subsequent element.</a:t>
            </a:r>
          </a:p>
          <a:p>
            <a:pPr marL="508000" indent="0">
              <a:lnSpc>
                <a:spcPct val="100000"/>
              </a:lnSpc>
              <a:spcBef>
                <a:spcPts val="125"/>
              </a:spcBef>
              <a:buClrTx/>
              <a:buSzTx/>
              <a:buFontTx/>
              <a:buNone/>
            </a:pPr>
            <a:r>
              <a:rPr lang="en-US" altLang="en-US" sz="1100">
                <a:latin typeface="Calibri" panose="020F0502020204030204" pitchFamily="34" charset="0"/>
              </a:rPr>
              <a:t>For example :</a:t>
            </a:r>
          </a:p>
          <a:p>
            <a:pPr marL="508000" indent="0">
              <a:lnSpc>
                <a:spcPts val="1450"/>
              </a:lnSpc>
              <a:spcBef>
                <a:spcPts val="63"/>
              </a:spcBef>
              <a:buClrTx/>
              <a:buSzTx/>
              <a:buFontTx/>
              <a:buNone/>
            </a:pPr>
            <a:r>
              <a:rPr lang="en-US" altLang="en-US" sz="1100">
                <a:latin typeface="Calibri" panose="020F0502020204030204" pitchFamily="34" charset="0"/>
              </a:rPr>
              <a:t>If 300 (n) will be chosen from the total population of 1200 (N), then k= 1200/300 =  4.</a:t>
            </a:r>
          </a:p>
          <a:p>
            <a:pPr marL="508000" indent="0">
              <a:lnSpc>
                <a:spcPct val="100000"/>
              </a:lnSpc>
              <a:spcBef>
                <a:spcPts val="50"/>
              </a:spcBef>
              <a:buClrTx/>
              <a:buSzTx/>
              <a:buFontTx/>
              <a:buNone/>
            </a:pPr>
            <a:r>
              <a:rPr lang="en-US" altLang="en-US" sz="1100">
                <a:latin typeface="Calibri" panose="020F0502020204030204" pitchFamily="34" charset="0"/>
              </a:rPr>
              <a:t>From the list of participants numbered 1 to 1200, the researcher will pick every 4</a:t>
            </a:r>
            <a:r>
              <a:rPr lang="en-US" altLang="en-US" sz="1100" baseline="31000">
                <a:latin typeface="Calibri" panose="020F0502020204030204" pitchFamily="34" charset="0"/>
              </a:rPr>
              <a:t>th</a:t>
            </a:r>
          </a:p>
          <a:p>
            <a:pPr marL="508000" indent="0">
              <a:lnSpc>
                <a:spcPct val="100000"/>
              </a:lnSpc>
              <a:spcBef>
                <a:spcPts val="150"/>
              </a:spcBef>
              <a:buClrTx/>
              <a:buSzTx/>
              <a:buFontTx/>
              <a:buNone/>
            </a:pPr>
            <a:r>
              <a:rPr lang="en-US" altLang="en-US" sz="1100">
                <a:latin typeface="Calibri" panose="020F0502020204030204" pitchFamily="34" charset="0"/>
              </a:rPr>
              <a:t>name on the list (i. e. 4</a:t>
            </a:r>
            <a:r>
              <a:rPr lang="en-US" altLang="en-US" sz="1100" baseline="31000">
                <a:latin typeface="Calibri" panose="020F0502020204030204" pitchFamily="34" charset="0"/>
              </a:rPr>
              <a:t>th</a:t>
            </a:r>
            <a:r>
              <a:rPr lang="en-US" altLang="en-US" sz="1100">
                <a:latin typeface="Calibri" panose="020F0502020204030204" pitchFamily="34" charset="0"/>
              </a:rPr>
              <a:t>, 8</a:t>
            </a:r>
            <a:r>
              <a:rPr lang="en-US" altLang="en-US" sz="1100" baseline="31000">
                <a:latin typeface="Calibri" panose="020F0502020204030204" pitchFamily="34" charset="0"/>
              </a:rPr>
              <a:t>th</a:t>
            </a:r>
            <a:r>
              <a:rPr lang="en-US" altLang="en-US" sz="1100">
                <a:latin typeface="Calibri" panose="020F0502020204030204" pitchFamily="34" charset="0"/>
              </a:rPr>
              <a:t>, 12</a:t>
            </a:r>
            <a:r>
              <a:rPr lang="en-US" altLang="en-US" sz="1100" baseline="31000">
                <a:latin typeface="Calibri" panose="020F0502020204030204" pitchFamily="34" charset="0"/>
              </a:rPr>
              <a:t>th </a:t>
            </a:r>
            <a:r>
              <a:rPr lang="en-US" altLang="en-US" sz="1100">
                <a:latin typeface="Calibri" panose="020F0502020204030204" pitchFamily="34" charset="0"/>
              </a:rPr>
              <a:t>, 16</a:t>
            </a:r>
            <a:r>
              <a:rPr lang="en-US" altLang="en-US" sz="1100" baseline="31000">
                <a:latin typeface="Calibri" panose="020F0502020204030204" pitchFamily="34" charset="0"/>
              </a:rPr>
              <a:t>th</a:t>
            </a:r>
            <a:r>
              <a:rPr lang="en-US" altLang="en-US" sz="1100">
                <a:latin typeface="Calibri" panose="020F0502020204030204" pitchFamily="34" charset="0"/>
              </a:rPr>
              <a:t>, and so on.), opposing the random start is 4.</a:t>
            </a:r>
          </a:p>
          <a:p>
            <a:pPr lvl="1">
              <a:lnSpc>
                <a:spcPct val="109000"/>
              </a:lnSpc>
              <a:buFont typeface="Times New Roman" panose="02020603050405020304" pitchFamily="18" charset="0"/>
              <a:buAutoNum type="alphaLcPeriod" startAt="3"/>
            </a:pPr>
            <a:r>
              <a:rPr lang="en-US" altLang="en-US" sz="1100">
                <a:latin typeface="Calibri" panose="020F0502020204030204" pitchFamily="34" charset="0"/>
              </a:rPr>
              <a:t>Stratified random sampling is a random sampling technique in which the population  of size N is divided into non-overlapping subpopulations called </a:t>
            </a:r>
            <a:r>
              <a:rPr lang="en-US" altLang="en-US" sz="1100" b="1">
                <a:latin typeface="Calibri" panose="020F0502020204030204" pitchFamily="34" charset="0"/>
              </a:rPr>
              <a:t>strata. </a:t>
            </a:r>
            <a:r>
              <a:rPr lang="en-US" altLang="en-US" sz="1100">
                <a:latin typeface="Calibri" panose="020F0502020204030204" pitchFamily="34" charset="0"/>
              </a:rPr>
              <a:t>Stratification</a:t>
            </a:r>
          </a:p>
          <a:p>
            <a:pPr marL="508000" indent="0">
              <a:lnSpc>
                <a:spcPct val="109000"/>
              </a:lnSpc>
              <a:spcBef>
                <a:spcPts val="25"/>
              </a:spcBef>
              <a:buClrTx/>
              <a:buSzTx/>
              <a:buFontTx/>
              <a:buNone/>
            </a:pPr>
            <a:r>
              <a:rPr lang="en-US" altLang="en-US" sz="1100">
                <a:latin typeface="Calibri" panose="020F0502020204030204" pitchFamily="34" charset="0"/>
              </a:rPr>
              <a:t>is based on an auxiliary variable which is usually highly correlated to the  characteristic under investigation. Sample allocation can be:</a:t>
            </a:r>
          </a:p>
          <a:p>
            <a:pPr lvl="2">
              <a:lnSpc>
                <a:spcPct val="100000"/>
              </a:lnSpc>
              <a:spcBef>
                <a:spcPts val="125"/>
              </a:spcBef>
              <a:buFont typeface="Times New Roman" panose="02020603050405020304" pitchFamily="18" charset="0"/>
              <a:buAutoNum type="arabicPeriod"/>
            </a:pPr>
            <a:r>
              <a:rPr lang="en-US" altLang="en-US" sz="1100" u="sng">
                <a:latin typeface="Calibri" panose="020F0502020204030204" pitchFamily="34" charset="0"/>
              </a:rPr>
              <a:t>equal allocation</a:t>
            </a:r>
            <a:r>
              <a:rPr lang="en-US" altLang="en-US" sz="1100">
                <a:latin typeface="Calibri" panose="020F0502020204030204" pitchFamily="34" charset="0"/>
              </a:rPr>
              <a:t> – equal-sized samples are drawn from each stratum.</a:t>
            </a:r>
          </a:p>
          <a:p>
            <a:pPr lvl="2" indent="-227013">
              <a:lnSpc>
                <a:spcPct val="109000"/>
              </a:lnSpc>
              <a:spcBef>
                <a:spcPts val="25"/>
              </a:spcBef>
              <a:buFont typeface="Times New Roman" panose="02020603050405020304" pitchFamily="18" charset="0"/>
              <a:buAutoNum type="arabicPeriod"/>
            </a:pPr>
            <a:r>
              <a:rPr lang="en-US" altLang="en-US" sz="1100" u="sng">
                <a:latin typeface="Calibri" panose="020F0502020204030204" pitchFamily="34" charset="0"/>
              </a:rPr>
              <a:t>Proportional allocation </a:t>
            </a:r>
            <a:r>
              <a:rPr lang="en-US" altLang="en-US" sz="1100">
                <a:latin typeface="Calibri" panose="020F0502020204030204" pitchFamily="34" charset="0"/>
              </a:rPr>
              <a:t>– the stratum sample size is proportional to the  respective stratum subpopulation.</a:t>
            </a:r>
          </a:p>
          <a:p>
            <a:pPr marL="508000" indent="0">
              <a:lnSpc>
                <a:spcPct val="110000"/>
              </a:lnSpc>
              <a:spcBef>
                <a:spcPts val="813"/>
              </a:spcBef>
              <a:buClrTx/>
              <a:buSzTx/>
              <a:buFontTx/>
              <a:buNone/>
            </a:pPr>
            <a:r>
              <a:rPr lang="en-US" altLang="en-US" sz="1100">
                <a:latin typeface="Calibri" panose="020F0502020204030204" pitchFamily="34" charset="0"/>
              </a:rPr>
              <a:t>Example: Using proportional allocation, suppose N = 1000 and using Slovin’s  formula, n=286. How many freshman students will be taken as samples if there are  119 freshmen students in the population?</a:t>
            </a:r>
          </a:p>
          <a:p>
            <a:pPr marL="508000" indent="0">
              <a:lnSpc>
                <a:spcPct val="100000"/>
              </a:lnSpc>
              <a:spcBef>
                <a:spcPts val="38"/>
              </a:spcBef>
              <a:buClrTx/>
              <a:buSzTx/>
              <a:buFontTx/>
              <a:buNone/>
            </a:pPr>
            <a:endParaRPr lang="en-US" altLang="en-US" sz="800">
              <a:latin typeface="Calibri" panose="020F0502020204030204" pitchFamily="34" charset="0"/>
            </a:endParaRPr>
          </a:p>
          <a:p>
            <a:pPr marL="538163" indent="0">
              <a:lnSpc>
                <a:spcPct val="100000"/>
              </a:lnSpc>
              <a:spcBef>
                <a:spcPts val="13"/>
              </a:spcBef>
              <a:buClrTx/>
              <a:buSzTx/>
              <a:buFontTx/>
              <a:buNone/>
            </a:pPr>
            <a:r>
              <a:rPr lang="en-US" altLang="en-US" sz="1700" baseline="5000">
                <a:latin typeface="Calibri" panose="020F0502020204030204" pitchFamily="34" charset="0"/>
              </a:rPr>
              <a:t>n </a:t>
            </a:r>
            <a:r>
              <a:rPr lang="en-US" altLang="en-US" sz="700">
                <a:latin typeface="Calibri" panose="020F0502020204030204" pitchFamily="34" charset="0"/>
              </a:rPr>
              <a:t>(freshmen) </a:t>
            </a:r>
            <a:r>
              <a:rPr lang="en-US" altLang="en-US" sz="1700" baseline="5000">
                <a:latin typeface="Calibri" panose="020F0502020204030204" pitchFamily="34" charset="0"/>
              </a:rPr>
              <a:t>= (119/1000) X 286 = 34. Simi</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3DD5335E-3EAB-4349-90D4-2B6E67809893}"/>
              </a:ext>
            </a:extLst>
          </p:cNvPr>
          <p:cNvSpPr>
            <a:spLocks noChangeArrowheads="1"/>
          </p:cNvSpPr>
          <p:nvPr/>
        </p:nvSpPr>
        <p:spPr bwMode="auto">
          <a:xfrm>
            <a:off x="1816100" y="908050"/>
            <a:ext cx="5037138"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 rIns="0" bIns="0">
            <a:spAutoFit/>
          </a:bodyPr>
          <a:lstStyle>
            <a:lvl1pPr marL="239713" indent="-22860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241300" indent="0">
              <a:lnSpc>
                <a:spcPct val="106000"/>
              </a:lnSpc>
              <a:spcBef>
                <a:spcPts val="25"/>
              </a:spcBef>
            </a:pPr>
            <a:r>
              <a:rPr lang="en-US" altLang="en-US" sz="1700" baseline="5000">
                <a:latin typeface="Calibri" panose="020F0502020204030204" pitchFamily="34" charset="0"/>
              </a:rPr>
              <a:t>Similarly, if there are 210 sophomore students in the population, then n </a:t>
            </a:r>
            <a:r>
              <a:rPr lang="en-US" altLang="en-US" sz="700">
                <a:latin typeface="Calibri" panose="020F0502020204030204" pitchFamily="34" charset="0"/>
              </a:rPr>
              <a:t>(sophomores) </a:t>
            </a:r>
            <a:r>
              <a:rPr lang="en-US" altLang="en-US" sz="1700" baseline="5000">
                <a:latin typeface="Calibri" panose="020F0502020204030204" pitchFamily="34" charset="0"/>
              </a:rPr>
              <a:t>=  </a:t>
            </a:r>
            <a:r>
              <a:rPr lang="en-US" altLang="en-US" sz="1100">
                <a:latin typeface="Calibri" panose="020F0502020204030204" pitchFamily="34" charset="0"/>
              </a:rPr>
              <a:t>(210/1000) X 286 =60. In other words, there are more samples to be drawn from  each stratum with more members in population.</a:t>
            </a:r>
          </a:p>
          <a:p>
            <a:pPr marL="241300" indent="0">
              <a:lnSpc>
                <a:spcPct val="110000"/>
              </a:lnSpc>
              <a:spcBef>
                <a:spcPts val="775"/>
              </a:spcBef>
            </a:pPr>
            <a:r>
              <a:rPr lang="en-US" altLang="en-US" sz="1100">
                <a:latin typeface="Calibri" panose="020F0502020204030204" pitchFamily="34" charset="0"/>
              </a:rPr>
              <a:t>Moreover, if the samples are drawn from each stratum using simple random  sampling, it is called stratified random sampling.</a:t>
            </a:r>
          </a:p>
          <a:p>
            <a:pPr>
              <a:lnSpc>
                <a:spcPct val="109000"/>
              </a:lnSpc>
              <a:spcBef>
                <a:spcPts val="813"/>
              </a:spcBef>
              <a:buFont typeface="Times New Roman" panose="02020603050405020304" pitchFamily="18" charset="0"/>
              <a:buAutoNum type="alphaLcPeriod" startAt="4"/>
            </a:pPr>
            <a:r>
              <a:rPr lang="en-US" altLang="en-US" sz="1100">
                <a:latin typeface="Calibri" panose="020F0502020204030204" pitchFamily="34" charset="0"/>
              </a:rPr>
              <a:t>Cluster Sampling – is a variation of the stratified sampling where, the strata  correspond to clusters. The population is composed of elements. The clusters may  have heterogeneous elements within, unlike in stratified sampling that units are  grouped into strata so that the elements within stratum are relatively  homogeneous. In this technique, a sample of clusters is drawn by a random  sampling procedure and the information are obtained from all individual units in the  sample clusters. For example, a college unit may be considered as one cluster.</a:t>
            </a:r>
          </a:p>
          <a:p>
            <a:pPr>
              <a:lnSpc>
                <a:spcPct val="100000"/>
              </a:lnSpc>
              <a:spcBef>
                <a:spcPts val="125"/>
              </a:spcBef>
              <a:buFont typeface="Times New Roman" panose="02020603050405020304" pitchFamily="18" charset="0"/>
              <a:buAutoNum type="alphaLcPeriod" startAt="4"/>
            </a:pPr>
            <a:r>
              <a:rPr lang="en-US" altLang="en-US" sz="1100">
                <a:latin typeface="Calibri" panose="020F0502020204030204" pitchFamily="34" charset="0"/>
              </a:rPr>
              <a:t>Multi-stage sampling- is done when samples are drawn from the population that is</a:t>
            </a:r>
          </a:p>
          <a:p>
            <a:pPr marL="241300" indent="0">
              <a:lnSpc>
                <a:spcPct val="109000"/>
              </a:lnSpc>
              <a:spcBef>
                <a:spcPts val="25"/>
              </a:spcBef>
              <a:buClrTx/>
              <a:buSzTx/>
              <a:buFontTx/>
              <a:buNone/>
            </a:pPr>
            <a:r>
              <a:rPr lang="en-US" altLang="en-US" sz="1100">
                <a:latin typeface="Calibri" panose="020F0502020204030204" pitchFamily="34" charset="0"/>
              </a:rPr>
              <a:t>divided into sampling units that correspond to different stages/levels: regional,  provincial, congressional, and division levels.</a:t>
            </a:r>
          </a:p>
        </p:txBody>
      </p:sp>
      <p:sp>
        <p:nvSpPr>
          <p:cNvPr id="5122" name="Rectangle 2">
            <a:extLst>
              <a:ext uri="{FF2B5EF4-FFF2-40B4-BE49-F238E27FC236}">
                <a16:creationId xmlns:a16="http://schemas.microsoft.com/office/drawing/2014/main" id="{352530CC-76FA-48BC-BD3C-32F61295777B}"/>
              </a:ext>
            </a:extLst>
          </p:cNvPr>
          <p:cNvSpPr>
            <a:spLocks noChangeArrowheads="1"/>
          </p:cNvSpPr>
          <p:nvPr/>
        </p:nvSpPr>
        <p:spPr bwMode="auto">
          <a:xfrm>
            <a:off x="2046288" y="4394200"/>
            <a:ext cx="4819650" cy="439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0600" rIns="0" bIns="0">
            <a:spAutoFit/>
          </a:bodyPr>
          <a:lstStyle>
            <a:lvl1pPr marL="239713" indent="-227013">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9pPr>
          </a:lstStyle>
          <a:p>
            <a:pPr marL="12700" indent="0">
              <a:lnSpc>
                <a:spcPct val="100000"/>
              </a:lnSpc>
              <a:spcBef>
                <a:spcPts val="250"/>
              </a:spcBef>
            </a:pPr>
            <a:r>
              <a:rPr lang="en-US" altLang="en-US" sz="1100">
                <a:latin typeface="Calibri" panose="020F0502020204030204" pitchFamily="34" charset="0"/>
              </a:rPr>
              <a:t>DATA COLLECTION</a:t>
            </a:r>
          </a:p>
          <a:p>
            <a:pPr marL="12700" indent="228600">
              <a:lnSpc>
                <a:spcPct val="109000"/>
              </a:lnSpc>
              <a:spcBef>
                <a:spcPts val="25"/>
              </a:spcBef>
            </a:pPr>
            <a:r>
              <a:rPr lang="en-US" altLang="en-US" sz="1100">
                <a:latin typeface="Calibri" panose="020F0502020204030204" pitchFamily="34" charset="0"/>
              </a:rPr>
              <a:t>Once all the study variables and the sampling technique and samples of the  study are identified, then a researcher is ready to collect the data or information.  There are several methods of collecting data. Nevertheless. There is no best method  to get the necessary information as it depends largely on factors such the nature of  the problem, the population under investigation and time needed to gather all  information. At any rate, the primary consideration in data gathering is to obtain the  necessary accurate data, at minimum cost at the least possible time.</a:t>
            </a:r>
          </a:p>
          <a:p>
            <a:pPr>
              <a:lnSpc>
                <a:spcPct val="100000"/>
              </a:lnSpc>
              <a:spcBef>
                <a:spcPts val="125"/>
              </a:spcBef>
              <a:buFont typeface="Times New Roman" panose="02020603050405020304" pitchFamily="18" charset="0"/>
              <a:buAutoNum type="arabicPeriod"/>
            </a:pPr>
            <a:r>
              <a:rPr lang="en-US" altLang="en-US" sz="1100">
                <a:latin typeface="Calibri" panose="020F0502020204030204" pitchFamily="34" charset="0"/>
              </a:rPr>
              <a:t>Direct or Interview method – this involves person-to person exchange of</a:t>
            </a:r>
          </a:p>
          <a:p>
            <a:pPr marL="241300" indent="0">
              <a:lnSpc>
                <a:spcPct val="109000"/>
              </a:lnSpc>
              <a:spcBef>
                <a:spcPts val="13"/>
              </a:spcBef>
              <a:buClrTx/>
              <a:buSzTx/>
              <a:buFontTx/>
              <a:buNone/>
            </a:pPr>
            <a:r>
              <a:rPr lang="en-US" altLang="en-US" sz="1100">
                <a:latin typeface="Calibri" panose="020F0502020204030204" pitchFamily="34" charset="0"/>
              </a:rPr>
              <a:t>information, and is considered as one of the most effective methods of  collecting original data ( known as primary data). To obtain accurate responses,  well trained interviewers may do the interview. This is an effective method  because clarifications may be given by the interviewee, and the interviewer can  repeat or modify questions whenever necessary. Nevertheless, this may be time  consuming, expensive and has a limited field coverage.</a:t>
            </a:r>
          </a:p>
          <a:p>
            <a:pPr>
              <a:lnSpc>
                <a:spcPct val="100000"/>
              </a:lnSpc>
              <a:spcBef>
                <a:spcPts val="125"/>
              </a:spcBef>
              <a:buFont typeface="Times New Roman" panose="02020603050405020304" pitchFamily="18" charset="0"/>
              <a:buAutoNum type="arabicPeriod" startAt="2"/>
            </a:pPr>
            <a:r>
              <a:rPr lang="en-US" altLang="en-US" sz="1100">
                <a:latin typeface="Calibri" panose="020F0502020204030204" pitchFamily="34" charset="0"/>
              </a:rPr>
              <a:t>Indirect or Questionnaire method – this is one of the easiest methods of data</a:t>
            </a:r>
          </a:p>
          <a:p>
            <a:pPr marL="241300" indent="0">
              <a:lnSpc>
                <a:spcPct val="109000"/>
              </a:lnSpc>
              <a:spcBef>
                <a:spcPts val="25"/>
              </a:spcBef>
              <a:buClrTx/>
              <a:buSzTx/>
              <a:buFontTx/>
              <a:buNone/>
            </a:pPr>
            <a:r>
              <a:rPr lang="en-US" altLang="en-US" sz="1100">
                <a:latin typeface="Calibri" panose="020F0502020204030204" pitchFamily="34" charset="0"/>
              </a:rPr>
              <a:t>gathering where information are gathered by means of written responses.  Questionnaires must be attractive to encourage respondents to answer the  questions. Directions must be precise, clear and self explanatory. Preparing the  questionnaire may take a longer time but it is relatively inexpensive and can  cover a wider area, with more respondents in a shorter period of time. Unlike  interview method, responses on the questionnaires are free from any influence  from the interviewer and respondents. The respondents can answer the  questions privately, making responses confidential. Nevertheless, there is a high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ageCurlDoub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4D2F392-FF63-40CF-B910-163AC9F055AC}"/>
              </a:ext>
            </a:extLst>
          </p:cNvPr>
          <p:cNvSpPr>
            <a:spLocks noChangeArrowheads="1"/>
          </p:cNvSpPr>
          <p:nvPr/>
        </p:nvSpPr>
        <p:spPr bwMode="auto">
          <a:xfrm>
            <a:off x="901700" y="881063"/>
            <a:ext cx="5938838"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marL="1382713" indent="-227013">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1pPr>
            <a:lvl2pPr marL="696913" indent="-227013">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9pPr>
          </a:lstStyle>
          <a:p>
            <a:pPr marL="1384300" indent="0">
              <a:lnSpc>
                <a:spcPct val="109000"/>
              </a:lnSpc>
              <a:spcBef>
                <a:spcPts val="100"/>
              </a:spcBef>
            </a:pPr>
            <a:r>
              <a:rPr lang="en-US" altLang="en-US" sz="1100">
                <a:latin typeface="Calibri" panose="020F0502020204030204" pitchFamily="34" charset="0"/>
              </a:rPr>
              <a:t>probability that respondents may not answer some of the questions or may not  return the questionnaire, especially when it is mailed.</a:t>
            </a:r>
          </a:p>
          <a:p>
            <a:pPr>
              <a:lnSpc>
                <a:spcPct val="109000"/>
              </a:lnSpc>
              <a:spcBef>
                <a:spcPts val="13"/>
              </a:spcBef>
              <a:buFont typeface="Times New Roman" panose="02020603050405020304" pitchFamily="18" charset="0"/>
              <a:buAutoNum type="arabicPeriod" startAt="3"/>
            </a:pPr>
            <a:r>
              <a:rPr lang="en-US" altLang="en-US" sz="1100">
                <a:latin typeface="Calibri" panose="020F0502020204030204" pitchFamily="34" charset="0"/>
              </a:rPr>
              <a:t>Registration method – In this method, respondents provide information in  compliance with certain laws, policies, rules and regulations. Examples of data  that can be collected are as follow: marriage contracts, birth certificates, vehicle  registration, license of firearms, real estates, etc. This is an efficient data  collection method because of the requirement of the law.</a:t>
            </a:r>
          </a:p>
          <a:p>
            <a:pPr>
              <a:lnSpc>
                <a:spcPct val="109000"/>
              </a:lnSpc>
              <a:spcBef>
                <a:spcPts val="13"/>
              </a:spcBef>
              <a:buFont typeface="Times New Roman" panose="02020603050405020304" pitchFamily="18" charset="0"/>
              <a:buAutoNum type="arabicPeriod" startAt="3"/>
            </a:pPr>
            <a:r>
              <a:rPr lang="en-US" altLang="en-US" sz="1100">
                <a:latin typeface="Calibri" panose="020F0502020204030204" pitchFamily="34" charset="0"/>
              </a:rPr>
              <a:t>Observation method – this method is utilized if the purpose is to gather data  about the attitude, behavior, values and cultural patterns of persons or  organizations. The researcher in this method can either participate in the group  ( participant observation), or outside of the group while doing the observations.</a:t>
            </a:r>
          </a:p>
          <a:p>
            <a:pPr indent="-228600">
              <a:lnSpc>
                <a:spcPct val="100000"/>
              </a:lnSpc>
              <a:spcBef>
                <a:spcPts val="125"/>
              </a:spcBef>
              <a:buFont typeface="Times New Roman" panose="02020603050405020304" pitchFamily="18" charset="0"/>
              <a:buAutoNum type="arabicPeriod" startAt="3"/>
            </a:pPr>
            <a:r>
              <a:rPr lang="en-US" altLang="en-US" sz="1100">
                <a:latin typeface="Calibri" panose="020F0502020204030204" pitchFamily="34" charset="0"/>
              </a:rPr>
              <a:t>Telephone interview method – if questions to be asked are brief and few, this</a:t>
            </a:r>
          </a:p>
          <a:p>
            <a:pPr marL="1384300" indent="0">
              <a:lnSpc>
                <a:spcPct val="109000"/>
              </a:lnSpc>
              <a:spcBef>
                <a:spcPts val="13"/>
              </a:spcBef>
              <a:buClrTx/>
              <a:buSzTx/>
              <a:buFontTx/>
              <a:buNone/>
            </a:pPr>
            <a:r>
              <a:rPr lang="en-US" altLang="en-US" sz="1100">
                <a:latin typeface="Calibri" panose="020F0502020204030204" pitchFamily="34" charset="0"/>
              </a:rPr>
              <a:t>method is more appropriate. If the researcher is interested to know what TV or  radio program people are usually tuned in at a particular time/s of the day, or if  an appliance store manager is interested to determine what brand of washing  machine do most households own, this method is used.</a:t>
            </a:r>
          </a:p>
          <a:p>
            <a:pPr>
              <a:lnSpc>
                <a:spcPct val="109000"/>
              </a:lnSpc>
              <a:buFont typeface="Times New Roman" panose="02020603050405020304" pitchFamily="18" charset="0"/>
              <a:buAutoNum type="arabicPeriod" startAt="6"/>
            </a:pPr>
            <a:r>
              <a:rPr lang="en-US" altLang="en-US" sz="1100">
                <a:latin typeface="Calibri" panose="020F0502020204030204" pitchFamily="34" charset="0"/>
              </a:rPr>
              <a:t>Experimental method – If the investigator aims to identify the possible cause  and effect relationship between variables, and he can control other factors</a:t>
            </a:r>
          </a:p>
          <a:p>
            <a:pPr marL="1384300" indent="0">
              <a:lnSpc>
                <a:spcPct val="110000"/>
              </a:lnSpc>
              <a:spcBef>
                <a:spcPts val="13"/>
              </a:spcBef>
              <a:buClrTx/>
              <a:buSzTx/>
              <a:buFontTx/>
              <a:buNone/>
            </a:pPr>
            <a:r>
              <a:rPr lang="en-US" altLang="en-US" sz="1100">
                <a:latin typeface="Calibri" panose="020F0502020204030204" pitchFamily="34" charset="0"/>
              </a:rPr>
              <a:t>affecting the variable under study, then experimental method is more  appropriate. This method is usually employed in laboratory experiments or field  experiments.</a:t>
            </a:r>
          </a:p>
          <a:p>
            <a:pPr marL="1384300" indent="0">
              <a:lnSpc>
                <a:spcPct val="100000"/>
              </a:lnSpc>
              <a:buClrTx/>
              <a:buSzTx/>
              <a:buFontTx/>
              <a:buNone/>
            </a:pPr>
            <a:endParaRPr lang="en-US" altLang="en-US" sz="1100">
              <a:latin typeface="Calibri" panose="020F0502020204030204" pitchFamily="34" charset="0"/>
            </a:endParaRPr>
          </a:p>
          <a:p>
            <a:pPr marL="1384300" indent="0">
              <a:lnSpc>
                <a:spcPct val="100000"/>
              </a:lnSpc>
              <a:buClrTx/>
              <a:buSzTx/>
              <a:buFontTx/>
              <a:buNone/>
            </a:pPr>
            <a:endParaRPr lang="en-US" altLang="en-US" sz="900">
              <a:latin typeface="Calibri" panose="020F0502020204030204" pitchFamily="34" charset="0"/>
            </a:endParaRPr>
          </a:p>
          <a:p>
            <a:pPr marL="12700" indent="0">
              <a:lnSpc>
                <a:spcPct val="100000"/>
              </a:lnSpc>
              <a:buClrTx/>
              <a:buSzTx/>
              <a:buFontTx/>
              <a:buNone/>
            </a:pPr>
            <a:r>
              <a:rPr lang="en-US" altLang="en-US" sz="1100">
                <a:latin typeface="Calibri" panose="020F0502020204030204" pitchFamily="34" charset="0"/>
              </a:rPr>
              <a:t>ACTIVITIES</a:t>
            </a:r>
          </a:p>
          <a:p>
            <a:pPr marL="468313" indent="-228600">
              <a:lnSpc>
                <a:spcPct val="100000"/>
              </a:lnSpc>
              <a:spcBef>
                <a:spcPts val="913"/>
              </a:spcBef>
              <a:buFont typeface="Times New Roman" panose="02020603050405020304" pitchFamily="18" charset="0"/>
              <a:buAutoNum type="arabicPeriod"/>
            </a:pPr>
            <a:r>
              <a:rPr lang="en-US" altLang="en-US" sz="1100">
                <a:latin typeface="Calibri" panose="020F0502020204030204" pitchFamily="34" charset="0"/>
              </a:rPr>
              <a:t>Solved the following problems.</a:t>
            </a:r>
          </a:p>
          <a:p>
            <a:pPr lvl="1">
              <a:lnSpc>
                <a:spcPct val="109000"/>
              </a:lnSpc>
              <a:spcBef>
                <a:spcPts val="25"/>
              </a:spcBef>
              <a:buFont typeface="Times New Roman" panose="02020603050405020304" pitchFamily="18" charset="0"/>
              <a:buAutoNum type="alphaLcPeriod"/>
            </a:pPr>
            <a:r>
              <a:rPr lang="en-US" altLang="en-US" sz="1100">
                <a:latin typeface="Calibri" panose="020F0502020204030204" pitchFamily="34" charset="0"/>
              </a:rPr>
              <a:t>Given the following population sizes, determine the sample size at 5% and 1% margins of  error using Slovin’s formula</a:t>
            </a:r>
          </a:p>
        </p:txBody>
      </p:sp>
      <p:graphicFrame>
        <p:nvGraphicFramePr>
          <p:cNvPr id="6146" name="Group 2">
            <a:extLst>
              <a:ext uri="{FF2B5EF4-FFF2-40B4-BE49-F238E27FC236}">
                <a16:creationId xmlns:a16="http://schemas.microsoft.com/office/drawing/2014/main" id="{BDC1FD90-436E-423C-BC9A-78472985212F}"/>
              </a:ext>
            </a:extLst>
          </p:cNvPr>
          <p:cNvGraphicFramePr>
            <a:graphicFrameLocks noGrp="1"/>
          </p:cNvGraphicFramePr>
          <p:nvPr/>
        </p:nvGraphicFramePr>
        <p:xfrm>
          <a:off x="1600200" y="6088063"/>
          <a:ext cx="5253038" cy="1235078"/>
        </p:xfrm>
        <a:graphic>
          <a:graphicData uri="http://schemas.openxmlformats.org/drawingml/2006/table">
            <a:tbl>
              <a:tblPr/>
              <a:tblGrid>
                <a:gridCol w="465138">
                  <a:extLst>
                    <a:ext uri="{9D8B030D-6E8A-4147-A177-3AD203B41FA5}">
                      <a16:colId xmlns:a16="http://schemas.microsoft.com/office/drawing/2014/main" val="1929474489"/>
                    </a:ext>
                  </a:extLst>
                </a:gridCol>
                <a:gridCol w="1290637">
                  <a:extLst>
                    <a:ext uri="{9D8B030D-6E8A-4147-A177-3AD203B41FA5}">
                      <a16:colId xmlns:a16="http://schemas.microsoft.com/office/drawing/2014/main" val="2571478437"/>
                    </a:ext>
                  </a:extLst>
                </a:gridCol>
                <a:gridCol w="1754188">
                  <a:extLst>
                    <a:ext uri="{9D8B030D-6E8A-4147-A177-3AD203B41FA5}">
                      <a16:colId xmlns:a16="http://schemas.microsoft.com/office/drawing/2014/main" val="3087867295"/>
                    </a:ext>
                  </a:extLst>
                </a:gridCol>
                <a:gridCol w="1743075">
                  <a:extLst>
                    <a:ext uri="{9D8B030D-6E8A-4147-A177-3AD203B41FA5}">
                      <a16:colId xmlns:a16="http://schemas.microsoft.com/office/drawing/2014/main" val="3363175933"/>
                    </a:ext>
                  </a:extLst>
                </a:gridCol>
              </a:tblGrid>
              <a:tr h="176213">
                <a:tc rowSpan="2" gridSpan="2">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ct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N</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ct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n</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53534252"/>
                  </a:ext>
                </a:extLst>
              </a:tr>
              <a:tr h="176213">
                <a:tc gridSpan="2" vMerge="1">
                  <a:txBody>
                    <a:bodyPr/>
                    <a:lstStyle/>
                    <a:p>
                      <a:endParaRPr lang="en-US"/>
                    </a:p>
                  </a:txBody>
                  <a:tcPr/>
                </a:tc>
                <a:tc hMerge="1" vMerge="1">
                  <a:txBody>
                    <a:bodyPr/>
                    <a:lstStyle/>
                    <a:p>
                      <a:endParaRPr lang="en-US"/>
                    </a:p>
                  </a:txBody>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ct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5% error</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ct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1% error</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6453348"/>
                  </a:ext>
                </a:extLst>
              </a:tr>
              <a:tr h="176213">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1.</a:t>
                      </a:r>
                    </a:p>
                  </a:txBody>
                  <a:tcPr marL="0" marR="0" marT="0" marB="0" horzOverflow="overflow">
                    <a:lnL w="6480" cap="flat" cmpd="sng" algn="ctr">
                      <a:solidFill>
                        <a:srgbClr val="000000"/>
                      </a:solidFill>
                      <a:prstDash val="solid"/>
                      <a:round/>
                      <a:headEnd type="none" w="med" len="med"/>
                      <a:tailEnd type="none" w="med" len="med"/>
                    </a:lnL>
                    <a:lnR>
                      <a:noFill/>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60325" marR="0" lvl="0" indent="0" algn="l"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1200</a:t>
                      </a:r>
                    </a:p>
                  </a:txBody>
                  <a:tcPr marL="0" marR="0" marT="0" marB="0" horzOverflow="overflow">
                    <a:lnL>
                      <a:no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3768258"/>
                  </a:ext>
                </a:extLst>
              </a:tr>
              <a:tr h="176213">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2.</a:t>
                      </a:r>
                    </a:p>
                  </a:txBody>
                  <a:tcPr marL="0" marR="0" marT="0" marB="0" horzOverflow="overflow">
                    <a:lnL w="6480" cap="flat" cmpd="sng" algn="ctr">
                      <a:solidFill>
                        <a:srgbClr val="000000"/>
                      </a:solidFill>
                      <a:prstDash val="solid"/>
                      <a:round/>
                      <a:headEnd type="none" w="med" len="med"/>
                      <a:tailEnd type="none" w="med" len="med"/>
                    </a:lnL>
                    <a:lnR>
                      <a:noFill/>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60325" marR="0" lvl="0" indent="0" algn="l"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500</a:t>
                      </a:r>
                    </a:p>
                  </a:txBody>
                  <a:tcPr marL="0" marR="0" marT="0" marB="0" horzOverflow="overflow">
                    <a:lnL>
                      <a:no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13749"/>
                  </a:ext>
                </a:extLst>
              </a:tr>
              <a:tr h="176213">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3.</a:t>
                      </a:r>
                    </a:p>
                  </a:txBody>
                  <a:tcPr marL="0" marR="0" marT="0" marB="0" horzOverflow="overflow">
                    <a:lnL w="6480" cap="flat" cmpd="sng" algn="ctr">
                      <a:solidFill>
                        <a:srgbClr val="000000"/>
                      </a:solidFill>
                      <a:prstDash val="solid"/>
                      <a:round/>
                      <a:headEnd type="none" w="med" len="med"/>
                      <a:tailEnd type="none" w="med" len="med"/>
                    </a:lnL>
                    <a:lnR>
                      <a:noFill/>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60325" marR="0" lvl="0" indent="0" algn="l"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1600</a:t>
                      </a:r>
                    </a:p>
                  </a:txBody>
                  <a:tcPr marL="0" marR="0" marT="0" marB="0" horzOverflow="overflow">
                    <a:lnL>
                      <a:no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1435857"/>
                  </a:ext>
                </a:extLst>
              </a:tr>
              <a:tr h="176213">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4.</a:t>
                      </a:r>
                    </a:p>
                  </a:txBody>
                  <a:tcPr marL="0" marR="0" marT="0" marB="0" horzOverflow="overflow">
                    <a:lnL w="6480" cap="flat" cmpd="sng" algn="ctr">
                      <a:solidFill>
                        <a:srgbClr val="000000"/>
                      </a:solidFill>
                      <a:prstDash val="solid"/>
                      <a:round/>
                      <a:headEnd type="none" w="med" len="med"/>
                      <a:tailEnd type="none" w="med" len="med"/>
                    </a:lnL>
                    <a:lnR>
                      <a:noFill/>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60325" marR="0" lvl="0" indent="0" algn="l"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4200</a:t>
                      </a:r>
                    </a:p>
                  </a:txBody>
                  <a:tcPr marL="0" marR="0" marT="0" marB="0" horzOverflow="overflow">
                    <a:lnL>
                      <a:no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5443972"/>
                  </a:ext>
                </a:extLst>
              </a:tr>
              <a:tr h="177800">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r"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5.</a:t>
                      </a:r>
                    </a:p>
                  </a:txBody>
                  <a:tcPr marL="0" marR="0" marT="0" marB="0" horzOverflow="overflow">
                    <a:lnL w="6480" cap="flat" cmpd="sng" algn="ctr">
                      <a:solidFill>
                        <a:srgbClr val="000000"/>
                      </a:solidFill>
                      <a:prstDash val="solid"/>
                      <a:round/>
                      <a:headEnd type="none" w="med" len="med"/>
                      <a:tailEnd type="none" w="med" len="med"/>
                    </a:lnL>
                    <a:lnR>
                      <a:noFill/>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60325" marR="0" lvl="0" indent="0" algn="l" defTabSz="457200" rtl="0" eaLnBrk="1" fontAlgn="base" latinLnBrk="0" hangingPunct="0">
                        <a:lnSpc>
                          <a:spcPts val="1275"/>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r>
                        <a:rPr kumimoji="0" lang="en-US" altLang="en-US" sz="1100" b="0" i="0" u="none" strike="noStrike" cap="none" normalizeH="0" baseline="0">
                          <a:ln>
                            <a:noFill/>
                          </a:ln>
                          <a:solidFill>
                            <a:srgbClr val="000000"/>
                          </a:solidFill>
                          <a:effectLst/>
                          <a:latin typeface="Calibri" panose="020F0502020204030204" pitchFamily="34" charset="0"/>
                          <a:cs typeface="Noto Sans SC Regular" charset="0"/>
                        </a:rPr>
                        <a:t>12,000</a:t>
                      </a:r>
                    </a:p>
                  </a:txBody>
                  <a:tcPr marL="0" marR="0" marT="0" marB="0" horzOverflow="overflow">
                    <a:lnL>
                      <a:noFill/>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kumimoji="0" lang="en-US" altLang="en-US" sz="1000" b="0" i="0" u="none" strike="noStrike" cap="none" normalizeH="0" baseline="0">
                        <a:ln>
                          <a:noFill/>
                        </a:ln>
                        <a:solidFill>
                          <a:srgbClr val="000000"/>
                        </a:solidFill>
                        <a:effectLst/>
                        <a:latin typeface="Times New Roman" panose="02020603050405020304" pitchFamily="18"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7131204"/>
                  </a:ext>
                </a:extLst>
              </a:tr>
            </a:tbl>
          </a:graphicData>
        </a:graphic>
      </p:graphicFrame>
      <p:sp>
        <p:nvSpPr>
          <p:cNvPr id="6225" name="Rectangle 81">
            <a:extLst>
              <a:ext uri="{FF2B5EF4-FFF2-40B4-BE49-F238E27FC236}">
                <a16:creationId xmlns:a16="http://schemas.microsoft.com/office/drawing/2014/main" id="{7CC04CAA-234D-41D8-B192-6D2A58D34EE4}"/>
              </a:ext>
            </a:extLst>
          </p:cNvPr>
          <p:cNvSpPr>
            <a:spLocks noChangeArrowheads="1"/>
          </p:cNvSpPr>
          <p:nvPr/>
        </p:nvSpPr>
        <p:spPr bwMode="auto">
          <a:xfrm>
            <a:off x="1358900" y="7485063"/>
            <a:ext cx="5311775" cy="147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marL="239713" indent="-227013">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marL="468313" indent="-227013">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a:lnSpc>
                <a:spcPct val="109000"/>
              </a:lnSpc>
              <a:spcBef>
                <a:spcPts val="100"/>
              </a:spcBef>
              <a:buFont typeface="Times New Roman" panose="02020603050405020304" pitchFamily="18" charset="0"/>
              <a:buAutoNum type="alphaLcPeriod" startAt="2"/>
            </a:pPr>
            <a:r>
              <a:rPr lang="en-US" altLang="en-US" sz="1100">
                <a:latin typeface="Calibri" panose="020F0502020204030204" pitchFamily="34" charset="0"/>
              </a:rPr>
              <a:t>There are 200 schools on a certain province located in a different municipalities. Draw a  random sample size of 40 using:</a:t>
            </a:r>
          </a:p>
          <a:p>
            <a:pPr lvl="1">
              <a:lnSpc>
                <a:spcPct val="100000"/>
              </a:lnSpc>
              <a:spcBef>
                <a:spcPts val="125"/>
              </a:spcBef>
              <a:buFont typeface="Times New Roman" panose="02020603050405020304" pitchFamily="18" charset="0"/>
              <a:buAutoNum type="arabicPeriod"/>
            </a:pPr>
            <a:r>
              <a:rPr lang="en-US" altLang="en-US" sz="1100">
                <a:latin typeface="Calibri" panose="020F0502020204030204" pitchFamily="34" charset="0"/>
              </a:rPr>
              <a:t>Simple random sampling</a:t>
            </a:r>
          </a:p>
          <a:p>
            <a:pPr lvl="1">
              <a:lnSpc>
                <a:spcPct val="100000"/>
              </a:lnSpc>
              <a:spcBef>
                <a:spcPts val="150"/>
              </a:spcBef>
              <a:buFont typeface="Times New Roman" panose="02020603050405020304" pitchFamily="18" charset="0"/>
              <a:buAutoNum type="arabicPeriod"/>
            </a:pPr>
            <a:r>
              <a:rPr lang="en-US" altLang="en-US" sz="1100">
                <a:latin typeface="Calibri" panose="020F0502020204030204" pitchFamily="34" charset="0"/>
              </a:rPr>
              <a:t>Systematic sampling</a:t>
            </a:r>
          </a:p>
          <a:p>
            <a:pPr marL="469900" indent="0">
              <a:lnSpc>
                <a:spcPct val="100000"/>
              </a:lnSpc>
              <a:spcBef>
                <a:spcPts val="125"/>
              </a:spcBef>
              <a:buClrTx/>
              <a:buSzTx/>
              <a:buFontTx/>
              <a:buNone/>
            </a:pPr>
            <a:r>
              <a:rPr lang="en-US" altLang="en-US" sz="1100">
                <a:latin typeface="Calibri" panose="020F0502020204030204" pitchFamily="34" charset="0"/>
              </a:rPr>
              <a:t>(Explain briefly the procedure you performed and present results.)</a:t>
            </a:r>
          </a:p>
          <a:p>
            <a:pPr marL="469900" indent="0">
              <a:lnSpc>
                <a:spcPct val="100000"/>
              </a:lnSpc>
              <a:spcBef>
                <a:spcPts val="63"/>
              </a:spcBef>
              <a:buClrTx/>
              <a:buSzTx/>
              <a:buFontTx/>
              <a:buNone/>
            </a:pPr>
            <a:endParaRPr lang="en-US" altLang="en-US" sz="1200">
              <a:latin typeface="Calibri" panose="020F0502020204030204" pitchFamily="34" charset="0"/>
            </a:endParaRPr>
          </a:p>
          <a:p>
            <a:pPr>
              <a:lnSpc>
                <a:spcPct val="109000"/>
              </a:lnSpc>
              <a:buFont typeface="Times New Roman" panose="02020603050405020304" pitchFamily="18" charset="0"/>
              <a:buAutoNum type="alphaLcPeriod" startAt="3"/>
            </a:pPr>
            <a:r>
              <a:rPr lang="en-US" altLang="en-US" sz="1100">
                <a:latin typeface="Calibri" panose="020F0502020204030204" pitchFamily="34" charset="0"/>
              </a:rPr>
              <a:t>A certain university has a total of 650 faculty members. Of these, 250 are instructors, 175  are assistant professors, 120 are associate professors and 105 are full professors.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ageCurlDoub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94BDE7A6-F0F1-4AC2-8F8D-5FD4F53A3604}"/>
              </a:ext>
            </a:extLst>
          </p:cNvPr>
          <p:cNvSpPr>
            <a:spLocks noChangeArrowheads="1"/>
          </p:cNvSpPr>
          <p:nvPr/>
        </p:nvSpPr>
        <p:spPr bwMode="auto">
          <a:xfrm>
            <a:off x="1587500" y="881063"/>
            <a:ext cx="49577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spAutoFit/>
          </a:bodyPr>
          <a:lstStyle>
            <a:lvl1pPr marL="239713" indent="-227013">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1pPr>
            <a:lvl2pPr>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2pPr>
            <a:lvl3pPr>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3pPr>
            <a:lvl4pPr>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4pPr>
            <a:lvl5pPr>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39713" algn="l"/>
                <a:tab pos="457200" algn="l"/>
                <a:tab pos="914400" algn="l"/>
                <a:tab pos="1371600" algn="l"/>
                <a:tab pos="1828800" algn="l"/>
                <a:tab pos="2286000" algn="l"/>
                <a:tab pos="2743200" algn="l"/>
                <a:tab pos="3200400" algn="l"/>
                <a:tab pos="3657600" algn="l"/>
                <a:tab pos="4114800" algn="l"/>
                <a:tab pos="4572000" algn="l"/>
              </a:tabLst>
              <a:defRPr>
                <a:solidFill>
                  <a:srgbClr val="000000"/>
                </a:solidFill>
                <a:latin typeface="Arial" panose="020B0604020202020204" pitchFamily="34" charset="0"/>
                <a:cs typeface="Noto Sans SC Regular" charset="0"/>
              </a:defRPr>
            </a:lvl9pPr>
          </a:lstStyle>
          <a:p>
            <a:pPr>
              <a:lnSpc>
                <a:spcPct val="100000"/>
              </a:lnSpc>
              <a:spcBef>
                <a:spcPts val="225"/>
              </a:spcBef>
              <a:buFont typeface="Times New Roman" panose="02020603050405020304" pitchFamily="18" charset="0"/>
              <a:buAutoNum type="arabicPeriod"/>
            </a:pPr>
            <a:r>
              <a:rPr lang="en-US" altLang="en-US" sz="1100">
                <a:latin typeface="Calibri" panose="020F0502020204030204" pitchFamily="34" charset="0"/>
              </a:rPr>
              <a:t>Determine the sample size using 5% marginal error</a:t>
            </a:r>
          </a:p>
          <a:p>
            <a:pPr>
              <a:lnSpc>
                <a:spcPts val="1450"/>
              </a:lnSpc>
              <a:spcBef>
                <a:spcPts val="50"/>
              </a:spcBef>
              <a:buFont typeface="Times New Roman" panose="02020603050405020304" pitchFamily="18" charset="0"/>
              <a:buAutoNum type="arabicPeriod"/>
            </a:pPr>
            <a:r>
              <a:rPr lang="en-US" altLang="en-US" sz="1100">
                <a:latin typeface="Calibri" panose="020F0502020204030204" pitchFamily="34" charset="0"/>
              </a:rPr>
              <a:t>Apply stratified sampling using proportional allocation to determine the number of  faculty members under each stratum.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ageCurlDoub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1450</Words>
  <Application>Microsoft Office PowerPoint</Application>
  <PresentationFormat>Custom</PresentationFormat>
  <Paragraphs>108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DejaVu Sans</vt:lpstr>
      <vt:lpstr>Noto Sans SC Regular</vt:lpstr>
      <vt:lpstr>Times New Roman</vt:lpstr>
      <vt:lpstr>Trebuchet MS</vt:lpstr>
      <vt:lpstr>Wingdings 3</vt:lpstr>
      <vt:lpstr>Facet</vt:lpstr>
      <vt:lpstr>SAMPLING TECHNIQUES AND DATA COLLECTION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ITB303-COMP03</dc:creator>
  <cp:lastModifiedBy>Admin</cp:lastModifiedBy>
  <cp:revision>26</cp:revision>
  <cp:lastPrinted>1601-01-01T00:00:00Z</cp:lastPrinted>
  <dcterms:created xsi:type="dcterms:W3CDTF">2021-09-15T02:08:48Z</dcterms:created>
  <dcterms:modified xsi:type="dcterms:W3CDTF">2021-09-20T09:49:27Z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