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8" r:id="rId3"/>
    <p:sldId id="257" r:id="rId4"/>
    <p:sldId id="285" r:id="rId5"/>
    <p:sldId id="289" r:id="rId6"/>
    <p:sldId id="258" r:id="rId7"/>
    <p:sldId id="259" r:id="rId8"/>
    <p:sldId id="260" r:id="rId9"/>
    <p:sldId id="262" r:id="rId10"/>
    <p:sldId id="266" r:id="rId11"/>
    <p:sldId id="28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2DC3899-11F4-4B44-9986-221D98929076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D325CFB-D3B7-4899-8B74-54037EA0F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9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1D0C993-9309-4C6C-B892-1DE46D66E854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E811B6-1E90-440C-948F-4FE74B3FC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65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03C7A-13D8-4831-9865-613ED9D6A0D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E8E9F-F542-498F-9024-2B547CD1346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BOARD:</a:t>
            </a:r>
            <a:r>
              <a:rPr lang="en-US" smtClean="0"/>
              <a:t> EXAMPLE OF DIFFERENT AMOUNTS OF SAMPLING ERROR ASSOCIATED WITH EACH OF THESE STATISTICS.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1447C-0DA8-4230-BBD9-F744BE2BD3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79DF3C-2461-4FDF-B290-FF5006E567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0AC03-8998-4428-B008-1B3A570A7BB4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06CF3-598B-467A-B885-639889877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6F3CC-6384-460C-9BF9-F7355A104452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2E3A1-67BD-4C7D-BBE0-FE2AD4FA4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5214F-5937-4175-9713-B69A80EEB87A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9B608-C314-4483-8D7B-917FA9AD6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1C1D-21AA-4477-BA56-4A2AECE29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DECB9-6B0A-40E5-89D3-57549EE50398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9ACD-909A-4071-B938-3A28F80F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6666A-9F20-4BA1-A725-425E5C5A5444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4B21-576D-4269-928C-FDAD96A2F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97A3E-82D7-4C1D-BD21-BAEF2D6B2E80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88EC4-009B-462B-B2A0-464FE93E4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6E9B-7EBF-473E-8468-E27625EF1DA9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26FC-DA69-461C-97E3-DE7FCF794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05122-9A67-4CD7-A00B-44887EE79ED4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8130A-1BD2-4BCA-8131-3E9763DD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788E0-004B-4C68-87C7-C57769958261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1461C-5408-4CBE-BACE-70E45324E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EC216-2503-457C-B3E3-9D2B977ABC35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F242D-F325-467F-8C9F-2E4ABB4D8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CC6F0-CE05-4B4E-9515-E080ED78A288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09C1-C844-4D0D-AEDE-4C0BD4BC9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3883C7-4FDE-4A2E-BDF8-1F9EA372C9F3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582CD4-7C8B-4DEC-8EC4-00F9312B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Sampling Distribution</a:t>
            </a:r>
            <a:br>
              <a:rPr lang="en-US" sz="3600" smtClean="0"/>
            </a:br>
            <a:r>
              <a:rPr lang="en-US" sz="2800" smtClean="0"/>
              <a:t>(a.k.a. “Distribution of </a:t>
            </a:r>
            <a:r>
              <a:rPr lang="en-US" sz="2800" u="sng" smtClean="0"/>
              <a:t>Sample Outcomes</a:t>
            </a:r>
            <a:r>
              <a:rPr lang="en-US" sz="2800" smtClean="0"/>
              <a:t>”)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9563" cy="4953000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Based on the laws of probability</a:t>
            </a:r>
          </a:p>
          <a:p>
            <a:pPr lvl="1" eaLnBrk="1" hangingPunct="1"/>
            <a:r>
              <a:rPr lang="en-US" sz="2400" dirty="0" smtClean="0"/>
              <a:t>“OUTCOMES” = proportions, means, test statistics (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obtained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obtained</a:t>
            </a:r>
            <a:r>
              <a:rPr lang="en-US" sz="2400" dirty="0" smtClean="0"/>
              <a:t>) </a:t>
            </a:r>
          </a:p>
          <a:p>
            <a:pPr lvl="1" eaLnBrk="1" hangingPunct="1"/>
            <a:r>
              <a:rPr lang="en-US" sz="2400" dirty="0" smtClean="0"/>
              <a:t>Infinite number of random samples </a:t>
            </a:r>
            <a:r>
              <a:rPr lang="en-US" sz="2400" dirty="0" smtClean="0">
                <a:sym typeface="Wingdings" pitchFamily="2" charset="2"/>
              </a:rPr>
              <a:t> all possible sample outcomes</a:t>
            </a:r>
            <a:endParaRPr lang="en-US" sz="2400" dirty="0" smtClean="0"/>
          </a:p>
          <a:p>
            <a:pPr lvl="2" eaLnBrk="1" hangingPunct="1"/>
            <a:r>
              <a:rPr lang="en-US" dirty="0" smtClean="0"/>
              <a:t>And the probability of obtaining each one</a:t>
            </a:r>
          </a:p>
          <a:p>
            <a:pPr lvl="1" eaLnBrk="1" hangingPunct="1"/>
            <a:r>
              <a:rPr lang="en-US" dirty="0" smtClean="0"/>
              <a:t>Uses of Sampling Distributions:</a:t>
            </a:r>
          </a:p>
          <a:p>
            <a:pPr lvl="2" eaLnBrk="1" hangingPunct="1"/>
            <a:r>
              <a:rPr lang="en-US" sz="2200" dirty="0" smtClean="0"/>
              <a:t>Estimation: “There is a X% chance that the true population parameter is within +/- some distance from this sample outcome. </a:t>
            </a:r>
          </a:p>
          <a:p>
            <a:pPr lvl="2"/>
            <a:r>
              <a:rPr lang="en-US" sz="2200" dirty="0" smtClean="0"/>
              <a:t>Significance testing: What </a:t>
            </a:r>
            <a:r>
              <a:rPr lang="en-US" sz="2200" dirty="0"/>
              <a:t>is the likelihood of obtaining our particular sample </a:t>
            </a:r>
            <a:r>
              <a:rPr lang="en-US" sz="2200" dirty="0" smtClean="0"/>
              <a:t>outcome if null was true? </a:t>
            </a:r>
            <a:endParaRPr lang="en-US" sz="2200" dirty="0"/>
          </a:p>
          <a:p>
            <a:pPr lvl="2" eaLnBrk="1" hangingPunct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534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620000" cy="1143000"/>
          </a:xfrm>
        </p:spPr>
        <p:txBody>
          <a:bodyPr/>
          <a:lstStyle/>
          <a:p>
            <a:r>
              <a:rPr lang="en-US" sz="3000" dirty="0" smtClean="0"/>
              <a:t>Example: Single sample means, smaller N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A random sample of 16 UMD students completed an IQ test.  They scored an average of 104, with a standard deviation of 9.  The IQ test has a national average of 100. IS the UMD students average different form the national average?</a:t>
            </a:r>
          </a:p>
          <a:p>
            <a:pPr marL="990600" lvl="1" indent="-646113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#1 Conceptually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1295399"/>
          </a:xfrm>
        </p:spPr>
        <p:txBody>
          <a:bodyPr/>
          <a:lstStyle/>
          <a:p>
            <a:r>
              <a:rPr lang="en-US" sz="2400" dirty="0" smtClean="0"/>
              <a:t>Under the null hypothesis (no difference between means), there is more than a 5% chance of obtaining a mean difference this large.</a:t>
            </a:r>
            <a:endParaRPr lang="en-US" sz="2400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286000" y="2590800"/>
          <a:ext cx="40386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icture" r:id="rId3" imgW="4492800" imgH="3594240" progId="StaticEnhancedMetafile">
                  <p:embed/>
                </p:oleObj>
              </mc:Choice>
              <mc:Fallback>
                <p:oleObj name="Picture" r:id="rId3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57" b="16463"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403860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202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 -2.131</a:t>
            </a:r>
          </a:p>
          <a:p>
            <a:r>
              <a:rPr lang="en-US" sz="1400" dirty="0" smtClean="0"/>
              <a:t>(t-</a:t>
            </a:r>
            <a:r>
              <a:rPr lang="en-US" sz="1400" dirty="0" err="1" smtClean="0"/>
              <a:t>crit</a:t>
            </a:r>
            <a:r>
              <a:rPr lang="en-US" sz="1400" dirty="0" smtClean="0"/>
              <a:t>, </a:t>
            </a:r>
            <a:r>
              <a:rPr lang="en-US" sz="1400" dirty="0" err="1" smtClean="0"/>
              <a:t>df</a:t>
            </a:r>
            <a:r>
              <a:rPr lang="en-US" sz="1400" dirty="0" smtClean="0"/>
              <a:t>=15)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28956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distribution for one sample t-test</a:t>
            </a:r>
          </a:p>
          <a:p>
            <a:r>
              <a:rPr lang="en-US" dirty="0" smtClean="0"/>
              <a:t>(a hypothetical  plot of an infinite number of mean differences, </a:t>
            </a:r>
            <a:r>
              <a:rPr lang="en-US" b="1" u="sng" dirty="0" smtClean="0"/>
              <a:t>assuming null was correct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81600" y="5943600"/>
            <a:ext cx="167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2.131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/>
              <a:t>(t-</a:t>
            </a:r>
            <a:r>
              <a:rPr lang="en-US" sz="1400" dirty="0" err="1" smtClean="0"/>
              <a:t>crit</a:t>
            </a:r>
            <a:r>
              <a:rPr lang="en-US" sz="1400" dirty="0" smtClean="0"/>
              <a:t>, </a:t>
            </a:r>
            <a:r>
              <a:rPr lang="en-US" sz="1400" dirty="0" err="1" smtClean="0"/>
              <a:t>df</a:t>
            </a:r>
            <a:r>
              <a:rPr lang="en-US" sz="1400" dirty="0" smtClean="0"/>
              <a:t>=15)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248400" y="3276600"/>
            <a:ext cx="3048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556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Region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2971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 (obtained) = 1.72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953000" y="5029200"/>
            <a:ext cx="0" cy="76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eft Arrow 20"/>
          <p:cNvSpPr/>
          <p:nvPr/>
        </p:nvSpPr>
        <p:spPr>
          <a:xfrm flipV="1">
            <a:off x="5486400" y="5638800"/>
            <a:ext cx="1143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" y="548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Region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981200" y="56388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876800" y="3352800"/>
            <a:ext cx="152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Estimate</a:t>
            </a:r>
          </a:p>
          <a:p>
            <a:pPr lvl="1"/>
            <a:r>
              <a:rPr lang="en-US" dirty="0" smtClean="0"/>
              <a:t>Proportion or Mean</a:t>
            </a:r>
          </a:p>
          <a:p>
            <a:r>
              <a:rPr lang="en-US" dirty="0" smtClean="0"/>
              <a:t>Confidence interval</a:t>
            </a:r>
          </a:p>
          <a:p>
            <a:pPr lvl="1"/>
            <a:r>
              <a:rPr lang="en-US" dirty="0" smtClean="0"/>
              <a:t>Confidence level (1-alpha)</a:t>
            </a:r>
          </a:p>
          <a:p>
            <a:pPr lvl="2"/>
            <a:r>
              <a:rPr lang="en-US" dirty="0" smtClean="0"/>
              <a:t>Dictates how many standard errors to go out on the sampling distribution </a:t>
            </a:r>
          </a:p>
          <a:p>
            <a:pPr lvl="2"/>
            <a:r>
              <a:rPr lang="en-US" dirty="0" smtClean="0"/>
              <a:t>Normal (z-score) distribution for mean and proportion </a:t>
            </a:r>
          </a:p>
          <a:p>
            <a:pPr lvl="1"/>
            <a:r>
              <a:rPr lang="en-US" dirty="0" smtClean="0"/>
              <a:t>What is one standard error “worth”</a:t>
            </a:r>
          </a:p>
          <a:p>
            <a:pPr lvl="2"/>
            <a:r>
              <a:rPr lang="en-US" dirty="0" smtClean="0"/>
              <a:t>Formulas for proportion,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Significance Testing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a Null Hypothesis </a:t>
            </a:r>
          </a:p>
          <a:p>
            <a:r>
              <a:rPr lang="en-US" dirty="0" smtClean="0"/>
              <a:t>Calculate the odds of obtaining your sample finding if that null hypothesis is correct </a:t>
            </a:r>
          </a:p>
          <a:p>
            <a:pPr lvl="1"/>
            <a:r>
              <a:rPr lang="en-US" dirty="0" smtClean="0"/>
              <a:t>Compare this to the odds that you set ahead of time (e.g., alpha)</a:t>
            </a:r>
          </a:p>
          <a:p>
            <a:pPr lvl="1"/>
            <a:r>
              <a:rPr lang="en-US" dirty="0" smtClean="0"/>
              <a:t>If odds are less than alpha, reject the null in favor of the research hypothesis</a:t>
            </a:r>
          </a:p>
          <a:p>
            <a:pPr lvl="2"/>
            <a:r>
              <a:rPr lang="en-US" dirty="0" smtClean="0"/>
              <a:t>The sample finding would be so rare if the null is true that it makes more sense to reject the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304800" y="2133600"/>
            <a:ext cx="4267200" cy="411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371600" y="3813175"/>
            <a:ext cx="2185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400" b="1" dirty="0">
                <a:cs typeface="Arial" charset="0"/>
              </a:rPr>
              <a:t>μ</a:t>
            </a:r>
            <a:r>
              <a:rPr lang="en-US" sz="2400" b="1" dirty="0">
                <a:cs typeface="Arial" charset="0"/>
              </a:rPr>
              <a:t> = 4.5 (</a:t>
            </a:r>
            <a:r>
              <a:rPr lang="en-US" sz="2400" b="1" dirty="0" smtClean="0">
                <a:cs typeface="Arial" charset="0"/>
              </a:rPr>
              <a:t>N=50)</a:t>
            </a:r>
            <a:endParaRPr lang="el-GR" sz="2400" b="1" dirty="0">
              <a:cs typeface="Arial" charset="0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800600" y="1219200"/>
            <a:ext cx="1676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813425" y="424944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613525" y="56753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" y="228600"/>
            <a:ext cx="7924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If we did a gazillion samples, </a:t>
            </a:r>
            <a:r>
              <a:rPr lang="en-US" sz="2800" u="sng" dirty="0" smtClean="0"/>
              <a:t>UNDER NULL</a:t>
            </a:r>
            <a:r>
              <a:rPr lang="en-US" sz="2800" dirty="0" smtClean="0"/>
              <a:t>, and plotted mean differences…sampling distribution of difference between means</a:t>
            </a:r>
            <a:endParaRPr lang="en-US" sz="2800" dirty="0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4114800" y="2514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6457496" y="2255852"/>
            <a:ext cx="114662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 flipV="1">
            <a:off x="4419600" y="4876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087937" y="1669724"/>
            <a:ext cx="998991" cy="92333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 = 150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X=4.0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5164817" y="2255852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6137275" y="4673303"/>
            <a:ext cx="998991" cy="92333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 = 150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X=4.7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524000" y="4419600"/>
            <a:ext cx="183197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CHILDREN’S </a:t>
            </a:r>
          </a:p>
          <a:p>
            <a:r>
              <a:rPr lang="en-US" b="1" i="1"/>
              <a:t>AGE IN YEARS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7634514" y="2067733"/>
            <a:ext cx="1165704" cy="6463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X-</a:t>
            </a:r>
            <a:r>
              <a:rPr lang="el-GR" b="1" dirty="0" smtClean="0">
                <a:cs typeface="Arial" charset="0"/>
              </a:rPr>
              <a:t> </a:t>
            </a:r>
            <a:r>
              <a:rPr lang="el-GR" b="1" dirty="0">
                <a:cs typeface="Arial" charset="0"/>
              </a:rPr>
              <a:t>μ 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4 - 4.5=0.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>
            <a:off x="7696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7048500" y="4745037"/>
            <a:ext cx="876300" cy="512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7634514" y="4098706"/>
            <a:ext cx="1486304" cy="6463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X-</a:t>
            </a:r>
            <a:r>
              <a:rPr lang="el-GR" b="1" dirty="0" smtClean="0">
                <a:cs typeface="Arial" charset="0"/>
              </a:rPr>
              <a:t> </a:t>
            </a:r>
            <a:r>
              <a:rPr lang="el-GR" b="1" dirty="0">
                <a:cs typeface="Arial" charset="0"/>
              </a:rPr>
              <a:t>μ 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4.7 - 4.5=0.2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>
            <a:off x="7676243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6228896" y="524216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would get a sampling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distribution of the difference between means</a:t>
            </a:r>
          </a:p>
          <a:p>
            <a:pPr lvl="1"/>
            <a:r>
              <a:rPr lang="en-US" dirty="0" smtClean="0"/>
              <a:t>If large enough sample (N&gt;100), it would be normal</a:t>
            </a:r>
          </a:p>
          <a:p>
            <a:pPr lvl="2"/>
            <a:r>
              <a:rPr lang="en-US" dirty="0" smtClean="0"/>
              <a:t>Use “z-scores” or “obtained” and “critical” z values</a:t>
            </a:r>
          </a:p>
          <a:p>
            <a:pPr lvl="1"/>
            <a:r>
              <a:rPr lang="en-US" dirty="0" smtClean="0"/>
              <a:t>If smaller samples, no longer perfectly normal</a:t>
            </a:r>
          </a:p>
          <a:p>
            <a:pPr lvl="2"/>
            <a:r>
              <a:rPr lang="en-US" dirty="0" smtClean="0"/>
              <a:t>Use “t-scores”</a:t>
            </a:r>
          </a:p>
          <a:p>
            <a:pPr lvl="2"/>
            <a:r>
              <a:rPr lang="en-US" dirty="0" smtClean="0"/>
              <a:t>t distribution changes with sample size</a:t>
            </a:r>
          </a:p>
          <a:p>
            <a:pPr lvl="3"/>
            <a:r>
              <a:rPr lang="en-US" dirty="0" smtClean="0"/>
              <a:t>CHART for critical 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Significance the old fashioned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Find the “critical value” of the test statistic for your sample outcome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Z tests always have the same critical values for given alpha values (e.g., .05 alpha </a:t>
            </a:r>
            <a:r>
              <a:rPr lang="en-US" dirty="0" smtClean="0">
                <a:sym typeface="Wingdings" pitchFamily="2" charset="2"/>
              </a:rPr>
              <a:t> +/- 1.96)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Use if N &gt;100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ym typeface="Wingdings" pitchFamily="2" charset="2"/>
              </a:rPr>
              <a:t>t values change with sample size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Use if N &lt; 100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As N reaches 100, t and z values become almost identical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Compare the critical value with the obtained value  Are the odds of this sample outcome less than 5% (or 1% if alpha = .01)?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Critical Values/Region for the z test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ym typeface="Symbol" pitchFamily="18" charset="2"/>
              </a:rPr>
              <a:t> = .05)</a:t>
            </a:r>
            <a:br>
              <a:rPr lang="en-US" dirty="0" smtClean="0">
                <a:sym typeface="Symbol" pitchFamily="18" charset="2"/>
              </a:rPr>
            </a:br>
            <a:endParaRPr lang="en-US" dirty="0" smtClean="0"/>
          </a:p>
        </p:txBody>
      </p:sp>
      <p:pic>
        <p:nvPicPr>
          <p:cNvPr id="9219" name="Picture 4" descr="Ch17-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600200"/>
            <a:ext cx="7467600" cy="36274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Directionality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smtClean="0"/>
              <a:t>Research hypothesis must be directional </a:t>
            </a:r>
          </a:p>
          <a:p>
            <a:pPr lvl="1"/>
            <a:r>
              <a:rPr lang="en-US" smtClean="0"/>
              <a:t>Predict </a:t>
            </a:r>
            <a:r>
              <a:rPr lang="en-US" i="1" smtClean="0"/>
              <a:t>how</a:t>
            </a:r>
            <a:r>
              <a:rPr lang="en-US" smtClean="0"/>
              <a:t> the IV will relate to the DV </a:t>
            </a:r>
          </a:p>
          <a:p>
            <a:pPr lvl="2"/>
            <a:r>
              <a:rPr lang="en-US" smtClean="0"/>
              <a:t>Males are more likely than females to…</a:t>
            </a:r>
          </a:p>
          <a:p>
            <a:pPr lvl="2"/>
            <a:r>
              <a:rPr lang="en-US" smtClean="0"/>
              <a:t>Southern states should have lower scores…</a:t>
            </a:r>
          </a:p>
          <a:p>
            <a:pPr lvl="2"/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838200"/>
          </a:xfrm>
        </p:spPr>
        <p:txBody>
          <a:bodyPr/>
          <a:lstStyle/>
          <a:p>
            <a:r>
              <a:rPr lang="en-US" sz="3600" smtClean="0"/>
              <a:t>Non-Directional &amp; Directional Hypotheses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4419600" cy="5791200"/>
          </a:xfrm>
        </p:spPr>
        <p:txBody>
          <a:bodyPr rtlCol="0">
            <a:normAutofit lnSpcReduction="10000"/>
          </a:bodyPr>
          <a:lstStyle/>
          <a:p>
            <a:pPr marL="1295400" lvl="2" indent="-3810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cs typeface="Arial" charset="0"/>
            </a:endParaRPr>
          </a:p>
          <a:p>
            <a:pPr marL="650875" indent="-3810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cs typeface="Arial" charset="0"/>
              </a:rPr>
              <a:t>Nondirectional</a:t>
            </a:r>
            <a:endParaRPr lang="en-US" sz="2400" dirty="0" smtClean="0">
              <a:cs typeface="Arial" charset="0"/>
            </a:endParaRPr>
          </a:p>
          <a:p>
            <a:pPr marL="1125537" lvl="1" indent="-34290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o</a:t>
            </a:r>
            <a:r>
              <a:rPr lang="en-US" sz="1800" dirty="0" smtClean="0">
                <a:cs typeface="Arial" charset="0"/>
              </a:rPr>
              <a:t>: there is no effect:</a:t>
            </a:r>
          </a:p>
          <a:p>
            <a:pPr marL="1125537" lvl="1" indent="-34290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  (X = µ)</a:t>
            </a:r>
          </a:p>
          <a:p>
            <a:pPr marL="1125537" lvl="1" indent="-34290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1</a:t>
            </a:r>
            <a:r>
              <a:rPr lang="en-US" sz="1800" dirty="0" smtClean="0">
                <a:cs typeface="Arial" charset="0"/>
              </a:rPr>
              <a:t>: there IS an effect:</a:t>
            </a:r>
          </a:p>
          <a:p>
            <a:pPr marL="1125537" lvl="1" indent="-34290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  (X ≠ µ)</a:t>
            </a:r>
          </a:p>
          <a:p>
            <a:pPr marL="1125537" lvl="1" indent="-34290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cs typeface="Arial" charset="0"/>
              </a:rPr>
              <a:t>APPLY 2-TAILED TEST</a:t>
            </a:r>
          </a:p>
          <a:p>
            <a:pPr marL="1560512" lvl="2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cs typeface="Arial" charset="0"/>
              </a:rPr>
              <a:t>2.5% chance of error in each tail</a:t>
            </a:r>
          </a:p>
          <a:p>
            <a:pPr marL="650875" indent="-3810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cs typeface="Arial" charset="0"/>
              </a:rPr>
              <a:t>Directional</a:t>
            </a:r>
          </a:p>
          <a:p>
            <a:pPr marL="1125537" lvl="1" indent="-34290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1</a:t>
            </a:r>
            <a:r>
              <a:rPr lang="en-US" sz="1800" dirty="0" smtClean="0">
                <a:cs typeface="Arial" charset="0"/>
              </a:rPr>
              <a:t>: sample mean is larger than population mean </a:t>
            </a:r>
          </a:p>
          <a:p>
            <a:pPr marL="1125537" lvl="1" indent="-34290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  (X &gt; µ)</a:t>
            </a:r>
          </a:p>
          <a:p>
            <a:pPr marL="1125537" lvl="1" indent="-34290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o</a:t>
            </a:r>
            <a:r>
              <a:rPr lang="en-US" sz="1800" dirty="0" smtClean="0">
                <a:cs typeface="Arial" charset="0"/>
              </a:rPr>
              <a:t>  x ≤ µ</a:t>
            </a:r>
          </a:p>
          <a:p>
            <a:pPr marL="1125537" lvl="1" indent="-34290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cs typeface="Arial" charset="0"/>
              </a:rPr>
              <a:t>APPLY 1-TAILED TEST</a:t>
            </a:r>
          </a:p>
          <a:p>
            <a:pPr marL="1560512" lvl="2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cs typeface="Arial" charset="0"/>
              </a:rPr>
              <a:t>5% chance of </a:t>
            </a:r>
            <a:r>
              <a:rPr lang="en-US" sz="2100" dirty="0" smtClean="0">
                <a:cs typeface="Arial" charset="0"/>
              </a:rPr>
              <a:t>error in one tail</a:t>
            </a:r>
          </a:p>
          <a:p>
            <a:pPr marL="1714500" lvl="3" indent="-342900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800" dirty="0" smtClean="0">
              <a:cs typeface="Arial" charset="0"/>
            </a:endParaRPr>
          </a:p>
        </p:txBody>
      </p:sp>
      <p:pic>
        <p:nvPicPr>
          <p:cNvPr id="11268" name="Picture 4" descr="EX3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8288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EX1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2672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57800" y="3124200"/>
            <a:ext cx="25146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0" y="5715000"/>
            <a:ext cx="1295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 pitchFamily="34" charset="0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34000" y="3200400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-1.96                 1.96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010400" y="5599113"/>
            <a:ext cx="841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1.65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1447800" y="19050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1371600" y="2514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276" name="Straight Connector 18"/>
          <p:cNvCxnSpPr>
            <a:cxnSpLocks noChangeShapeType="1"/>
          </p:cNvCxnSpPr>
          <p:nvPr/>
        </p:nvCxnSpPr>
        <p:spPr bwMode="auto">
          <a:xfrm>
            <a:off x="1752600" y="4419600"/>
            <a:ext cx="76200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1277" name="Line 11"/>
          <p:cNvSpPr>
            <a:spLocks noChangeShapeType="1"/>
          </p:cNvSpPr>
          <p:nvPr/>
        </p:nvSpPr>
        <p:spPr bwMode="auto">
          <a:xfrm flipH="1">
            <a:off x="1600200" y="4953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672</Words>
  <Application>Microsoft Office PowerPoint</Application>
  <PresentationFormat>On-screen Show (4:3)</PresentationFormat>
  <Paragraphs>94</Paragraphs>
  <Slides>11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Picture</vt:lpstr>
      <vt:lpstr>Sampling Distribution (a.k.a. “Distribution of Sample Outcomes”)</vt:lpstr>
      <vt:lpstr>Estimation Review</vt:lpstr>
      <vt:lpstr>Significance Testing </vt:lpstr>
      <vt:lpstr>PowerPoint Presentation</vt:lpstr>
      <vt:lpstr>You would get a sampling distribution</vt:lpstr>
      <vt:lpstr>Significance the old fashioned way</vt:lpstr>
      <vt:lpstr> Critical Values/Region for the z test ( = .05) </vt:lpstr>
      <vt:lpstr>Directionality </vt:lpstr>
      <vt:lpstr>Non-Directional &amp; Directional Hypotheses</vt:lpstr>
      <vt:lpstr>Example: Single sample means, smaller N</vt:lpstr>
      <vt:lpstr>Answer #1 Conceptually</vt:lpstr>
    </vt:vector>
  </TitlesOfParts>
  <Company>University of Minnesota Duluth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 Sample t</dc:title>
  <dc:creator>Jeff Maahs</dc:creator>
  <cp:lastModifiedBy>Jeffrey R Maahs</cp:lastModifiedBy>
  <cp:revision>15</cp:revision>
  <dcterms:created xsi:type="dcterms:W3CDTF">2010-10-20T15:57:55Z</dcterms:created>
  <dcterms:modified xsi:type="dcterms:W3CDTF">2012-02-29T00:42:10Z</dcterms:modified>
</cp:coreProperties>
</file>