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98" r:id="rId2"/>
  </p:sldMasterIdLst>
  <p:notesMasterIdLst>
    <p:notesMasterId r:id="rId26"/>
  </p:notesMasterIdLst>
  <p:handoutMasterIdLst>
    <p:handoutMasterId r:id="rId27"/>
  </p:handoutMasterIdLst>
  <p:sldIdLst>
    <p:sldId id="404" r:id="rId3"/>
    <p:sldId id="431" r:id="rId4"/>
    <p:sldId id="347" r:id="rId5"/>
    <p:sldId id="405" r:id="rId6"/>
    <p:sldId id="406" r:id="rId7"/>
    <p:sldId id="407" r:id="rId8"/>
    <p:sldId id="409" r:id="rId9"/>
    <p:sldId id="410" r:id="rId10"/>
    <p:sldId id="411" r:id="rId11"/>
    <p:sldId id="412" r:id="rId12"/>
    <p:sldId id="413" r:id="rId13"/>
    <p:sldId id="430" r:id="rId14"/>
    <p:sldId id="415" r:id="rId15"/>
    <p:sldId id="416" r:id="rId16"/>
    <p:sldId id="417" r:id="rId17"/>
    <p:sldId id="418" r:id="rId18"/>
    <p:sldId id="419" r:id="rId19"/>
    <p:sldId id="421" r:id="rId20"/>
    <p:sldId id="422" r:id="rId21"/>
    <p:sldId id="423" r:id="rId22"/>
    <p:sldId id="424" r:id="rId23"/>
    <p:sldId id="426" r:id="rId24"/>
    <p:sldId id="427" r:id="rId25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CC66"/>
    <a:srgbClr val="FFFF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72445" autoAdjust="0"/>
  </p:normalViewPr>
  <p:slideViewPr>
    <p:cSldViewPr>
      <p:cViewPr varScale="1">
        <p:scale>
          <a:sx n="65" d="100"/>
          <a:sy n="65" d="100"/>
        </p:scale>
        <p:origin x="-172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42"/>
    </p:cViewPr>
  </p:sorterViewPr>
  <p:notesViewPr>
    <p:cSldViewPr>
      <p:cViewPr varScale="1">
        <p:scale>
          <a:sx n="83" d="100"/>
          <a:sy n="83" d="100"/>
        </p:scale>
        <p:origin x="-151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AE3845D-7CD2-43D4-966D-4A85218DD7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27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D45C09C-31DC-46C0-ABE1-370BE49204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31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F53DB8-3934-4D7C-99F3-4A20BE8F6EA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CEA2A-B1BB-4050-82F3-67D19878D93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DC3E7C-E2B6-4389-94B7-882AF7F3594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89F73E-CC20-41D2-A879-2E25177AF7A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F08FD8-EB1A-4E02-BC74-2D43C4DF765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1C5CE-890A-4305-95FB-03225E34136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6D6F54-C0F4-48B9-A93E-B497FCC762E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09519A-1460-4E2C-95F6-C02452A923F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93A2AE-AD29-4687-B739-14A2E2BD8DD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C841A5-CEE8-4829-AFCC-A6377F6B05E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F588C8-1747-4EC7-87B2-B5AE1D59D6A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71E17-A2D0-4797-9D4A-A3274B5EB63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5600" y="609600"/>
            <a:ext cx="3454400" cy="25908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581400"/>
            <a:ext cx="5486400" cy="4876800"/>
          </a:xfrm>
          <a:noFill/>
          <a:ln/>
        </p:spPr>
        <p:txBody>
          <a:bodyPr/>
          <a:lstStyle/>
          <a:p>
            <a:pPr eaLnBrk="1" hangingPunct="1"/>
            <a:endParaRPr lang="en-US" b="1" dirty="0" smtClean="0"/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 smtClean="0"/>
              <a:t>[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DDDEE9-161F-4BD9-921B-E365FF727E9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C7FE85-DA2D-4202-A654-6FBF060C069F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C699D8-6B99-4F4E-B756-2B251734A14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EB94E3-CB59-474C-B159-2E76293F1F2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1000" smtClean="0"/>
          </a:p>
          <a:p>
            <a:pPr eaLnBrk="1" hangingPunct="1">
              <a:lnSpc>
                <a:spcPct val="90000"/>
              </a:lnSpc>
            </a:pPr>
            <a:endParaRPr lang="en-US" sz="10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6AC35-3501-4162-A511-E5C12538CB9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25895D-3D16-40A7-8511-A8EE2A52266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1623B9-91F0-452D-A284-8907C0D2BD8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6A5E0E-5662-4C40-B32D-E9E2B1A6158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65C6F3-6F6F-4A4F-A617-83711723584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ECD32E-38F3-4083-A7CC-C98EA3E6240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3524A-12EB-40D1-AE35-1233A30873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770A6-2F15-4CFB-8331-4524310127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D031A-42C9-4DDF-BF56-8B76614F61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A2507-225B-4CB5-BD24-1B4186E8A7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8F982-9589-481D-B0AD-D29FD56A24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FB8B3-A575-4B08-BFBD-3F03DC5CE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8FD52-2781-42F8-89BE-69FFD8080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33959-AAFC-458E-AB0F-D9E785E184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6493B-6219-4160-B115-4BF9248BA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68620-5EC9-441A-B09F-D9384C9E6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062D0-46BA-4AA3-82B7-25A96E6D8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D641B-8881-4CD8-AAE2-ED3E6221DE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2C87A-9C9F-4BF5-9243-8832465C8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313A6-C05D-4396-9FF2-5BE4399120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71BF5-7EFA-4A49-9118-061E08A368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F5E18-007A-4F16-A34E-5A35053E9D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AA2A3-2629-4DD0-9944-3BA72FD900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3D51D-3993-46BA-99D2-BB016F008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C685F-09D2-41D3-A5C8-4FCADBFB94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24266-5E71-4B23-AC94-6B23442AB1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FF1DB-D944-4947-972E-23B9287F31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46F5C-3A23-4486-ADA3-2DAE5A199F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11F51-07DA-4720-97CD-45F2A96DD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95273-06D8-4DEB-8FF4-A5FF82593C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67B57-C204-46A9-8258-EE09CD1572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92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2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2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6987D39-8C1C-4FBD-95CF-7DC73C8A8E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9220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0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0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0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0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0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8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0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8" cy="7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0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0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1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8" cy="7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1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8" cy="7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1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1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1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1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1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8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1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1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1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2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8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2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2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2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2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8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2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8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2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2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2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8" cy="7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2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8" cy="7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3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3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8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1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1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B296174-DF2C-4103-8000-76583E612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7543800" cy="638175"/>
          </a:xfrm>
        </p:spPr>
        <p:txBody>
          <a:bodyPr/>
          <a:lstStyle/>
          <a:p>
            <a:pPr eaLnBrk="1" hangingPunct="1"/>
            <a:r>
              <a:rPr lang="en-US" sz="3000" dirty="0" smtClean="0"/>
              <a:t>Dispersion Using SPSS Output</a:t>
            </a:r>
            <a:endParaRPr lang="en-US" sz="31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00200"/>
            <a:ext cx="4419600" cy="46482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Hours watching TV for Soc 3155 students: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 smtClean="0"/>
              <a:t>What is the </a:t>
            </a:r>
            <a:r>
              <a:rPr lang="en-US" sz="2000" b="1" dirty="0" smtClean="0"/>
              <a:t>range</a:t>
            </a:r>
            <a:r>
              <a:rPr lang="en-US" sz="2000" dirty="0" smtClean="0"/>
              <a:t> &amp; </a:t>
            </a:r>
            <a:r>
              <a:rPr lang="en-US" sz="2000" b="1" dirty="0" err="1" smtClean="0"/>
              <a:t>interquartile</a:t>
            </a:r>
            <a:r>
              <a:rPr lang="en-US" sz="2000" b="1" dirty="0" smtClean="0"/>
              <a:t> range</a:t>
            </a:r>
            <a:r>
              <a:rPr lang="en-US" sz="2000" dirty="0" smtClean="0"/>
              <a:t>?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 smtClean="0"/>
              <a:t>Is there skew (positive or negative) in this distribution?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 smtClean="0"/>
              <a:t>What is the most common number of hours reported?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 smtClean="0"/>
              <a:t>What is the average squared distance that cases deviate from the mean?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4572000" y="1600200"/>
            <a:ext cx="4572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 b="1" i="1" dirty="0"/>
          </a:p>
          <a:p>
            <a:pPr eaLnBrk="0" hangingPunct="0"/>
            <a:r>
              <a:rPr lang="en-US" b="1" dirty="0"/>
              <a:t>Statistics	</a:t>
            </a:r>
          </a:p>
          <a:p>
            <a:pPr eaLnBrk="0" hangingPunct="0"/>
            <a:r>
              <a:rPr lang="en-US" dirty="0"/>
              <a:t>Hours watch TV in typical week	</a:t>
            </a:r>
          </a:p>
          <a:p>
            <a:pPr eaLnBrk="0" hangingPunct="0"/>
            <a:r>
              <a:rPr lang="en-US" dirty="0"/>
              <a:t>N	Valid	18	Missing	11	</a:t>
            </a:r>
          </a:p>
          <a:p>
            <a:pPr eaLnBrk="0" hangingPunct="0"/>
            <a:r>
              <a:rPr lang="en-US" dirty="0"/>
              <a:t>Mean	8.2778	</a:t>
            </a:r>
          </a:p>
          <a:p>
            <a:pPr eaLnBrk="0" hangingPunct="0"/>
            <a:r>
              <a:rPr lang="en-US" dirty="0"/>
              <a:t>Median	5.0000	</a:t>
            </a:r>
          </a:p>
          <a:p>
            <a:pPr eaLnBrk="0" hangingPunct="0"/>
            <a:r>
              <a:rPr lang="en-US" dirty="0"/>
              <a:t>Mode	5.00	</a:t>
            </a:r>
          </a:p>
          <a:p>
            <a:pPr eaLnBrk="0" hangingPunct="0"/>
            <a:r>
              <a:rPr lang="en-US" dirty="0"/>
              <a:t>Std. Deviation	7.97648	</a:t>
            </a:r>
          </a:p>
          <a:p>
            <a:pPr eaLnBrk="0" hangingPunct="0"/>
            <a:r>
              <a:rPr lang="en-US" dirty="0"/>
              <a:t>Variance	             63.624	</a:t>
            </a:r>
          </a:p>
          <a:p>
            <a:pPr eaLnBrk="0" hangingPunct="0"/>
            <a:r>
              <a:rPr lang="en-US" dirty="0"/>
              <a:t>Minimum	 1.00	</a:t>
            </a:r>
          </a:p>
          <a:p>
            <a:pPr eaLnBrk="0" hangingPunct="0"/>
            <a:r>
              <a:rPr lang="en-US" dirty="0"/>
              <a:t>Maximum            28.00	</a:t>
            </a:r>
          </a:p>
          <a:p>
            <a:pPr eaLnBrk="0" hangingPunct="0"/>
            <a:r>
              <a:rPr lang="en-US" dirty="0"/>
              <a:t>Percentiles	</a:t>
            </a:r>
          </a:p>
          <a:p>
            <a:pPr eaLnBrk="0" hangingPunct="0"/>
            <a:r>
              <a:rPr lang="en-US" dirty="0"/>
              <a:t>	25	3.0000	</a:t>
            </a:r>
          </a:p>
          <a:p>
            <a:pPr eaLnBrk="0" hangingPunct="0"/>
            <a:r>
              <a:rPr lang="en-US" dirty="0"/>
              <a:t>	50	5.0000	</a:t>
            </a:r>
          </a:p>
          <a:p>
            <a:pPr eaLnBrk="0" hangingPunct="0"/>
            <a:r>
              <a:rPr lang="en-US" dirty="0"/>
              <a:t>	75	14.0000	</a:t>
            </a:r>
          </a:p>
          <a:p>
            <a:pPr eaLnBrk="0" hangingPunct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pPr eaLnBrk="1" hangingPunct="1"/>
            <a:r>
              <a:rPr lang="en-US" sz="3500" smtClean="0"/>
              <a:t>NORMAL CURVE &amp; Z SCORES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066800"/>
            <a:ext cx="4038600" cy="5029200"/>
          </a:xfrm>
        </p:spPr>
        <p:txBody>
          <a:bodyPr/>
          <a:lstStyle/>
          <a:p>
            <a:pPr lvl="1" eaLnBrk="1" hangingPunct="1"/>
            <a:r>
              <a:rPr lang="en-US" sz="2000" smtClean="0"/>
              <a:t>Transforming raw scores to Z scores</a:t>
            </a:r>
          </a:p>
          <a:p>
            <a:pPr lvl="2" eaLnBrk="1" hangingPunct="1"/>
            <a:r>
              <a:rPr lang="en-US" sz="1900" smtClean="0"/>
              <a:t>a.k.a. “standardizing”</a:t>
            </a:r>
          </a:p>
          <a:p>
            <a:pPr lvl="2" eaLnBrk="1" hangingPunct="1"/>
            <a:r>
              <a:rPr lang="en-US" sz="1900" smtClean="0"/>
              <a:t>converts all values of variables to a new scale: </a:t>
            </a:r>
          </a:p>
          <a:p>
            <a:pPr lvl="3" eaLnBrk="1" hangingPunct="1"/>
            <a:r>
              <a:rPr lang="en-US" sz="1600" smtClean="0"/>
              <a:t>mean = 0</a:t>
            </a:r>
          </a:p>
          <a:p>
            <a:pPr lvl="3" eaLnBrk="1" hangingPunct="1"/>
            <a:r>
              <a:rPr lang="en-US" sz="1600" smtClean="0"/>
              <a:t>standard deviation = 1</a:t>
            </a:r>
          </a:p>
          <a:p>
            <a:pPr lvl="1" eaLnBrk="1" hangingPunct="1"/>
            <a:r>
              <a:rPr lang="en-US" sz="2000" smtClean="0"/>
              <a:t>Converting raw scores to Z scores makes it easy to compare 2+ variables</a:t>
            </a:r>
          </a:p>
          <a:p>
            <a:pPr lvl="1" eaLnBrk="1" hangingPunct="1"/>
            <a:r>
              <a:rPr lang="en-US" sz="2000" smtClean="0"/>
              <a:t>Z scores also allow us to find areas under the theoretical normal curve</a:t>
            </a:r>
          </a:p>
        </p:txBody>
      </p:sp>
      <p:pic>
        <p:nvPicPr>
          <p:cNvPr id="23556" name="Picture 4" descr="stats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114800" y="2790825"/>
            <a:ext cx="4876800" cy="284797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Z SCORE FORMULA   </a:t>
            </a:r>
            <a:r>
              <a:rPr lang="en-US" sz="3200" smtClean="0"/>
              <a:t>Z = </a:t>
            </a:r>
            <a:r>
              <a:rPr lang="en-US" sz="3200" u="sng" smtClean="0"/>
              <a:t>X</a:t>
            </a:r>
            <a:r>
              <a:rPr lang="en-US" sz="3200" u="sng" baseline="-25000" smtClean="0"/>
              <a:t>i</a:t>
            </a:r>
            <a:r>
              <a:rPr lang="en-US" sz="3200" u="sng" smtClean="0"/>
              <a:t> – X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                                                                              S           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eaLnBrk="1" hangingPunct="1"/>
            <a:r>
              <a:rPr lang="en-US" sz="2400" smtClean="0"/>
              <a:t>X</a:t>
            </a:r>
            <a:r>
              <a:rPr lang="en-US" sz="2400" baseline="-25000" smtClean="0"/>
              <a:t>i</a:t>
            </a:r>
            <a:r>
              <a:rPr lang="en-US" sz="2400" smtClean="0"/>
              <a:t> = 120; X = 100; s=10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lvl="1" eaLnBrk="1" hangingPunct="1"/>
            <a:r>
              <a:rPr lang="en-US" smtClean="0"/>
              <a:t>Z= </a:t>
            </a:r>
            <a:r>
              <a:rPr lang="en-US" u="sng" smtClean="0"/>
              <a:t>120 – 100</a:t>
            </a:r>
            <a:r>
              <a:rPr lang="en-US" smtClean="0"/>
              <a:t> = +2.00</a:t>
            </a:r>
          </a:p>
          <a:p>
            <a:pPr lvl="1" eaLnBrk="1" hangingPunct="1">
              <a:buFontTx/>
              <a:buNone/>
            </a:pPr>
            <a:r>
              <a:rPr lang="en-US" smtClean="0"/>
              <a:t>               10</a:t>
            </a:r>
          </a:p>
          <a:p>
            <a:pPr eaLnBrk="1" hangingPunct="1"/>
            <a:r>
              <a:rPr lang="en-US" sz="2400" smtClean="0"/>
              <a:t>X</a:t>
            </a:r>
            <a:r>
              <a:rPr lang="en-US" sz="2400" baseline="-25000" smtClean="0"/>
              <a:t>i</a:t>
            </a:r>
            <a:r>
              <a:rPr lang="en-US" sz="2400" smtClean="0"/>
              <a:t> = 80, S = 10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z="2400" smtClean="0"/>
              <a:t>X</a:t>
            </a:r>
            <a:r>
              <a:rPr lang="en-US" sz="2400" baseline="-25000" smtClean="0"/>
              <a:t>i</a:t>
            </a:r>
            <a:r>
              <a:rPr lang="en-US" sz="2400" smtClean="0"/>
              <a:t> = 112, S = 10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X</a:t>
            </a:r>
            <a:r>
              <a:rPr lang="en-US" sz="2400" baseline="-25000" smtClean="0"/>
              <a:t>i</a:t>
            </a:r>
            <a:r>
              <a:rPr lang="en-US" sz="2400" smtClean="0"/>
              <a:t> = 95; X = 86; s=7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lvl="1" eaLnBrk="1" hangingPunct="1"/>
            <a:endParaRPr lang="en-US" smtClean="0"/>
          </a:p>
        </p:txBody>
      </p:sp>
      <p:sp>
        <p:nvSpPr>
          <p:cNvPr id="4966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114800" y="1600200"/>
            <a:ext cx="4343400" cy="4525963"/>
          </a:xfrm>
        </p:spPr>
        <p:txBody>
          <a:bodyPr/>
          <a:lstStyle/>
          <a:p>
            <a:pPr lvl="1" eaLnBrk="1" hangingPunct="1"/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z="2400" smtClean="0"/>
              <a:t>Z=  </a:t>
            </a:r>
            <a:r>
              <a:rPr lang="en-US" sz="2400" u="sng" smtClean="0"/>
              <a:t>80 – 100</a:t>
            </a:r>
            <a:r>
              <a:rPr lang="en-US" sz="2400" smtClean="0"/>
              <a:t> = -2.00</a:t>
            </a:r>
          </a:p>
          <a:p>
            <a:pPr eaLnBrk="1" hangingPunct="1">
              <a:buFontTx/>
              <a:buNone/>
            </a:pPr>
            <a:r>
              <a:rPr lang="en-US" sz="2400" smtClean="0"/>
              <a:t>          10</a:t>
            </a:r>
          </a:p>
          <a:p>
            <a:pPr eaLnBrk="1" hangingPunct="1">
              <a:buFontTx/>
              <a:buNone/>
            </a:pPr>
            <a:r>
              <a:rPr lang="en-US" sz="2400" smtClean="0"/>
              <a:t>Z = </a:t>
            </a:r>
            <a:r>
              <a:rPr lang="en-US" sz="2400" u="sng" smtClean="0"/>
              <a:t>112 – 100</a:t>
            </a:r>
            <a:r>
              <a:rPr lang="en-US" sz="2400" smtClean="0"/>
              <a:t> = 1.20</a:t>
            </a:r>
          </a:p>
          <a:p>
            <a:pPr eaLnBrk="1" hangingPunct="1">
              <a:buFontTx/>
              <a:buNone/>
            </a:pPr>
            <a:r>
              <a:rPr lang="en-US" sz="2400" smtClean="0"/>
              <a:t>            10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Z= </a:t>
            </a:r>
            <a:r>
              <a:rPr lang="en-US" sz="2400" u="sng" smtClean="0"/>
              <a:t>95 – 86</a:t>
            </a:r>
            <a:r>
              <a:rPr lang="en-US" sz="2400" smtClean="0"/>
              <a:t> = 1.29</a:t>
            </a:r>
          </a:p>
          <a:p>
            <a:pPr eaLnBrk="1" hangingPunct="1">
              <a:buFontTx/>
              <a:buNone/>
            </a:pPr>
            <a:r>
              <a:rPr lang="en-US" sz="2400" smtClean="0"/>
              <a:t>           7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/>
            <a:endParaRPr lang="en-US" smtClean="0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8077200" y="4572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2133600" y="1143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553200" y="381000"/>
            <a:ext cx="2133600" cy="91440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1981200" y="5029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build="p"/>
      <p:bldP spid="49664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91600" cy="533400"/>
          </a:xfrm>
        </p:spPr>
        <p:txBody>
          <a:bodyPr/>
          <a:lstStyle/>
          <a:p>
            <a:pPr eaLnBrk="1" hangingPunct="1"/>
            <a:r>
              <a:rPr lang="en-US" sz="3600" smtClean="0"/>
              <a:t>USING Z SCORES FOR COMPARISONS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8674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Example 1: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200" dirty="0" smtClean="0"/>
              <a:t>An outdoor magazine does an analysis that assigns separate scores for states’ “quality of hunting” (MN = 81) &amp; “quality of fishing” (MN =74). Based on the following information, which score is higher relative to other states? </a:t>
            </a:r>
          </a:p>
          <a:p>
            <a:pPr lvl="2" eaLnBrk="1" hangingPunct="1">
              <a:lnSpc>
                <a:spcPct val="80000"/>
              </a:lnSpc>
            </a:pPr>
            <a:endParaRPr lang="en-US" sz="20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Formula:  </a:t>
            </a:r>
            <a:r>
              <a:rPr lang="en-US" sz="2000" dirty="0" err="1" smtClean="0"/>
              <a:t>Z</a:t>
            </a:r>
            <a:r>
              <a:rPr lang="en-US" sz="2000" baseline="-25000" dirty="0" err="1" smtClean="0"/>
              <a:t>i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= </a:t>
            </a:r>
            <a:r>
              <a:rPr lang="en-US" sz="2000" u="sng" dirty="0" smtClean="0"/>
              <a:t>X</a:t>
            </a:r>
            <a:r>
              <a:rPr lang="en-US" sz="2000" u="sng" baseline="-25000" dirty="0" smtClean="0"/>
              <a:t>i</a:t>
            </a:r>
            <a:r>
              <a:rPr lang="en-US" sz="2000" u="sng" dirty="0" smtClean="0"/>
              <a:t> – X</a:t>
            </a:r>
            <a:r>
              <a:rPr lang="en-US" sz="2000" dirty="0" smtClean="0"/>
              <a:t>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		         	     s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800" dirty="0" smtClean="0"/>
              <a:t>Quality of hunting for all states:  X = 69, s = 8	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800" dirty="0" smtClean="0"/>
              <a:t>Quality of fishing for all states: X = 65, s = 5</a:t>
            </a: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5410200" y="3429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5257800" y="3733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3733800" y="2895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91600" cy="533400"/>
          </a:xfrm>
        </p:spPr>
        <p:txBody>
          <a:bodyPr/>
          <a:lstStyle/>
          <a:p>
            <a:pPr eaLnBrk="1" hangingPunct="1"/>
            <a:r>
              <a:rPr lang="en-US" sz="3600" smtClean="0"/>
              <a:t>USING Z SCORES FOR COMPARISONS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867400"/>
          </a:xfrm>
        </p:spPr>
        <p:txBody>
          <a:bodyPr/>
          <a:lstStyle/>
          <a:p>
            <a:pPr lvl="1" eaLnBrk="1" hangingPunct="1"/>
            <a:r>
              <a:rPr lang="en-US" sz="2400" dirty="0" smtClean="0"/>
              <a:t>Example 2:</a:t>
            </a:r>
          </a:p>
          <a:p>
            <a:pPr lvl="2" eaLnBrk="1" hangingPunct="1"/>
            <a:r>
              <a:rPr lang="en-US" sz="2200" dirty="0" smtClean="0"/>
              <a:t>You score 80 on a Sociology exam &amp; 68 on a Philosophy exam.  On which test did you do better relative to other students in each class?</a:t>
            </a:r>
          </a:p>
          <a:p>
            <a:pPr lvl="3" eaLnBrk="1" hangingPunct="1">
              <a:buFontTx/>
              <a:buNone/>
            </a:pPr>
            <a:r>
              <a:rPr lang="en-US" sz="1800" dirty="0" smtClean="0"/>
              <a:t>Formula:  </a:t>
            </a:r>
            <a:r>
              <a:rPr lang="en-US" sz="1800" dirty="0" err="1" smtClean="0"/>
              <a:t>Z</a:t>
            </a:r>
            <a:r>
              <a:rPr lang="en-US" sz="1800" baseline="-25000" dirty="0" err="1" smtClean="0"/>
              <a:t>i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= </a:t>
            </a:r>
            <a:r>
              <a:rPr lang="en-US" sz="1800" u="sng" dirty="0" smtClean="0"/>
              <a:t>X</a:t>
            </a:r>
            <a:r>
              <a:rPr lang="en-US" sz="1800" u="sng" baseline="-25000" dirty="0" smtClean="0"/>
              <a:t>i</a:t>
            </a:r>
            <a:r>
              <a:rPr lang="en-US" sz="1800" u="sng" dirty="0" smtClean="0"/>
              <a:t> – X</a:t>
            </a:r>
            <a:r>
              <a:rPr lang="en-US" sz="1800" dirty="0" smtClean="0"/>
              <a:t> </a:t>
            </a:r>
          </a:p>
          <a:p>
            <a:pPr lvl="2" eaLnBrk="1" hangingPunct="1">
              <a:buFontTx/>
              <a:buNone/>
            </a:pPr>
            <a:r>
              <a:rPr lang="en-US" sz="1600" dirty="0" smtClean="0"/>
              <a:t>		         	     s</a:t>
            </a:r>
          </a:p>
          <a:p>
            <a:pPr lvl="3" eaLnBrk="1" hangingPunct="1"/>
            <a:r>
              <a:rPr lang="en-US" sz="1800" dirty="0" smtClean="0"/>
              <a:t>Sociology:  X = 83, s = 10	</a:t>
            </a:r>
          </a:p>
          <a:p>
            <a:pPr lvl="3" eaLnBrk="1" hangingPunct="1"/>
            <a:r>
              <a:rPr lang="en-US" sz="1800" dirty="0" smtClean="0"/>
              <a:t>Philosophy: X = 62, s = 6</a:t>
            </a:r>
          </a:p>
          <a:p>
            <a:pPr lvl="3" eaLnBrk="1" hangingPunct="1"/>
            <a:endParaRPr lang="en-US" sz="1800" dirty="0" smtClean="0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3352800" y="2971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3352800" y="3276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3733800" y="2362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smtClean="0"/>
              <a:t/>
            </a:r>
            <a:br>
              <a:rPr lang="en-US" sz="3500" smtClean="0"/>
            </a:br>
            <a:r>
              <a:rPr lang="en-US" sz="3500" smtClean="0"/>
              <a:t>Normal curve table</a:t>
            </a:r>
            <a:br>
              <a:rPr lang="en-US" sz="3500" smtClean="0"/>
            </a:br>
            <a:endParaRPr lang="en-US" sz="3500" smtClean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452937"/>
          </a:xfrm>
        </p:spPr>
        <p:txBody>
          <a:bodyPr/>
          <a:lstStyle/>
          <a:p>
            <a:pPr marL="990600" lvl="1" indent="-533400" eaLnBrk="1" hangingPunct="1"/>
            <a:r>
              <a:rPr lang="en-US" smtClean="0"/>
              <a:t>For any standardized normal distribution, Appendix A (p. 453-456) of Healey provides precise info on:</a:t>
            </a:r>
          </a:p>
          <a:p>
            <a:pPr marL="1371600" lvl="2" indent="-457200" eaLnBrk="1" hangingPunct="1"/>
            <a:r>
              <a:rPr lang="en-US" smtClean="0"/>
              <a:t>the area between the mean and the Z score (column b)</a:t>
            </a:r>
          </a:p>
          <a:p>
            <a:pPr marL="1371600" lvl="2" indent="-457200" eaLnBrk="1" hangingPunct="1"/>
            <a:r>
              <a:rPr lang="en-US" smtClean="0"/>
              <a:t>the area beyond Z (column c)</a:t>
            </a:r>
          </a:p>
          <a:p>
            <a:pPr marL="1371600" lvl="2" indent="-457200" eaLnBrk="1" hangingPunct="1"/>
            <a:r>
              <a:rPr lang="en-US" smtClean="0"/>
              <a:t>Table reports absolute values of Z scores</a:t>
            </a:r>
          </a:p>
          <a:p>
            <a:pPr marL="990600" lvl="1" indent="-533400" eaLnBrk="1" hangingPunct="1"/>
            <a:r>
              <a:rPr lang="en-US" smtClean="0"/>
              <a:t>Can be used to find:</a:t>
            </a:r>
          </a:p>
          <a:p>
            <a:pPr marL="1371600" lvl="2" indent="-457200" eaLnBrk="1" hangingPunct="1"/>
            <a:r>
              <a:rPr lang="en-US" smtClean="0"/>
              <a:t>The total area above or below a Z score</a:t>
            </a:r>
          </a:p>
          <a:p>
            <a:pPr marL="1371600" lvl="2" indent="-457200" eaLnBrk="1" hangingPunct="1"/>
            <a:r>
              <a:rPr lang="en-US" smtClean="0"/>
              <a:t>The total area between 2 Z scores</a:t>
            </a:r>
          </a:p>
          <a:p>
            <a:pPr marL="1752600" lvl="3" indent="-381000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NORMAL DISTRIBUTION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pPr marL="742950" lvl="1" indent="-285750" eaLnBrk="1" hangingPunct="1"/>
            <a:endParaRPr lang="en-US" smtClean="0"/>
          </a:p>
          <a:p>
            <a:pPr marL="742950" lvl="1" indent="-285750" eaLnBrk="1" hangingPunct="1"/>
            <a:r>
              <a:rPr lang="en-US" smtClean="0"/>
              <a:t>Area above or below a Z score</a:t>
            </a:r>
          </a:p>
          <a:p>
            <a:pPr marL="1143000" lvl="2" indent="-228600" eaLnBrk="1" hangingPunct="1"/>
            <a:r>
              <a:rPr lang="en-US" smtClean="0"/>
              <a:t>If we know how many S.D.s away from the mean a score is, assuming a normal distribution, we know what % of scores falls above or below that score</a:t>
            </a:r>
          </a:p>
          <a:p>
            <a:pPr marL="1143000" lvl="2" indent="-228600" eaLnBrk="1" hangingPunct="1">
              <a:buFont typeface="Wingdings" pitchFamily="2" charset="2"/>
              <a:buNone/>
            </a:pPr>
            <a:endParaRPr lang="en-US" smtClean="0"/>
          </a:p>
          <a:p>
            <a:pPr marL="1143000" lvl="2" indent="-228600" eaLnBrk="1" hangingPunct="1"/>
            <a:r>
              <a:rPr lang="en-US" smtClean="0"/>
              <a:t>This info can be used to calculate percentiles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AREA BELOW Z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534400" cy="5135563"/>
          </a:xfrm>
        </p:spPr>
        <p:txBody>
          <a:bodyPr/>
          <a:lstStyle/>
          <a:p>
            <a:pPr lvl="2" eaLnBrk="1" hangingPunct="1"/>
            <a:r>
              <a:rPr lang="en-US" b="1" i="1" smtClean="0">
                <a:sym typeface="Symbol" pitchFamily="18" charset="2"/>
              </a:rPr>
              <a:t>EXAMPLE 1: You get a 58 on a Sociology test.  You learn that the mean score was 50 and the S.D. was 10. </a:t>
            </a:r>
          </a:p>
          <a:p>
            <a:pPr lvl="3" eaLnBrk="1" hangingPunct="1"/>
            <a:r>
              <a:rPr lang="en-US" smtClean="0">
                <a:sym typeface="Symbol" pitchFamily="18" charset="2"/>
              </a:rPr>
              <a:t>What % of scores was below yours?  </a:t>
            </a:r>
          </a:p>
          <a:p>
            <a:pPr lvl="2" eaLnBrk="1" hangingPunct="1">
              <a:buFontTx/>
              <a:buNone/>
            </a:pPr>
            <a:r>
              <a:rPr lang="en-US" smtClean="0"/>
              <a:t>                Z</a:t>
            </a:r>
            <a:r>
              <a:rPr lang="en-US" baseline="-25000" smtClean="0"/>
              <a:t>i </a:t>
            </a:r>
            <a:r>
              <a:rPr lang="en-US" smtClean="0"/>
              <a:t>= </a:t>
            </a:r>
            <a:r>
              <a:rPr lang="en-US" u="sng" smtClean="0"/>
              <a:t>X</a:t>
            </a:r>
            <a:r>
              <a:rPr lang="en-US" u="sng" baseline="-25000" smtClean="0"/>
              <a:t>i</a:t>
            </a:r>
            <a:r>
              <a:rPr lang="en-US" u="sng" smtClean="0"/>
              <a:t> – X</a:t>
            </a:r>
            <a:r>
              <a:rPr lang="en-US" smtClean="0"/>
              <a:t>  = </a:t>
            </a:r>
            <a:r>
              <a:rPr lang="en-US" u="sng" smtClean="0"/>
              <a:t>58 – 50</a:t>
            </a:r>
            <a:r>
              <a:rPr lang="en-US" smtClean="0"/>
              <a:t>  = 0.8</a:t>
            </a:r>
          </a:p>
          <a:p>
            <a:pPr lvl="2" eaLnBrk="1" hangingPunct="1">
              <a:buFontTx/>
              <a:buNone/>
            </a:pPr>
            <a:r>
              <a:rPr lang="en-US" smtClean="0"/>
              <a:t>			    s             10</a:t>
            </a: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3657600" y="2590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4000" smtClean="0"/>
              <a:t>AREA BELOW Z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066800"/>
            <a:ext cx="40386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>
                <a:sym typeface="Symbol" pitchFamily="18" charset="2"/>
              </a:rPr>
              <a:t>What % of scores was below yours?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          Z</a:t>
            </a:r>
            <a:r>
              <a:rPr lang="en-US" sz="1800" baseline="-25000" smtClean="0"/>
              <a:t>i </a:t>
            </a:r>
            <a:r>
              <a:rPr lang="en-US" sz="1800" smtClean="0"/>
              <a:t>= </a:t>
            </a:r>
            <a:r>
              <a:rPr lang="en-US" sz="1800" u="sng" smtClean="0"/>
              <a:t>X</a:t>
            </a:r>
            <a:r>
              <a:rPr lang="en-US" sz="1800" u="sng" baseline="-25000" smtClean="0"/>
              <a:t>i</a:t>
            </a:r>
            <a:r>
              <a:rPr lang="en-US" sz="1800" u="sng" smtClean="0"/>
              <a:t> – X</a:t>
            </a:r>
            <a:r>
              <a:rPr lang="en-US" sz="1800" smtClean="0"/>
              <a:t>  = </a:t>
            </a:r>
            <a:r>
              <a:rPr lang="en-US" sz="1800" u="sng" smtClean="0"/>
              <a:t>58 – 50</a:t>
            </a:r>
            <a:r>
              <a:rPr lang="en-US" sz="1800" smtClean="0"/>
              <a:t> = 0.8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	         s             10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Appendix A, Column B -- .2881 (28.81%) of area of normal curve falls between mean and a Z score of 0.8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Because your score (58)  &gt; the mean (50), remember to add .50 (50%) to the above value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.50 (area below mean) + .2881 (area b/t mean &amp; Z score) = .7881 (78.81% of scores were below yours)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YOUR SCORE WAS IN THE 79</a:t>
            </a:r>
            <a:r>
              <a:rPr lang="en-US" sz="1800" baseline="30000" smtClean="0"/>
              <a:t>TH</a:t>
            </a:r>
            <a:r>
              <a:rPr lang="en-US" sz="1800" smtClean="0"/>
              <a:t> PERCENTILE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572000" y="4343400"/>
            <a:ext cx="2209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             </a:t>
            </a:r>
          </a:p>
        </p:txBody>
      </p:sp>
      <p:pic>
        <p:nvPicPr>
          <p:cNvPr id="30725" name="Picture 5" descr="stats1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191000" y="1905000"/>
            <a:ext cx="4953000" cy="3851275"/>
          </a:xfrm>
        </p:spPr>
      </p:pic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19812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858000" y="1828800"/>
            <a:ext cx="2165350" cy="67945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FIND THIS AREA</a:t>
            </a:r>
          </a:p>
          <a:p>
            <a:r>
              <a:rPr lang="en-US">
                <a:solidFill>
                  <a:srgbClr val="0000FF"/>
                </a:solidFill>
              </a:rPr>
              <a:t>FROM COLUMN B</a:t>
            </a: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1828800" y="1524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AREA BELOW Z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lvl="1" eaLnBrk="1" hangingPunct="1"/>
            <a:r>
              <a:rPr lang="en-US" dirty="0" smtClean="0"/>
              <a:t>E</a:t>
            </a:r>
            <a:r>
              <a:rPr lang="en-US" dirty="0" smtClean="0">
                <a:sym typeface="Symbol" pitchFamily="18" charset="2"/>
              </a:rPr>
              <a:t>xample 2:</a:t>
            </a:r>
          </a:p>
          <a:p>
            <a:pPr lvl="3" eaLnBrk="1" hangingPunct="1"/>
            <a:r>
              <a:rPr lang="en-US" dirty="0" smtClean="0">
                <a:sym typeface="Symbol" pitchFamily="18" charset="2"/>
              </a:rPr>
              <a:t>Your friend gets a 44 (mean = 50 &amp; s=10) on the same test</a:t>
            </a:r>
          </a:p>
          <a:p>
            <a:pPr lvl="3" eaLnBrk="1" hangingPunct="1"/>
            <a:r>
              <a:rPr lang="en-US" dirty="0" smtClean="0">
                <a:sym typeface="Symbol" pitchFamily="18" charset="2"/>
              </a:rPr>
              <a:t>What % of scores was below his?  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AREA BELOW Z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228600" y="1600200"/>
            <a:ext cx="4495800" cy="4525963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What % of scores was below his? 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Z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= </a:t>
            </a:r>
            <a:r>
              <a:rPr lang="en-US" sz="2000" u="sng" dirty="0" smtClean="0"/>
              <a:t>X</a:t>
            </a:r>
            <a:r>
              <a:rPr lang="en-US" sz="2000" u="sng" baseline="-25000" dirty="0" smtClean="0"/>
              <a:t>i</a:t>
            </a:r>
            <a:r>
              <a:rPr lang="en-US" sz="2000" u="sng" dirty="0" smtClean="0"/>
              <a:t> – X</a:t>
            </a:r>
            <a:r>
              <a:rPr lang="en-US" sz="2000" dirty="0" smtClean="0"/>
              <a:t> = </a:t>
            </a:r>
            <a:r>
              <a:rPr lang="en-US" sz="2000" u="sng" dirty="0" smtClean="0"/>
              <a:t>44 – 50</a:t>
            </a:r>
            <a:r>
              <a:rPr lang="en-US" sz="2000" dirty="0" smtClean="0"/>
              <a:t>= -0.6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        s           10</a:t>
            </a:r>
          </a:p>
          <a:p>
            <a:pPr lvl="2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8200" y="2286000"/>
          <a:ext cx="43434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Picture" r:id="rId4" imgW="4492800" imgH="3594240" progId="StaticEnhancedMetafile">
                  <p:embed/>
                </p:oleObj>
              </mc:Choice>
              <mc:Fallback>
                <p:oleObj name="Picture" r:id="rId4" imgW="4492800" imgH="3594240" progId="StaticEnhancedMetafil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557" b="16463"/>
                      <a:stretch>
                        <a:fillRect/>
                      </a:stretch>
                    </p:blipFill>
                    <p:spPr bwMode="auto">
                      <a:xfrm>
                        <a:off x="4648200" y="2286000"/>
                        <a:ext cx="43434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Line 5"/>
          <p:cNvSpPr>
            <a:spLocks noChangeShapeType="1"/>
          </p:cNvSpPr>
          <p:nvPr/>
        </p:nvSpPr>
        <p:spPr bwMode="auto">
          <a:xfrm flipV="1">
            <a:off x="6781800" y="2971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6400800" y="3581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5464175" y="3690938"/>
            <a:ext cx="960438" cy="1504950"/>
          </a:xfrm>
          <a:custGeom>
            <a:avLst/>
            <a:gdLst>
              <a:gd name="T0" fmla="*/ 925513 w 605"/>
              <a:gd name="T1" fmla="*/ 1425575 h 948"/>
              <a:gd name="T2" fmla="*/ 750888 w 605"/>
              <a:gd name="T3" fmla="*/ 1414463 h 948"/>
              <a:gd name="T4" fmla="*/ 674688 w 605"/>
              <a:gd name="T5" fmla="*/ 1425575 h 948"/>
              <a:gd name="T6" fmla="*/ 609600 w 605"/>
              <a:gd name="T7" fmla="*/ 1447800 h 948"/>
              <a:gd name="T8" fmla="*/ 304800 w 605"/>
              <a:gd name="T9" fmla="*/ 1414463 h 948"/>
              <a:gd name="T10" fmla="*/ 0 w 605"/>
              <a:gd name="T11" fmla="*/ 1425575 h 948"/>
              <a:gd name="T12" fmla="*/ 152400 w 605"/>
              <a:gd name="T13" fmla="*/ 1381125 h 948"/>
              <a:gd name="T14" fmla="*/ 273050 w 605"/>
              <a:gd name="T15" fmla="*/ 1295400 h 948"/>
              <a:gd name="T16" fmla="*/ 338138 w 605"/>
              <a:gd name="T17" fmla="*/ 1250950 h 948"/>
              <a:gd name="T18" fmla="*/ 360363 w 605"/>
              <a:gd name="T19" fmla="*/ 1185863 h 948"/>
              <a:gd name="T20" fmla="*/ 425450 w 605"/>
              <a:gd name="T21" fmla="*/ 1143000 h 948"/>
              <a:gd name="T22" fmla="*/ 479425 w 605"/>
              <a:gd name="T23" fmla="*/ 1044575 h 948"/>
              <a:gd name="T24" fmla="*/ 533400 w 605"/>
              <a:gd name="T25" fmla="*/ 923925 h 948"/>
              <a:gd name="T26" fmla="*/ 533400 w 605"/>
              <a:gd name="T27" fmla="*/ 923925 h 948"/>
              <a:gd name="T28" fmla="*/ 620713 w 605"/>
              <a:gd name="T29" fmla="*/ 695325 h 948"/>
              <a:gd name="T30" fmla="*/ 631825 w 605"/>
              <a:gd name="T31" fmla="*/ 663575 h 948"/>
              <a:gd name="T32" fmla="*/ 674688 w 605"/>
              <a:gd name="T33" fmla="*/ 598488 h 948"/>
              <a:gd name="T34" fmla="*/ 719138 w 605"/>
              <a:gd name="T35" fmla="*/ 533400 h 948"/>
              <a:gd name="T36" fmla="*/ 827088 w 605"/>
              <a:gd name="T37" fmla="*/ 195262 h 948"/>
              <a:gd name="T38" fmla="*/ 871538 w 605"/>
              <a:gd name="T39" fmla="*/ 65088 h 948"/>
              <a:gd name="T40" fmla="*/ 893763 w 605"/>
              <a:gd name="T41" fmla="*/ 0 h 948"/>
              <a:gd name="T42" fmla="*/ 936625 w 605"/>
              <a:gd name="T43" fmla="*/ 107950 h 948"/>
              <a:gd name="T44" fmla="*/ 947738 w 605"/>
              <a:gd name="T45" fmla="*/ 358775 h 948"/>
              <a:gd name="T46" fmla="*/ 914400 w 605"/>
              <a:gd name="T47" fmla="*/ 500063 h 948"/>
              <a:gd name="T48" fmla="*/ 914400 w 605"/>
              <a:gd name="T49" fmla="*/ 815975 h 948"/>
              <a:gd name="T50" fmla="*/ 914400 w 605"/>
              <a:gd name="T51" fmla="*/ 1338263 h 948"/>
              <a:gd name="T52" fmla="*/ 903288 w 605"/>
              <a:gd name="T53" fmla="*/ 1457325 h 948"/>
              <a:gd name="T54" fmla="*/ 522288 w 605"/>
              <a:gd name="T55" fmla="*/ 1447800 h 948"/>
              <a:gd name="T56" fmla="*/ 327025 w 605"/>
              <a:gd name="T57" fmla="*/ 1414463 h 94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05"/>
              <a:gd name="T88" fmla="*/ 0 h 948"/>
              <a:gd name="T89" fmla="*/ 605 w 605"/>
              <a:gd name="T90" fmla="*/ 948 h 94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05" h="948">
                <a:moveTo>
                  <a:pt x="583" y="898"/>
                </a:moveTo>
                <a:cubicBezTo>
                  <a:pt x="546" y="896"/>
                  <a:pt x="510" y="891"/>
                  <a:pt x="473" y="891"/>
                </a:cubicBezTo>
                <a:cubicBezTo>
                  <a:pt x="457" y="891"/>
                  <a:pt x="441" y="894"/>
                  <a:pt x="425" y="898"/>
                </a:cubicBezTo>
                <a:cubicBezTo>
                  <a:pt x="411" y="901"/>
                  <a:pt x="384" y="912"/>
                  <a:pt x="384" y="912"/>
                </a:cubicBezTo>
                <a:cubicBezTo>
                  <a:pt x="320" y="904"/>
                  <a:pt x="255" y="907"/>
                  <a:pt x="192" y="891"/>
                </a:cubicBezTo>
                <a:cubicBezTo>
                  <a:pt x="140" y="894"/>
                  <a:pt x="57" y="909"/>
                  <a:pt x="0" y="898"/>
                </a:cubicBezTo>
                <a:cubicBezTo>
                  <a:pt x="32" y="887"/>
                  <a:pt x="64" y="881"/>
                  <a:pt x="96" y="870"/>
                </a:cubicBezTo>
                <a:cubicBezTo>
                  <a:pt x="116" y="842"/>
                  <a:pt x="139" y="825"/>
                  <a:pt x="172" y="816"/>
                </a:cubicBezTo>
                <a:cubicBezTo>
                  <a:pt x="186" y="807"/>
                  <a:pt x="199" y="797"/>
                  <a:pt x="213" y="788"/>
                </a:cubicBezTo>
                <a:cubicBezTo>
                  <a:pt x="225" y="780"/>
                  <a:pt x="215" y="755"/>
                  <a:pt x="227" y="747"/>
                </a:cubicBezTo>
                <a:cubicBezTo>
                  <a:pt x="254" y="728"/>
                  <a:pt x="240" y="737"/>
                  <a:pt x="268" y="720"/>
                </a:cubicBezTo>
                <a:cubicBezTo>
                  <a:pt x="281" y="699"/>
                  <a:pt x="288" y="678"/>
                  <a:pt x="302" y="658"/>
                </a:cubicBezTo>
                <a:lnTo>
                  <a:pt x="336" y="582"/>
                </a:lnTo>
                <a:cubicBezTo>
                  <a:pt x="336" y="582"/>
                  <a:pt x="336" y="582"/>
                  <a:pt x="336" y="582"/>
                </a:cubicBezTo>
                <a:cubicBezTo>
                  <a:pt x="353" y="533"/>
                  <a:pt x="368" y="484"/>
                  <a:pt x="391" y="438"/>
                </a:cubicBezTo>
                <a:cubicBezTo>
                  <a:pt x="394" y="432"/>
                  <a:pt x="395" y="424"/>
                  <a:pt x="398" y="418"/>
                </a:cubicBezTo>
                <a:cubicBezTo>
                  <a:pt x="406" y="404"/>
                  <a:pt x="416" y="391"/>
                  <a:pt x="425" y="377"/>
                </a:cubicBezTo>
                <a:cubicBezTo>
                  <a:pt x="434" y="363"/>
                  <a:pt x="453" y="336"/>
                  <a:pt x="453" y="336"/>
                </a:cubicBezTo>
                <a:cubicBezTo>
                  <a:pt x="477" y="265"/>
                  <a:pt x="498" y="194"/>
                  <a:pt x="521" y="123"/>
                </a:cubicBezTo>
                <a:cubicBezTo>
                  <a:pt x="530" y="96"/>
                  <a:pt x="540" y="68"/>
                  <a:pt x="549" y="41"/>
                </a:cubicBezTo>
                <a:cubicBezTo>
                  <a:pt x="554" y="27"/>
                  <a:pt x="563" y="0"/>
                  <a:pt x="563" y="0"/>
                </a:cubicBezTo>
                <a:cubicBezTo>
                  <a:pt x="578" y="23"/>
                  <a:pt x="583" y="42"/>
                  <a:pt x="590" y="68"/>
                </a:cubicBezTo>
                <a:cubicBezTo>
                  <a:pt x="585" y="127"/>
                  <a:pt x="583" y="169"/>
                  <a:pt x="597" y="226"/>
                </a:cubicBezTo>
                <a:cubicBezTo>
                  <a:pt x="592" y="257"/>
                  <a:pt x="586" y="285"/>
                  <a:pt x="576" y="315"/>
                </a:cubicBezTo>
                <a:cubicBezTo>
                  <a:pt x="583" y="387"/>
                  <a:pt x="594" y="443"/>
                  <a:pt x="576" y="514"/>
                </a:cubicBezTo>
                <a:cubicBezTo>
                  <a:pt x="578" y="575"/>
                  <a:pt x="605" y="755"/>
                  <a:pt x="576" y="843"/>
                </a:cubicBezTo>
                <a:cubicBezTo>
                  <a:pt x="574" y="868"/>
                  <a:pt x="592" y="909"/>
                  <a:pt x="569" y="918"/>
                </a:cubicBezTo>
                <a:cubicBezTo>
                  <a:pt x="495" y="948"/>
                  <a:pt x="409" y="912"/>
                  <a:pt x="329" y="912"/>
                </a:cubicBezTo>
                <a:lnTo>
                  <a:pt x="206" y="891"/>
                </a:lnTo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2168525" cy="6699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FIND THIS AREA</a:t>
            </a:r>
          </a:p>
          <a:p>
            <a:r>
              <a:rPr lang="en-US"/>
              <a:t>FROM COLUMN C</a:t>
            </a: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H="1" flipV="1">
            <a:off x="5334000" y="2438400"/>
            <a:ext cx="838200" cy="22860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V="1">
            <a:off x="1905000" y="2209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practice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each, write the null hypothesis and indicate whether it is directional</a:t>
            </a:r>
          </a:p>
          <a:p>
            <a:pPr lvl="1"/>
            <a:r>
              <a:rPr lang="en-US" dirty="0" smtClean="0"/>
              <a:t>Crime rates are related to unemployment rates</a:t>
            </a:r>
          </a:p>
          <a:p>
            <a:pPr lvl="1"/>
            <a:r>
              <a:rPr lang="en-US" dirty="0" smtClean="0"/>
              <a:t>People with lumpy heads are less likely to shave their hair off</a:t>
            </a:r>
          </a:p>
          <a:p>
            <a:pPr lvl="1"/>
            <a:r>
              <a:rPr lang="en-US" dirty="0" smtClean="0"/>
              <a:t>There is a difference in criminal behavior between those who live with parents and those who do not</a:t>
            </a:r>
          </a:p>
          <a:p>
            <a:pPr lvl="1"/>
            <a:r>
              <a:rPr lang="en-US" dirty="0" smtClean="0"/>
              <a:t>Those with prior felony offenses will be more likely to commit new crimes than those without prior offenses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Z SCORES: “ABOVE” EXAMPLE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4876800" cy="54102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Sometimes, lower is better…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Example:  If you shot a 68 in golf (mean=73.5, s = 4), how many scores are above yours?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sz="1600" u="sng" dirty="0" smtClean="0"/>
              <a:t>68 – 73.5 </a:t>
            </a:r>
            <a:r>
              <a:rPr lang="en-US" sz="1600" dirty="0" smtClean="0"/>
              <a:t>=  - 1.37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  </a:t>
            </a:r>
            <a:r>
              <a:rPr lang="en-US" sz="1400" dirty="0" smtClean="0"/>
              <a:t>	           4</a:t>
            </a:r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334000" y="1981200"/>
          <a:ext cx="3810000" cy="330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Picture" r:id="rId4" imgW="4492800" imgH="3594240" progId="StaticEnhancedMetafile">
                  <p:embed/>
                </p:oleObj>
              </mc:Choice>
              <mc:Fallback>
                <p:oleObj name="Picture" r:id="rId4" imgW="4492800" imgH="3594240" progId="StaticEnhancedMetafil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557" b="16463"/>
                      <a:stretch>
                        <a:fillRect/>
                      </a:stretch>
                    </p:blipFill>
                    <p:spPr bwMode="auto">
                      <a:xfrm>
                        <a:off x="5334000" y="1981200"/>
                        <a:ext cx="3810000" cy="330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7239000" y="281940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6781800" y="3810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/>
          </p:cNvSpPr>
          <p:nvPr/>
        </p:nvSpPr>
        <p:spPr bwMode="auto">
          <a:xfrm>
            <a:off x="6757988" y="2809875"/>
            <a:ext cx="1849437" cy="2487613"/>
          </a:xfrm>
          <a:custGeom>
            <a:avLst/>
            <a:gdLst>
              <a:gd name="T0" fmla="*/ 41275 w 1165"/>
              <a:gd name="T1" fmla="*/ 2428876 h 1567"/>
              <a:gd name="T2" fmla="*/ 7937 w 1165"/>
              <a:gd name="T3" fmla="*/ 2181226 h 1567"/>
              <a:gd name="T4" fmla="*/ 61912 w 1165"/>
              <a:gd name="T5" fmla="*/ 1978026 h 1567"/>
              <a:gd name="T6" fmla="*/ 52387 w 1165"/>
              <a:gd name="T7" fmla="*/ 1933576 h 1567"/>
              <a:gd name="T8" fmla="*/ 30162 w 1165"/>
              <a:gd name="T9" fmla="*/ 1870076 h 1567"/>
              <a:gd name="T10" fmla="*/ 61912 w 1165"/>
              <a:gd name="T11" fmla="*/ 1235075 h 1567"/>
              <a:gd name="T12" fmla="*/ 52387 w 1165"/>
              <a:gd name="T13" fmla="*/ 1106488 h 1567"/>
              <a:gd name="T14" fmla="*/ 30162 w 1165"/>
              <a:gd name="T15" fmla="*/ 1030288 h 1567"/>
              <a:gd name="T16" fmla="*/ 176212 w 1165"/>
              <a:gd name="T17" fmla="*/ 466725 h 1567"/>
              <a:gd name="T18" fmla="*/ 212725 w 1165"/>
              <a:gd name="T19" fmla="*/ 449263 h 1567"/>
              <a:gd name="T20" fmla="*/ 288925 w 1165"/>
              <a:gd name="T21" fmla="*/ 212725 h 1567"/>
              <a:gd name="T22" fmla="*/ 328612 w 1165"/>
              <a:gd name="T23" fmla="*/ 161925 h 1567"/>
              <a:gd name="T24" fmla="*/ 404812 w 1165"/>
              <a:gd name="T25" fmla="*/ 85725 h 1567"/>
              <a:gd name="T26" fmla="*/ 404812 w 1165"/>
              <a:gd name="T27" fmla="*/ 9525 h 1567"/>
              <a:gd name="T28" fmla="*/ 482600 w 1165"/>
              <a:gd name="T29" fmla="*/ 7938 h 1567"/>
              <a:gd name="T30" fmla="*/ 503237 w 1165"/>
              <a:gd name="T31" fmla="*/ 41275 h 1567"/>
              <a:gd name="T32" fmla="*/ 568325 w 1165"/>
              <a:gd name="T33" fmla="*/ 73025 h 1567"/>
              <a:gd name="T34" fmla="*/ 631825 w 1165"/>
              <a:gd name="T35" fmla="*/ 255588 h 1567"/>
              <a:gd name="T36" fmla="*/ 728662 w 1165"/>
              <a:gd name="T37" fmla="*/ 449263 h 1567"/>
              <a:gd name="T38" fmla="*/ 804862 w 1165"/>
              <a:gd name="T39" fmla="*/ 708025 h 1567"/>
              <a:gd name="T40" fmla="*/ 836612 w 1165"/>
              <a:gd name="T41" fmla="*/ 815975 h 1567"/>
              <a:gd name="T42" fmla="*/ 912812 w 1165"/>
              <a:gd name="T43" fmla="*/ 976313 h 1567"/>
              <a:gd name="T44" fmla="*/ 1041400 w 1165"/>
              <a:gd name="T45" fmla="*/ 1417638 h 1567"/>
              <a:gd name="T46" fmla="*/ 1169987 w 1165"/>
              <a:gd name="T47" fmla="*/ 1773238 h 1567"/>
              <a:gd name="T48" fmla="*/ 1212850 w 1165"/>
              <a:gd name="T49" fmla="*/ 1870076 h 1567"/>
              <a:gd name="T50" fmla="*/ 1471612 w 1165"/>
              <a:gd name="T51" fmla="*/ 2278063 h 1567"/>
              <a:gd name="T52" fmla="*/ 1514474 w 1165"/>
              <a:gd name="T53" fmla="*/ 2343151 h 1567"/>
              <a:gd name="T54" fmla="*/ 1546224 w 1165"/>
              <a:gd name="T55" fmla="*/ 2354263 h 1567"/>
              <a:gd name="T56" fmla="*/ 1739900 w 1165"/>
              <a:gd name="T57" fmla="*/ 2386013 h 1567"/>
              <a:gd name="T58" fmla="*/ 1804987 w 1165"/>
              <a:gd name="T59" fmla="*/ 2417763 h 1567"/>
              <a:gd name="T60" fmla="*/ 1836737 w 1165"/>
              <a:gd name="T61" fmla="*/ 2439988 h 1567"/>
              <a:gd name="T62" fmla="*/ 1138237 w 1165"/>
              <a:gd name="T63" fmla="*/ 2417763 h 1567"/>
              <a:gd name="T64" fmla="*/ 728662 w 1165"/>
              <a:gd name="T65" fmla="*/ 2428876 h 1567"/>
              <a:gd name="T66" fmla="*/ 41275 w 1165"/>
              <a:gd name="T67" fmla="*/ 2428876 h 156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165"/>
              <a:gd name="T103" fmla="*/ 0 h 1567"/>
              <a:gd name="T104" fmla="*/ 1165 w 1165"/>
              <a:gd name="T105" fmla="*/ 1567 h 1567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165" h="1567">
                <a:moveTo>
                  <a:pt x="26" y="1530"/>
                </a:moveTo>
                <a:cubicBezTo>
                  <a:pt x="13" y="1479"/>
                  <a:pt x="10" y="1426"/>
                  <a:pt x="5" y="1374"/>
                </a:cubicBezTo>
                <a:cubicBezTo>
                  <a:pt x="12" y="1329"/>
                  <a:pt x="26" y="1289"/>
                  <a:pt x="39" y="1246"/>
                </a:cubicBezTo>
                <a:cubicBezTo>
                  <a:pt x="37" y="1237"/>
                  <a:pt x="36" y="1227"/>
                  <a:pt x="33" y="1218"/>
                </a:cubicBezTo>
                <a:cubicBezTo>
                  <a:pt x="29" y="1204"/>
                  <a:pt x="19" y="1178"/>
                  <a:pt x="19" y="1178"/>
                </a:cubicBezTo>
                <a:cubicBezTo>
                  <a:pt x="14" y="1045"/>
                  <a:pt x="0" y="907"/>
                  <a:pt x="39" y="778"/>
                </a:cubicBezTo>
                <a:cubicBezTo>
                  <a:pt x="37" y="751"/>
                  <a:pt x="36" y="724"/>
                  <a:pt x="33" y="697"/>
                </a:cubicBezTo>
                <a:cubicBezTo>
                  <a:pt x="31" y="680"/>
                  <a:pt x="19" y="649"/>
                  <a:pt x="19" y="649"/>
                </a:cubicBezTo>
                <a:cubicBezTo>
                  <a:pt x="50" y="531"/>
                  <a:pt x="74" y="411"/>
                  <a:pt x="111" y="294"/>
                </a:cubicBezTo>
                <a:cubicBezTo>
                  <a:pt x="114" y="286"/>
                  <a:pt x="129" y="290"/>
                  <a:pt x="134" y="283"/>
                </a:cubicBezTo>
                <a:cubicBezTo>
                  <a:pt x="152" y="258"/>
                  <a:pt x="182" y="163"/>
                  <a:pt x="182" y="134"/>
                </a:cubicBezTo>
                <a:lnTo>
                  <a:pt x="207" y="102"/>
                </a:lnTo>
                <a:lnTo>
                  <a:pt x="255" y="54"/>
                </a:lnTo>
                <a:lnTo>
                  <a:pt x="255" y="6"/>
                </a:lnTo>
                <a:cubicBezTo>
                  <a:pt x="271" y="6"/>
                  <a:pt x="288" y="0"/>
                  <a:pt x="304" y="5"/>
                </a:cubicBezTo>
                <a:cubicBezTo>
                  <a:pt x="312" y="8"/>
                  <a:pt x="311" y="21"/>
                  <a:pt x="317" y="26"/>
                </a:cubicBezTo>
                <a:cubicBezTo>
                  <a:pt x="329" y="36"/>
                  <a:pt x="345" y="38"/>
                  <a:pt x="358" y="46"/>
                </a:cubicBezTo>
                <a:cubicBezTo>
                  <a:pt x="393" y="100"/>
                  <a:pt x="383" y="99"/>
                  <a:pt x="398" y="161"/>
                </a:cubicBezTo>
                <a:cubicBezTo>
                  <a:pt x="408" y="203"/>
                  <a:pt x="436" y="247"/>
                  <a:pt x="459" y="283"/>
                </a:cubicBezTo>
                <a:cubicBezTo>
                  <a:pt x="473" y="337"/>
                  <a:pt x="489" y="393"/>
                  <a:pt x="507" y="446"/>
                </a:cubicBezTo>
                <a:cubicBezTo>
                  <a:pt x="513" y="462"/>
                  <a:pt x="519" y="502"/>
                  <a:pt x="527" y="514"/>
                </a:cubicBezTo>
                <a:cubicBezTo>
                  <a:pt x="551" y="550"/>
                  <a:pt x="561" y="574"/>
                  <a:pt x="575" y="615"/>
                </a:cubicBezTo>
                <a:cubicBezTo>
                  <a:pt x="607" y="706"/>
                  <a:pt x="624" y="802"/>
                  <a:pt x="656" y="893"/>
                </a:cubicBezTo>
                <a:cubicBezTo>
                  <a:pt x="667" y="960"/>
                  <a:pt x="675" y="1074"/>
                  <a:pt x="737" y="1117"/>
                </a:cubicBezTo>
                <a:cubicBezTo>
                  <a:pt x="752" y="1138"/>
                  <a:pt x="753" y="1156"/>
                  <a:pt x="764" y="1178"/>
                </a:cubicBezTo>
                <a:cubicBezTo>
                  <a:pt x="806" y="1265"/>
                  <a:pt x="842" y="1380"/>
                  <a:pt x="927" y="1435"/>
                </a:cubicBezTo>
                <a:cubicBezTo>
                  <a:pt x="936" y="1449"/>
                  <a:pt x="945" y="1462"/>
                  <a:pt x="954" y="1476"/>
                </a:cubicBezTo>
                <a:cubicBezTo>
                  <a:pt x="958" y="1482"/>
                  <a:pt x="967" y="1481"/>
                  <a:pt x="974" y="1483"/>
                </a:cubicBezTo>
                <a:cubicBezTo>
                  <a:pt x="1014" y="1496"/>
                  <a:pt x="1054" y="1499"/>
                  <a:pt x="1096" y="1503"/>
                </a:cubicBezTo>
                <a:cubicBezTo>
                  <a:pt x="1163" y="1548"/>
                  <a:pt x="1075" y="1492"/>
                  <a:pt x="1137" y="1523"/>
                </a:cubicBezTo>
                <a:cubicBezTo>
                  <a:pt x="1144" y="1527"/>
                  <a:pt x="1165" y="1537"/>
                  <a:pt x="1157" y="1537"/>
                </a:cubicBezTo>
                <a:cubicBezTo>
                  <a:pt x="1010" y="1545"/>
                  <a:pt x="864" y="1527"/>
                  <a:pt x="717" y="1523"/>
                </a:cubicBezTo>
                <a:cubicBezTo>
                  <a:pt x="618" y="1517"/>
                  <a:pt x="561" y="1524"/>
                  <a:pt x="459" y="1530"/>
                </a:cubicBezTo>
                <a:cubicBezTo>
                  <a:pt x="317" y="1567"/>
                  <a:pt x="169" y="1515"/>
                  <a:pt x="26" y="153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7239000" y="27432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6324600" y="5715000"/>
            <a:ext cx="18288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FIND THIS AREA FROM COLUMN B</a:t>
            </a:r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V="1">
            <a:off x="7010400" y="4572000"/>
            <a:ext cx="0" cy="1143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6553200" y="5281613"/>
            <a:ext cx="1033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68    73.5</a:t>
            </a: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6781800" y="5257800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7239000" y="52578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98525"/>
          </a:xfrm>
        </p:spPr>
        <p:txBody>
          <a:bodyPr/>
          <a:lstStyle/>
          <a:p>
            <a:pPr eaLnBrk="1" hangingPunct="1"/>
            <a:r>
              <a:rPr lang="en-US" sz="3500" smtClean="0"/>
              <a:t>Area between 2 Z Scores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742950" lvl="1" indent="-285750" eaLnBrk="1" hangingPunct="1"/>
            <a:r>
              <a:rPr lang="en-US" sz="2200" dirty="0" smtClean="0"/>
              <a:t>What percentage of people have I.Q. scores between Stan’s score of 110 and Shelly’s score of 125? (mean = 100, s = 15)</a:t>
            </a:r>
          </a:p>
          <a:p>
            <a:pPr marL="1143000" lvl="2" indent="-228600" eaLnBrk="1" hangingPunct="1"/>
            <a:r>
              <a:rPr lang="en-US" sz="2100" dirty="0" smtClean="0"/>
              <a:t>CALCULATE Z SCORES</a:t>
            </a:r>
          </a:p>
          <a:p>
            <a:pPr marL="742950" lvl="1" indent="-285750" eaLnBrk="1" hangingPunct="1"/>
            <a:endParaRPr lang="en-US" sz="2200" dirty="0" smtClean="0"/>
          </a:p>
        </p:txBody>
      </p:sp>
      <p:pic>
        <p:nvPicPr>
          <p:cNvPr id="32772" name="Picture 4" descr="scan"/>
          <p:cNvPicPr>
            <a:picLocks noChangeAspect="1" noChangeArrowheads="1"/>
          </p:cNvPicPr>
          <p:nvPr/>
        </p:nvPicPr>
        <p:blipFill>
          <a:blip r:embed="rId3" cstate="print"/>
          <a:srcRect l="39682" r="5484" b="13089"/>
          <a:stretch>
            <a:fillRect/>
          </a:stretch>
        </p:blipFill>
        <p:spPr bwMode="auto">
          <a:xfrm>
            <a:off x="4419600" y="1752600"/>
            <a:ext cx="4572000" cy="39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11212"/>
          </a:xfrm>
        </p:spPr>
        <p:txBody>
          <a:bodyPr/>
          <a:lstStyle/>
          <a:p>
            <a:pPr eaLnBrk="1" hangingPunct="1"/>
            <a:r>
              <a:rPr lang="en-US" sz="3500" smtClean="0"/>
              <a:t>AREA BETWEEN 2 Z SCORES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pPr eaLnBrk="1" hangingPunct="1"/>
            <a:r>
              <a:rPr lang="en-US" dirty="0" smtClean="0"/>
              <a:t>EXAMPLE 2:</a:t>
            </a:r>
          </a:p>
          <a:p>
            <a:pPr marL="1143000" lvl="2" indent="-228600" eaLnBrk="1" hangingPunct="1"/>
            <a:r>
              <a:rPr lang="en-US" dirty="0" smtClean="0"/>
              <a:t>The </a:t>
            </a:r>
            <a:r>
              <a:rPr lang="en-US" dirty="0" smtClean="0"/>
              <a:t>mean prison admission rate for U.S. counties </a:t>
            </a:r>
            <a:r>
              <a:rPr lang="en-US" dirty="0" smtClean="0"/>
              <a:t>is 385 </a:t>
            </a:r>
            <a:r>
              <a:rPr lang="en-US" dirty="0" smtClean="0"/>
              <a:t>per 100k, with a standard deviation of 151 (approx. normal distribution)</a:t>
            </a:r>
          </a:p>
          <a:p>
            <a:pPr marL="1600200" lvl="3" indent="-228600" eaLnBrk="1" hangingPunct="1"/>
            <a:r>
              <a:rPr lang="en-US" dirty="0" smtClean="0"/>
              <a:t>Given this information, what percentage of counties fall between counties A (220 per 100k) &amp; B (450 per 100k)?</a:t>
            </a:r>
          </a:p>
          <a:p>
            <a:pPr marL="2057400" lvl="4" indent="-228600" eaLnBrk="1" hangingPunct="1">
              <a:buFont typeface="Wingdings" pitchFamily="2" charset="2"/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25487"/>
          </a:xfrm>
        </p:spPr>
        <p:txBody>
          <a:bodyPr/>
          <a:lstStyle/>
          <a:p>
            <a:pPr eaLnBrk="1" hangingPunct="1"/>
            <a:r>
              <a:rPr lang="en-US" sz="3500" smtClean="0"/>
              <a:t>4 More Sample Problems 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 marL="990600" lvl="1" indent="-533400" eaLnBrk="1" hangingPunct="1"/>
            <a:r>
              <a:rPr lang="en-US" b="1" i="1" smtClean="0"/>
              <a:t>For a sample of 150 U.S. cities, the mean poverty rate (per 100) is 12.5 with a standard deviation of 4.0. The distribution is approximately normal.</a:t>
            </a:r>
          </a:p>
          <a:p>
            <a:pPr marL="1371600" lvl="2" indent="-457200" eaLnBrk="1" hangingPunct="1"/>
            <a:r>
              <a:rPr lang="en-US" smtClean="0"/>
              <a:t>Based on the above information:</a:t>
            </a:r>
          </a:p>
          <a:p>
            <a:pPr marL="1752600" lvl="3" indent="-381000" eaLnBrk="1" hangingPunct="1">
              <a:buFontTx/>
              <a:buAutoNum type="arabicPeriod"/>
            </a:pPr>
            <a:r>
              <a:rPr lang="en-US" smtClean="0"/>
              <a:t>What percent of cities had a poverty rate of more than 8.5 per 100?</a:t>
            </a:r>
          </a:p>
          <a:p>
            <a:pPr marL="1752600" lvl="3" indent="-381000" eaLnBrk="1" hangingPunct="1">
              <a:buFontTx/>
              <a:buAutoNum type="arabicPeriod"/>
            </a:pPr>
            <a:r>
              <a:rPr lang="en-US" smtClean="0"/>
              <a:t>What percent of cities had a rate between 13.0 and 16.5?</a:t>
            </a:r>
          </a:p>
          <a:p>
            <a:pPr marL="1752600" lvl="3" indent="-381000" eaLnBrk="1" hangingPunct="1">
              <a:buFontTx/>
              <a:buAutoNum type="arabicPeriod"/>
            </a:pPr>
            <a:r>
              <a:rPr lang="en-US" smtClean="0"/>
              <a:t>What percent of cities had a rate between 10.5 and 14.3?</a:t>
            </a:r>
          </a:p>
          <a:p>
            <a:pPr marL="1752600" lvl="3" indent="-381000" eaLnBrk="1" hangingPunct="1">
              <a:buFontTx/>
              <a:buAutoNum type="arabicPeriod"/>
            </a:pPr>
            <a:r>
              <a:rPr lang="en-US" smtClean="0"/>
              <a:t>What percent of cities had a rate between 8.5 and 10.5?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43800" cy="5334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3000" smtClean="0">
                <a:solidFill>
                  <a:srgbClr val="0000FF"/>
                </a:solidFill>
              </a:rPr>
              <a:t>The Normal Curve &amp; Z Scores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69975"/>
          </a:xfrm>
        </p:spPr>
        <p:txBody>
          <a:bodyPr/>
          <a:lstStyle/>
          <a:p>
            <a:pPr eaLnBrk="1" hangingPunct="1"/>
            <a:r>
              <a:rPr lang="en-US" smtClean="0"/>
              <a:t>THE NORMAL CURVE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066800"/>
            <a:ext cx="4495800" cy="5410200"/>
          </a:xfrm>
        </p:spPr>
        <p:txBody>
          <a:bodyPr/>
          <a:lstStyle/>
          <a:p>
            <a:pPr eaLnBrk="1" hangingPunct="1"/>
            <a:r>
              <a:rPr lang="en-US" sz="2600" dirty="0" smtClean="0"/>
              <a:t>Characteristics:</a:t>
            </a:r>
          </a:p>
          <a:p>
            <a:pPr marL="742950" lvl="1" indent="-285750" eaLnBrk="1" hangingPunct="1"/>
            <a:r>
              <a:rPr lang="en-US" sz="2200" dirty="0" smtClean="0"/>
              <a:t>Theoretical distribution of scores</a:t>
            </a:r>
          </a:p>
          <a:p>
            <a:pPr marL="742950" lvl="1" indent="-285750" eaLnBrk="1" hangingPunct="1"/>
            <a:r>
              <a:rPr lang="en-US" sz="2200" dirty="0" smtClean="0"/>
              <a:t>Perfectly symmetrical</a:t>
            </a:r>
          </a:p>
          <a:p>
            <a:pPr marL="742950" lvl="1" indent="-285750" eaLnBrk="1" hangingPunct="1"/>
            <a:r>
              <a:rPr lang="en-US" sz="2200" dirty="0" smtClean="0"/>
              <a:t>Bell-shaped</a:t>
            </a:r>
          </a:p>
          <a:p>
            <a:pPr marL="742950" lvl="1" indent="-285750" eaLnBrk="1" hangingPunct="1"/>
            <a:r>
              <a:rPr lang="en-US" sz="2200" dirty="0" err="1" smtClean="0"/>
              <a:t>Unimodal</a:t>
            </a:r>
            <a:endParaRPr lang="en-US" sz="2200" dirty="0" smtClean="0"/>
          </a:p>
          <a:p>
            <a:pPr marL="742950" lvl="1" indent="-285750" eaLnBrk="1" hangingPunct="1"/>
            <a:endParaRPr lang="en-US" sz="2200" dirty="0" smtClean="0"/>
          </a:p>
          <a:p>
            <a:pPr marL="742950" lvl="1" indent="-285750" eaLnBrk="1" hangingPunct="1"/>
            <a:r>
              <a:rPr lang="en-US" sz="2200" dirty="0" smtClean="0"/>
              <a:t>Tails extend infinitely in both directions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029200" y="2141538"/>
          <a:ext cx="365760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icture" r:id="rId4" imgW="4492800" imgH="3594240" progId="StaticEnhancedMetafile">
                  <p:embed/>
                </p:oleObj>
              </mc:Choice>
              <mc:Fallback>
                <p:oleObj name="Picture" r:id="rId4" imgW="4492800" imgH="3594240" progId="StaticEnhancedMetafil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009"/>
                      <a:stretch>
                        <a:fillRect/>
                      </a:stretch>
                    </p:blipFill>
                    <p:spPr bwMode="auto">
                      <a:xfrm>
                        <a:off x="5029200" y="2141538"/>
                        <a:ext cx="365760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248400" y="4648200"/>
            <a:ext cx="1295400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x AXIS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495800" y="3048000"/>
            <a:ext cx="533400" cy="6238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Y</a:t>
            </a:r>
          </a:p>
          <a:p>
            <a:pPr>
              <a:spcBef>
                <a:spcPct val="50000"/>
              </a:spcBef>
            </a:pPr>
            <a:r>
              <a:rPr lang="en-US" sz="1400" b="1"/>
              <a:t>axis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69975"/>
          </a:xfrm>
        </p:spPr>
        <p:txBody>
          <a:bodyPr/>
          <a:lstStyle/>
          <a:p>
            <a:pPr eaLnBrk="1" hangingPunct="1"/>
            <a:r>
              <a:rPr lang="en-US" smtClean="0"/>
              <a:t>THE NORMAL CURVE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447800"/>
            <a:ext cx="4343400" cy="4495800"/>
          </a:xfrm>
        </p:spPr>
        <p:txBody>
          <a:bodyPr/>
          <a:lstStyle/>
          <a:p>
            <a:pPr marL="742950" lvl="1" indent="-285750" eaLnBrk="1" hangingPunct="1"/>
            <a:endParaRPr lang="en-US" sz="2200" smtClean="0"/>
          </a:p>
          <a:p>
            <a:pPr marL="742950" lvl="1" indent="-285750" eaLnBrk="1" hangingPunct="1"/>
            <a:r>
              <a:rPr lang="en-US" sz="2200" smtClean="0"/>
              <a:t>Assumption of normality of a given empirical distribution makes it possible to describe this “real-world” distribution based on what we know about the (theoretical) normal curve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8200" y="1868488"/>
          <a:ext cx="40386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icture" r:id="rId4" imgW="4492800" imgH="3594240" progId="StaticEnhancedMetafile">
                  <p:embed/>
                </p:oleObj>
              </mc:Choice>
              <mc:Fallback>
                <p:oleObj name="Picture" r:id="rId4" imgW="4492800" imgH="3594240" progId="StaticEnhancedMetafil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009"/>
                      <a:stretch>
                        <a:fillRect/>
                      </a:stretch>
                    </p:blipFill>
                    <p:spPr bwMode="auto">
                      <a:xfrm>
                        <a:off x="4648200" y="1868488"/>
                        <a:ext cx="40386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98525"/>
          </a:xfrm>
        </p:spPr>
        <p:txBody>
          <a:bodyPr/>
          <a:lstStyle/>
          <a:p>
            <a:pPr eaLnBrk="1" hangingPunct="1"/>
            <a:r>
              <a:rPr lang="en-US" smtClean="0"/>
              <a:t>THE NORMAL CURVE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47800"/>
            <a:ext cx="4038600" cy="4525963"/>
          </a:xfrm>
        </p:spPr>
        <p:txBody>
          <a:bodyPr/>
          <a:lstStyle/>
          <a:p>
            <a:pPr marL="498475" indent="-228600" eaLnBrk="1" hangingPunct="1"/>
            <a:r>
              <a:rPr lang="en-US" sz="2400" smtClean="0"/>
              <a:t>.68 of area under the curve (.34 on each side of mean) falls within 1 standard deviation (s) of the mean</a:t>
            </a:r>
          </a:p>
          <a:p>
            <a:pPr marL="847725" lvl="1" indent="-228600" eaLnBrk="1" hangingPunct="1"/>
            <a:r>
              <a:rPr lang="en-US" sz="2000" smtClean="0"/>
              <a:t>In other words, 68% of cases fall within +/- 1 s</a:t>
            </a:r>
          </a:p>
          <a:p>
            <a:pPr marL="498475" indent="-228600" eaLnBrk="1" hangingPunct="1"/>
            <a:r>
              <a:rPr lang="en-US" sz="2400" smtClean="0"/>
              <a:t>95% of cases fall within 2 s’s</a:t>
            </a:r>
          </a:p>
          <a:p>
            <a:pPr marL="498475" indent="-228600" eaLnBrk="1" hangingPunct="1"/>
            <a:r>
              <a:rPr lang="en-US" sz="2400" smtClean="0"/>
              <a:t>99% of cases fall within 3 s’s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038600" y="1981200"/>
          <a:ext cx="51054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Bitmap Image" r:id="rId4" imgW="5772956" imgH="4105848" progId="PBrush">
                  <p:embed/>
                </p:oleObj>
              </mc:Choice>
              <mc:Fallback>
                <p:oleObj name="Bitmap Image" r:id="rId4" imgW="5772956" imgH="4105848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13" t="9407" b="11412"/>
                      <a:stretch>
                        <a:fillRect/>
                      </a:stretch>
                    </p:blipFill>
                    <p:spPr bwMode="auto">
                      <a:xfrm>
                        <a:off x="4038600" y="1981200"/>
                        <a:ext cx="51054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724400" y="4183063"/>
            <a:ext cx="37338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50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4800600" y="4114800"/>
            <a:ext cx="3657600" cy="168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 eaLnBrk="1" hangingPunct="1"/>
            <a:r>
              <a:rPr lang="en-US" sz="2600" smtClean="0"/>
              <a:t>Areas Under the Normal Curve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609600" y="1219200"/>
            <a:ext cx="4191000" cy="5059363"/>
          </a:xfrm>
        </p:spPr>
        <p:txBody>
          <a:bodyPr/>
          <a:lstStyle/>
          <a:p>
            <a:pPr marL="1143000" lvl="2" indent="-228600" eaLnBrk="1" hangingPunct="1"/>
            <a:r>
              <a:rPr lang="en-US" sz="2100" smtClean="0"/>
              <a:t>Because the normal curve is symmetrical, we know that 50% of its area falls on either side of the mean. </a:t>
            </a:r>
          </a:p>
          <a:p>
            <a:pPr marL="1143000" lvl="2" indent="-228600" eaLnBrk="1" hangingPunct="1"/>
            <a:r>
              <a:rPr lang="en-US" sz="2100" b="1" i="1" smtClean="0"/>
              <a:t>FOR EACH SIDE:</a:t>
            </a:r>
          </a:p>
          <a:p>
            <a:pPr marL="1600200" lvl="3" indent="-228600" eaLnBrk="1" hangingPunct="1"/>
            <a:r>
              <a:rPr lang="en-US" sz="1800" smtClean="0"/>
              <a:t>34.13% of scores in distribution are b/t the mean and 1 s from the mean</a:t>
            </a:r>
          </a:p>
          <a:p>
            <a:pPr marL="1600200" lvl="3" indent="-228600" eaLnBrk="1" hangingPunct="1"/>
            <a:r>
              <a:rPr lang="en-US" sz="1800" smtClean="0"/>
              <a:t>13.59% of scores are between 1 and 2 s’s from the mean</a:t>
            </a:r>
          </a:p>
          <a:p>
            <a:pPr marL="1600200" lvl="3" indent="-228600" eaLnBrk="1" hangingPunct="1"/>
            <a:r>
              <a:rPr lang="en-US" sz="1800" smtClean="0"/>
              <a:t>2.28% of scores are    &gt; 2 s’s from the mean</a:t>
            </a:r>
          </a:p>
        </p:txBody>
      </p:sp>
      <p:pic>
        <p:nvPicPr>
          <p:cNvPr id="21508" name="Picture 4" descr="stats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505200" y="2387600"/>
            <a:ext cx="5105400" cy="311943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pPr eaLnBrk="1" hangingPunct="1"/>
            <a:r>
              <a:rPr lang="en-US" smtClean="0"/>
              <a:t>THE NORMAL CURVE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4038600" cy="4525963"/>
          </a:xfrm>
        </p:spPr>
        <p:txBody>
          <a:bodyPr/>
          <a:lstStyle/>
          <a:p>
            <a:pPr eaLnBrk="1" hangingPunct="1"/>
            <a:r>
              <a:rPr lang="en-US" sz="2600" dirty="0" smtClean="0"/>
              <a:t>Example:</a:t>
            </a:r>
            <a:endParaRPr lang="en-US" sz="2200" dirty="0" smtClean="0"/>
          </a:p>
          <a:p>
            <a:pPr marL="742950" lvl="1" indent="-285750" eaLnBrk="1" hangingPunct="1"/>
            <a:r>
              <a:rPr lang="en-US" sz="2200" dirty="0" smtClean="0"/>
              <a:t>Male height = normally distributed, mean = 70 inches, s = 4 inches</a:t>
            </a:r>
          </a:p>
          <a:p>
            <a:pPr marL="1143000" lvl="2" indent="-228600" eaLnBrk="1" hangingPunct="1"/>
            <a:r>
              <a:rPr lang="en-US" sz="2100" dirty="0" smtClean="0"/>
              <a:t>What is the range of heights that encompasses 99% of the population?</a:t>
            </a:r>
          </a:p>
          <a:p>
            <a:pPr marL="1600200" lvl="3" indent="-228600" eaLnBrk="1" hangingPunct="1"/>
            <a:r>
              <a:rPr lang="en-US" sz="1800" dirty="0" smtClean="0"/>
              <a:t>Hint:  that’s +/- 3 standard deviations</a:t>
            </a:r>
          </a:p>
          <a:p>
            <a:pPr eaLnBrk="1" hangingPunct="1"/>
            <a:endParaRPr lang="en-US" sz="2600" dirty="0" smtClean="0"/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86200" y="2133600"/>
          <a:ext cx="5105400" cy="335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Bitmap Image" r:id="rId4" imgW="5772956" imgH="4105848" progId="PBrush">
                  <p:embed/>
                </p:oleObj>
              </mc:Choice>
              <mc:Fallback>
                <p:oleObj name="Bitmap Image" r:id="rId4" imgW="5772956" imgH="4105848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13" t="9407" b="11412"/>
                      <a:stretch>
                        <a:fillRect/>
                      </a:stretch>
                    </p:blipFill>
                    <p:spPr bwMode="auto">
                      <a:xfrm>
                        <a:off x="3886200" y="2133600"/>
                        <a:ext cx="5105400" cy="335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029200" y="5707063"/>
            <a:ext cx="33528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 </a:t>
            </a:r>
            <a:r>
              <a:rPr lang="en-US"/>
              <a:t>                                                     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572000" y="4343400"/>
            <a:ext cx="3810000" cy="184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THE NORMAL CURVE &amp; Z SCORES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152400" y="1219200"/>
            <a:ext cx="4038600" cy="53340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To use the normal curve to answer questions, raw scores of a distribution must be transformed into Z scores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Z scores: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Formula:  Z</a:t>
            </a:r>
            <a:r>
              <a:rPr lang="en-US" sz="2000" baseline="-25000" smtClean="0"/>
              <a:t>i </a:t>
            </a:r>
            <a:r>
              <a:rPr lang="en-US" sz="2000" smtClean="0"/>
              <a:t>= </a:t>
            </a:r>
            <a:r>
              <a:rPr lang="en-US" sz="2000" u="sng" smtClean="0"/>
              <a:t>X</a:t>
            </a:r>
            <a:r>
              <a:rPr lang="en-US" sz="2000" u="sng" baseline="-25000" smtClean="0"/>
              <a:t>i</a:t>
            </a:r>
            <a:r>
              <a:rPr lang="en-US" sz="2000" u="sng" smtClean="0"/>
              <a:t> – X</a:t>
            </a:r>
            <a:r>
              <a:rPr lang="en-US" sz="2000" smtClean="0"/>
              <a:t>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		s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A tool to help determine how a given score measures up to the whole distribution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2895600" y="4343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2533" name="Picture 5" descr="stats8"/>
          <p:cNvPicPr>
            <a:picLocks noChangeAspect="1" noChangeArrowheads="1"/>
          </p:cNvPicPr>
          <p:nvPr/>
        </p:nvPicPr>
        <p:blipFill>
          <a:blip r:embed="rId3" cstate="print"/>
          <a:srcRect t="6818"/>
          <a:stretch>
            <a:fillRect/>
          </a:stretch>
        </p:blipFill>
        <p:spPr bwMode="auto">
          <a:xfrm>
            <a:off x="3810000" y="2438400"/>
            <a:ext cx="4800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267200" y="4648200"/>
            <a:ext cx="3762375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/>
              <a:t>                       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 flipV="1">
            <a:off x="4343400" y="4725988"/>
            <a:ext cx="294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10800000">
            <a:spAutoFit/>
          </a:bodyPr>
          <a:lstStyle/>
          <a:p>
            <a:r>
              <a:rPr lang="en-US" sz="1200" b="1"/>
              <a:t>RAW SCORES:</a:t>
            </a:r>
            <a:r>
              <a:rPr lang="en-US" sz="1200"/>
              <a:t>    66      70      74</a:t>
            </a:r>
          </a:p>
          <a:p>
            <a:r>
              <a:rPr lang="en-US" sz="1200" b="1"/>
              <a:t>Z SCORES:</a:t>
            </a:r>
            <a:r>
              <a:rPr lang="en-US" sz="1200"/>
              <a:t>         -1         0        1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V="1">
            <a:off x="3429000" y="5105400"/>
            <a:ext cx="914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5927725" y="2474913"/>
            <a:ext cx="3746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</TotalTime>
  <Words>1175</Words>
  <Application>Microsoft Office PowerPoint</Application>
  <PresentationFormat>On-screen Show (4:3)</PresentationFormat>
  <Paragraphs>207</Paragraphs>
  <Slides>23</Slides>
  <Notes>22</Notes>
  <HiddenSlides>0</HiddenSlides>
  <MMClips>0</MMClips>
  <ScaleCrop>false</ScaleCrop>
  <HeadingPairs>
    <vt:vector size="8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  <vt:variant>
        <vt:lpstr>Custom Shows</vt:lpstr>
      </vt:variant>
      <vt:variant>
        <vt:i4>1</vt:i4>
      </vt:variant>
    </vt:vector>
  </HeadingPairs>
  <TitlesOfParts>
    <vt:vector size="28" baseType="lpstr">
      <vt:lpstr>Network</vt:lpstr>
      <vt:lpstr>Default Design</vt:lpstr>
      <vt:lpstr>Picture</vt:lpstr>
      <vt:lpstr>Bitmap Image</vt:lpstr>
      <vt:lpstr>Dispersion Using SPSS Output</vt:lpstr>
      <vt:lpstr>Hypothesis practice</vt:lpstr>
      <vt:lpstr>The Normal Curve &amp; Z Scores</vt:lpstr>
      <vt:lpstr>THE NORMAL CURVE</vt:lpstr>
      <vt:lpstr>THE NORMAL CURVE</vt:lpstr>
      <vt:lpstr>THE NORMAL CURVE</vt:lpstr>
      <vt:lpstr>Areas Under the Normal Curve</vt:lpstr>
      <vt:lpstr>THE NORMAL CURVE</vt:lpstr>
      <vt:lpstr>THE NORMAL CURVE &amp; Z SCORES</vt:lpstr>
      <vt:lpstr>NORMAL CURVE &amp; Z SCORES</vt:lpstr>
      <vt:lpstr>Z SCORE FORMULA   Z = Xi – X                                                                               S           </vt:lpstr>
      <vt:lpstr>USING Z SCORES FOR COMPARISONS</vt:lpstr>
      <vt:lpstr>USING Z SCORES FOR COMPARISONS</vt:lpstr>
      <vt:lpstr> Normal curve table </vt:lpstr>
      <vt:lpstr>THE NORMAL DISTRIBUTION</vt:lpstr>
      <vt:lpstr>AREA BELOW Z</vt:lpstr>
      <vt:lpstr>AREA BELOW Z</vt:lpstr>
      <vt:lpstr>AREA BELOW Z</vt:lpstr>
      <vt:lpstr>AREA BELOW Z</vt:lpstr>
      <vt:lpstr>Z SCORES: “ABOVE” EXAMPLE</vt:lpstr>
      <vt:lpstr>Area between 2 Z Scores</vt:lpstr>
      <vt:lpstr>AREA BETWEEN 2 Z SCORES</vt:lpstr>
      <vt:lpstr>4 More Sample Problems </vt:lpstr>
      <vt:lpstr>Custom Show 1</vt:lpstr>
    </vt:vector>
  </TitlesOfParts>
  <Company>University of Minnesota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Structure of Research</dc:title>
  <dc:creator>R Weidner</dc:creator>
  <cp:lastModifiedBy>Jeffrey R Maahs</cp:lastModifiedBy>
  <cp:revision>294</cp:revision>
  <dcterms:created xsi:type="dcterms:W3CDTF">2003-01-24T02:11:46Z</dcterms:created>
  <dcterms:modified xsi:type="dcterms:W3CDTF">2012-01-26T15:47:34Z</dcterms:modified>
</cp:coreProperties>
</file>