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9"/>
  </p:notesMasterIdLst>
  <p:handoutMasterIdLst>
    <p:handoutMasterId r:id="rId30"/>
  </p:handoutMasterIdLst>
  <p:sldIdLst>
    <p:sldId id="472" r:id="rId2"/>
    <p:sldId id="473" r:id="rId3"/>
    <p:sldId id="474" r:id="rId4"/>
    <p:sldId id="450" r:id="rId5"/>
    <p:sldId id="451" r:id="rId6"/>
    <p:sldId id="452" r:id="rId7"/>
    <p:sldId id="430" r:id="rId8"/>
    <p:sldId id="431" r:id="rId9"/>
    <p:sldId id="433" r:id="rId10"/>
    <p:sldId id="435" r:id="rId11"/>
    <p:sldId id="442" r:id="rId12"/>
    <p:sldId id="443" r:id="rId13"/>
    <p:sldId id="444" r:id="rId14"/>
    <p:sldId id="445" r:id="rId15"/>
    <p:sldId id="459" r:id="rId16"/>
    <p:sldId id="460" r:id="rId17"/>
    <p:sldId id="461" r:id="rId18"/>
    <p:sldId id="462" r:id="rId19"/>
    <p:sldId id="463" r:id="rId20"/>
    <p:sldId id="464" r:id="rId21"/>
    <p:sldId id="465" r:id="rId22"/>
    <p:sldId id="466" r:id="rId23"/>
    <p:sldId id="467" r:id="rId24"/>
    <p:sldId id="468" r:id="rId25"/>
    <p:sldId id="471" r:id="rId26"/>
    <p:sldId id="469" r:id="rId27"/>
    <p:sldId id="470" r:id="rId28"/>
  </p:sldIdLst>
  <p:sldSz cx="9144000" cy="6858000" type="screen4x3"/>
  <p:notesSz cx="6954838" cy="9309100"/>
  <p:custShowLst>
    <p:custShow name="Custom Show 1" id="0">
      <p:sldLst/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00CC"/>
    <a:srgbClr val="FFCC66"/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96" autoAdjust="0"/>
    <p:restoredTop sz="65665" autoAdjust="0"/>
  </p:normalViewPr>
  <p:slideViewPr>
    <p:cSldViewPr>
      <p:cViewPr varScale="1">
        <p:scale>
          <a:sx n="59" d="100"/>
          <a:sy n="59" d="100"/>
        </p:scale>
        <p:origin x="-186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4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942"/>
    </p:cViewPr>
  </p:sorterViewPr>
  <p:notesViewPr>
    <p:cSldViewPr>
      <p:cViewPr varScale="1">
        <p:scale>
          <a:sx n="80" d="100"/>
          <a:sy n="80" d="100"/>
        </p:scale>
        <p:origin x="-1974" y="-90"/>
      </p:cViewPr>
      <p:guideLst>
        <p:guide orient="horz" pos="2932"/>
        <p:guide pos="219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1376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9466" y="1"/>
            <a:ext cx="301376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2030"/>
            <a:ext cx="301376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9466" y="8842030"/>
            <a:ext cx="301376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A2B69B2-5D5B-4D0A-B121-4DE0344FE9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60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1376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9466" y="1"/>
            <a:ext cx="301376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98500"/>
            <a:ext cx="4652962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484" y="4421824"/>
            <a:ext cx="5563870" cy="4189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2030"/>
            <a:ext cx="301376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9466" y="8842030"/>
            <a:ext cx="301376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625E8AD-F85B-4FC6-BE45-6654951A39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5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73413C-0E56-4CE9-8DBB-CFC1EE79EACB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DA9322-8532-4A5E-A02E-A2713AB0774D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233363"/>
            <a:ext cx="3100387" cy="2327275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86379" y="2792731"/>
            <a:ext cx="6800286" cy="6283643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	</a:t>
            </a:r>
            <a:endParaRPr lang="en-US" sz="1400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BA4648-2450-4085-8199-D31BE1A620FE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155575"/>
            <a:ext cx="2895600" cy="21717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104" y="2404851"/>
            <a:ext cx="6336630" cy="6671522"/>
          </a:xfrm>
          <a:noFill/>
          <a:ln/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1000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186F4C-56C2-4621-AE9E-654F339CFC08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155575"/>
            <a:ext cx="2482850" cy="1862138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553" y="2172124"/>
            <a:ext cx="6800286" cy="7136977"/>
          </a:xfrm>
          <a:noFill/>
          <a:ln/>
        </p:spPr>
        <p:txBody>
          <a:bodyPr/>
          <a:lstStyle/>
          <a:p>
            <a:pPr eaLnBrk="1" hangingPunct="1"/>
            <a:endParaRPr lang="en-US" sz="1000" b="1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D2D406-CA6D-4574-A359-91E7C66FE9D4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0117A9-E889-4D14-B2D9-8E6C1E72F480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73238" y="387350"/>
            <a:ext cx="3100387" cy="2327275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84" y="3025458"/>
            <a:ext cx="5563870" cy="558546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endParaRPr lang="en-US" b="1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857B64-3053-46A5-BEAF-D3E94AC8E955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4600" y="698500"/>
            <a:ext cx="2997200" cy="2249488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84" y="3335762"/>
            <a:ext cx="5563870" cy="5275157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FE8E9F-F542-498F-9024-2B547CD1346A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="1" dirty="0" smtClean="0"/>
              <a:t>BOARD:</a:t>
            </a:r>
            <a:r>
              <a:rPr lang="en-US" dirty="0" smtClean="0"/>
              <a:t> EXAMPLE OF DIFFERENT AMOUNTS OF SAMPLING ERROR ASSOCIATED WITH EACH OF THESE STATISTICS.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F3B273-BF50-4E03-848D-69F01DB99D85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09738" y="155575"/>
            <a:ext cx="2376487" cy="1784350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656" y="2094549"/>
            <a:ext cx="6336630" cy="6981825"/>
          </a:xfrm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95BE99-9332-4EE1-AE57-FD38F35B3A34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66888" y="155575"/>
            <a:ext cx="2582862" cy="1938338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6380" y="2172123"/>
            <a:ext cx="6336630" cy="744728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6D7DE3-9219-47F8-AF24-8A83E6E44FCF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4563" y="233363"/>
            <a:ext cx="5065712" cy="3800475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656" y="4421823"/>
            <a:ext cx="6027527" cy="4654550"/>
          </a:xfrm>
          <a:noFill/>
          <a:ln/>
        </p:spPr>
        <p:txBody>
          <a:bodyPr/>
          <a:lstStyle/>
          <a:p>
            <a:r>
              <a:rPr lang="en-US" smtClean="0"/>
              <a:t>1. NONPROBABILITY</a:t>
            </a:r>
          </a:p>
          <a:p>
            <a:endParaRPr lang="en-US" smtClean="0"/>
          </a:p>
          <a:p>
            <a:r>
              <a:rPr lang="en-US" smtClean="0"/>
              <a:t>2. PROBABILITY</a:t>
            </a:r>
          </a:p>
          <a:p>
            <a:endParaRPr lang="en-US" smtClean="0"/>
          </a:p>
          <a:p>
            <a:r>
              <a:rPr lang="en-US" smtClean="0"/>
              <a:t>3. NONPROBABILITY</a:t>
            </a:r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5CDC13-341C-4F4F-8D71-1D305BA36E0B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b="1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1D42F4-CB51-41F1-B9AF-3DBB231F58EB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FE3392-AF77-4027-B13E-D5D2CBA2E55D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b="1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4254A0-770E-41B7-8D99-01CD68EA6B8B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b="1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53066F-8BFD-4848-9A48-602ED582D71D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1C63C4-E214-4C83-B800-8348972D134D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9981D2-C85C-4A6C-B6DD-BD13FBAC57D2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AA231B-902E-49C2-AE45-A26225C839A7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0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graphicFrame>
        <p:nvGraphicFramePr>
          <p:cNvPr id="1026" name="Object 3"/>
          <p:cNvGraphicFramePr>
            <a:graphicFrameLocks noGrp="1" noChangeAspect="1"/>
          </p:cNvGraphicFramePr>
          <p:nvPr>
            <p:ph type="body" idx="1"/>
          </p:nvPr>
        </p:nvGraphicFramePr>
        <p:xfrm>
          <a:off x="1777347" y="4964854"/>
          <a:ext cx="2279641" cy="400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Microsoft Equation 3.0" r:id="rId4" imgW="2247840" imgH="393480" progId="Equation.3">
                  <p:embed/>
                </p:oleObj>
              </mc:Choice>
              <mc:Fallback>
                <p:oleObj name="Microsoft Equation 3.0" r:id="rId4" imgW="224784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7347" y="4964854"/>
                        <a:ext cx="2279641" cy="4008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486A4E-B8F1-4058-AD0C-7FEE8CE70B60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B95F33-1CAE-4F37-A693-7A9BE60B49F9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C2DE57-85B2-43E2-9AC8-7B9077E9D20E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79575" y="465138"/>
            <a:ext cx="4135438" cy="3103562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1828" y="3878793"/>
            <a:ext cx="6336630" cy="5275157"/>
          </a:xfrm>
          <a:noFill/>
          <a:ln/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1400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EB9461-FF4A-4CAC-96B1-17F17B6C1E3C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93888" y="233363"/>
            <a:ext cx="2895600" cy="2171700"/>
          </a:xfrm>
          <a:ln/>
        </p:spPr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1452145" y="5877988"/>
            <a:ext cx="3957174" cy="2488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3324" tIns="46662" rIns="93324" bIns="46662">
            <a:spAutoFit/>
          </a:bodyPr>
          <a:lstStyle/>
          <a:p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482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95484" y="2560003"/>
            <a:ext cx="5563870" cy="6516370"/>
          </a:xfrm>
          <a:noFill/>
          <a:ln/>
        </p:spPr>
        <p:txBody>
          <a:bodyPr/>
          <a:lstStyle/>
          <a:p>
            <a:pPr eaLnBrk="1" hangingPunct="1"/>
            <a:r>
              <a:rPr lang="en-US" sz="1400" dirty="0" smtClean="0"/>
              <a:t>EXAMPLE:</a:t>
            </a:r>
          </a:p>
          <a:p>
            <a:pPr eaLnBrk="1" hangingPunct="1"/>
            <a:r>
              <a:rPr lang="en-US" sz="1400" dirty="0" smtClean="0"/>
              <a:t>Say you’re hanging out in the Kirby cafeteria killing time.</a:t>
            </a:r>
          </a:p>
          <a:p>
            <a:pPr eaLnBrk="1" hangingPunct="1"/>
            <a:r>
              <a:rPr lang="en-US" sz="1400" dirty="0" smtClean="0"/>
              <a:t>You’re sitting by one of the entrances and you decide to play “guess the height” of all the guys coming through the door.</a:t>
            </a:r>
          </a:p>
          <a:p>
            <a:pPr eaLnBrk="1" hangingPunct="1"/>
            <a:endParaRPr lang="en-US" sz="1400" dirty="0" smtClean="0"/>
          </a:p>
          <a:p>
            <a:pPr eaLnBrk="1" hangingPunct="1"/>
            <a:r>
              <a:rPr lang="en-US" sz="1400" dirty="0" smtClean="0"/>
              <a:t>So say the rule is, when you hear someone walking toward the entrance, you guess his height and then ask him how tall he is when he appears.</a:t>
            </a:r>
          </a:p>
          <a:p>
            <a:pPr eaLnBrk="1" hangingPunct="1"/>
            <a:endParaRPr lang="en-US" sz="1400" dirty="0" smtClean="0"/>
          </a:p>
          <a:p>
            <a:pPr eaLnBrk="1" hangingPunct="1"/>
            <a:r>
              <a:rPr lang="en-US" sz="1400" dirty="0" smtClean="0"/>
              <a:t>And if your guess is within 4 inches of his height, you win the game.</a:t>
            </a:r>
          </a:p>
          <a:p>
            <a:pPr eaLnBrk="1" hangingPunct="1"/>
            <a:endParaRPr lang="en-US" sz="1400" dirty="0" smtClean="0"/>
          </a:p>
          <a:p>
            <a:pPr eaLnBrk="1" hangingPunct="1"/>
            <a:r>
              <a:rPr lang="en-US" sz="1400" dirty="0" smtClean="0"/>
              <a:t>Let’s say that the mean height for males is 70 inches, w/a standard deviation of 4 inches (5 foot 10, with about 68% of all adult males falling between 5-6” and 6-2”)</a:t>
            </a:r>
          </a:p>
          <a:p>
            <a:pPr eaLnBrk="1" hangingPunct="1"/>
            <a:endParaRPr lang="en-US" sz="1400" dirty="0" smtClean="0"/>
          </a:p>
          <a:p>
            <a:pPr eaLnBrk="1" hangingPunct="1"/>
            <a:r>
              <a:rPr lang="en-US" sz="1400" dirty="0" smtClean="0"/>
              <a:t>Consider this probabilistically (Look at the LONG RUN)</a:t>
            </a:r>
          </a:p>
          <a:p>
            <a:pPr eaLnBrk="1" hangingPunct="1"/>
            <a:endParaRPr lang="en-US" sz="1400" dirty="0" smtClean="0"/>
          </a:p>
          <a:p>
            <a:pPr eaLnBrk="1" hangingPunct="1"/>
            <a:r>
              <a:rPr lang="en-US" sz="1400" dirty="0" smtClean="0"/>
              <a:t>We know from the normal distribution that for every 100 males that come through the door, 68 should fall in this range of 66-74.</a:t>
            </a:r>
          </a:p>
          <a:p>
            <a:pPr eaLnBrk="1" hangingPunct="1"/>
            <a:endParaRPr lang="en-US" sz="1400" dirty="0" smtClean="0"/>
          </a:p>
          <a:p>
            <a:pPr eaLnBrk="1" hangingPunct="1"/>
            <a:r>
              <a:rPr lang="en-US" sz="1400" dirty="0" smtClean="0"/>
              <a:t>So, if you guess the mean (70 inches) every time, we know on any given observation our chance of being right will be point 68 or 68%.</a:t>
            </a:r>
          </a:p>
          <a:p>
            <a:pPr eaLnBrk="1" hangingPunct="1"/>
            <a:endParaRPr lang="en-US" sz="1400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0B26FC-CFAB-4595-B6B3-3D02C8CF2C8A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The formula for proportions &amp; probabilities is essentially the same.  Just remember that one is for describing, and another is for ESTIMATING or PREDICTING.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Again, we know that the area under the normal curve adds up to 1.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QUESTIONS?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IF THIS DOESN’T TOTALLY MAKE SENSE YET, THAT’S OKAY, B/C WE’LL BE TALKING ABOUT IT MORE IN THE NEXT FEW CLASSES.</a:t>
            </a:r>
          </a:p>
          <a:p>
            <a:pPr eaLnBrk="1" hangingPunct="1"/>
            <a:endParaRPr lang="en-US" smtClean="0"/>
          </a:p>
          <a:p>
            <a:pPr lvl="1" eaLnBrk="1" hangingPunct="1"/>
            <a:r>
              <a:rPr lang="en-US" smtClean="0"/>
              <a:t>Probability is important for inferential statistics</a:t>
            </a:r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smtClean="0"/>
              <a:t>Generally we test whether the likelihood of a particular outcome – a score, a mean, a difference between means – could result from randomly sampling from an underlying probability distribution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C53A0A-991E-4E72-B85D-53B6B9250223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7138" y="387350"/>
            <a:ext cx="4654550" cy="3490913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84" y="4111519"/>
            <a:ext cx="5563870" cy="4499398"/>
          </a:xfrm>
          <a:noFill/>
          <a:ln/>
        </p:spPr>
        <p:txBody>
          <a:bodyPr/>
          <a:lstStyle/>
          <a:p>
            <a:pPr eaLnBrk="1" hangingPunct="1"/>
            <a:r>
              <a:rPr lang="en-US" smtClean="0"/>
              <a:t>The formula for proportions &amp; probabilities is essentially the same.  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b="1" smtClean="0"/>
              <a:t>BOARD: Just remember that one is for describing, and another is for ESTIMATING or PREDICTING.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smtClean="0"/>
              <a:t>Again, we know that the area under the normal curve adds up to 1.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QUESTIONS?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IF THIS DOESN’T TOTALLY MAKE SENSE YET, THAT’S OKAY, B/C WE’LL BE TALKING ABOUT IT MORE IN THE NEXT FEW CLASSES.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NOW WE’RE GOING TO WATCH A VIDEO.</a:t>
            </a:r>
          </a:p>
          <a:p>
            <a:pPr eaLnBrk="1" hangingPunct="1"/>
            <a:r>
              <a:rPr lang="en-US" smtClean="0"/>
              <a:t>IT STARS ROB REINER (MEATHEAD FROM ALL IN THE FAMILY).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ACTUALLY, IT’S JUST A GUY WHO LOOKS LIKE HIM….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93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0B5F82-F988-4382-80AA-EAF10D14F9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22794-F41A-4926-A550-6D998C4534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081100-5A37-4926-BBAD-BE5A4E80C1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9B6001-122B-4C1D-9083-B815029129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8A8D45-2F59-4DDB-BA74-517BCFFDD7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B2942C-C7F8-47C1-A960-5BA40D1C12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23A7DF-F7E7-4E33-921A-DCA3389321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99A87C-C53F-40EF-981D-487A734F84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6B708-D42D-4378-9029-E49BEBEEC6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375E3B-37A6-4507-ADF4-7CF2EBEA92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85D6C-322B-420F-95B6-F51B6C2641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FEC95-6D07-4406-A11F-D87E534B6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97393C-5E08-452E-9471-B366C123DC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862428-4ED1-498E-A084-3B94DC44B4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248EC0-0A8E-43D7-9A6B-6601BEE937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9219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219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219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FA13B107-139E-4A08-ADF9-1E373BF548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9220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39220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39220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7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39220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39220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39220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7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39220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7" cy="7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39220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39220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39221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7" cy="7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39221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7" cy="7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39221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39221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39221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39221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7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39221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7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39221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39221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39221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7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39222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7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39222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39222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39222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39222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7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39222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7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39222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39222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39222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7" cy="7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39222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7" cy="7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39223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39223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7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804" r:id="rId14"/>
    <p:sldLayoutId id="2147483805" r:id="rId1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15963"/>
          </a:xfrm>
        </p:spPr>
        <p:txBody>
          <a:bodyPr/>
          <a:lstStyle/>
          <a:p>
            <a:r>
              <a:rPr lang="en-US" sz="2600" smtClean="0"/>
              <a:t>The Normal Curve</a:t>
            </a:r>
          </a:p>
        </p:txBody>
      </p:sp>
      <p:sp>
        <p:nvSpPr>
          <p:cNvPr id="4884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-609600" y="1219200"/>
            <a:ext cx="4191000" cy="5059363"/>
          </a:xfrm>
        </p:spPr>
        <p:txBody>
          <a:bodyPr/>
          <a:lstStyle/>
          <a:p>
            <a:pPr marL="1143000" lvl="2" indent="-228600"/>
            <a:r>
              <a:rPr lang="en-US" sz="2100" smtClean="0"/>
              <a:t>Theoretical </a:t>
            </a:r>
          </a:p>
          <a:p>
            <a:pPr marL="1143000" lvl="2" indent="-228600"/>
            <a:r>
              <a:rPr lang="en-US" sz="2100" smtClean="0"/>
              <a:t>Symmetrical</a:t>
            </a:r>
          </a:p>
          <a:p>
            <a:pPr marL="1143000" lvl="2" indent="-228600"/>
            <a:r>
              <a:rPr lang="en-US" sz="2100" smtClean="0"/>
              <a:t>Known Areas For Each Standard Deviation or Z-score</a:t>
            </a:r>
          </a:p>
          <a:p>
            <a:pPr marL="1143000" lvl="2" indent="-228600"/>
            <a:r>
              <a:rPr lang="en-US" sz="2100" b="1" i="1" smtClean="0"/>
              <a:t>FOR EACH SIDE:</a:t>
            </a:r>
          </a:p>
          <a:p>
            <a:pPr marL="1600200" lvl="3" indent="-228600"/>
            <a:r>
              <a:rPr lang="en-US" sz="1800" smtClean="0"/>
              <a:t>34.13% of scores in distribution are b/t the mean and 1 s from the mean</a:t>
            </a:r>
          </a:p>
          <a:p>
            <a:pPr marL="1600200" lvl="3" indent="-228600"/>
            <a:r>
              <a:rPr lang="en-US" sz="1800" smtClean="0"/>
              <a:t>13.59% of scores are between 1 and 2 s’s from the mean</a:t>
            </a:r>
          </a:p>
          <a:p>
            <a:pPr marL="1600200" lvl="3" indent="-228600"/>
            <a:r>
              <a:rPr lang="en-US" sz="1800" smtClean="0"/>
              <a:t>2.28% of scores are    &gt; 2 s’s from the mean</a:t>
            </a:r>
          </a:p>
        </p:txBody>
      </p:sp>
      <p:pic>
        <p:nvPicPr>
          <p:cNvPr id="10244" name="Picture 4" descr="stats9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505200" y="2387600"/>
            <a:ext cx="5105400" cy="3119438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5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92162"/>
          </a:xfrm>
        </p:spPr>
        <p:txBody>
          <a:bodyPr/>
          <a:lstStyle/>
          <a:p>
            <a:pPr eaLnBrk="1" hangingPunct="1"/>
            <a:r>
              <a:rPr lang="en-US" sz="3200" smtClean="0"/>
              <a:t>Probability &amp; the Normal Distribution</a:t>
            </a:r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marL="742950" lvl="1" indent="-285750" eaLnBrk="1" hangingPunct="1">
              <a:defRPr/>
            </a:pPr>
            <a:r>
              <a:rPr lang="en-US" dirty="0" smtClean="0"/>
              <a:t>Bottom line:</a:t>
            </a:r>
          </a:p>
          <a:p>
            <a:pPr marL="1143000" lvl="2" indent="-228600" eaLnBrk="1" hangingPunct="1">
              <a:defRPr/>
            </a:pPr>
            <a:r>
              <a:rPr lang="en-US" dirty="0" smtClean="0"/>
              <a:t>Normal distribution can also be thought of as </a:t>
            </a:r>
            <a:r>
              <a:rPr lang="en-US" b="1" i="1" dirty="0" smtClean="0"/>
              <a:t>probability</a:t>
            </a:r>
            <a:r>
              <a:rPr lang="en-US" dirty="0" smtClean="0"/>
              <a:t> distribution</a:t>
            </a:r>
          </a:p>
          <a:p>
            <a:pPr marL="1306512" lvl="2" indent="-228600" eaLnBrk="1" hangingPunct="1">
              <a:defRPr/>
            </a:pPr>
            <a:r>
              <a:rPr lang="en-US" dirty="0" smtClean="0"/>
              <a:t>Probabilities always range from 0 – 1</a:t>
            </a:r>
          </a:p>
          <a:p>
            <a:pPr marL="1600200" lvl="3" indent="-228600" eaLnBrk="1" hangingPunct="1">
              <a:defRPr/>
            </a:pPr>
            <a:r>
              <a:rPr lang="en-US" dirty="0" smtClean="0">
                <a:sym typeface="Symbol" pitchFamily="18" charset="2"/>
              </a:rPr>
              <a:t>0 = never happens</a:t>
            </a:r>
          </a:p>
          <a:p>
            <a:pPr marL="1600200" lvl="3" indent="-228600" eaLnBrk="1" hangingPunct="1">
              <a:defRPr/>
            </a:pPr>
            <a:r>
              <a:rPr lang="en-US" dirty="0" smtClean="0">
                <a:sym typeface="Symbol" pitchFamily="18" charset="2"/>
              </a:rPr>
              <a:t>1 = always happens</a:t>
            </a:r>
          </a:p>
          <a:p>
            <a:pPr marL="1600200" lvl="3" indent="-228600" eaLnBrk="1" hangingPunct="1">
              <a:defRPr/>
            </a:pPr>
            <a:r>
              <a:rPr lang="en-US" dirty="0" smtClean="0">
                <a:sym typeface="Symbol" pitchFamily="18" charset="2"/>
              </a:rPr>
              <a:t>In between = happens some percent of the time</a:t>
            </a:r>
          </a:p>
          <a:p>
            <a:pPr marL="1917700" lvl="4" indent="-228600" eaLnBrk="1" hangingPunct="1">
              <a:defRPr/>
            </a:pPr>
            <a:r>
              <a:rPr lang="en-US" dirty="0" smtClean="0">
                <a:sym typeface="Symbol" pitchFamily="18" charset="2"/>
              </a:rPr>
              <a:t>This is where our interest lies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84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Inferential Statistics</a:t>
            </a:r>
          </a:p>
        </p:txBody>
      </p:sp>
      <p:sp>
        <p:nvSpPr>
          <p:cNvPr id="596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990600" lvl="1" indent="-533400" eaLnBrk="1" hangingPunct="1"/>
            <a:r>
              <a:rPr lang="en-US" smtClean="0"/>
              <a:t>Inferential statistics are used to generalize from a sample to a population</a:t>
            </a:r>
          </a:p>
          <a:p>
            <a:pPr marL="1371600" lvl="2" indent="-457200" eaLnBrk="1" hangingPunct="1"/>
            <a:r>
              <a:rPr lang="en-US" smtClean="0"/>
              <a:t>We seek knowledge about a whole class of similar individuals, objects or events (called a POPULATION)</a:t>
            </a:r>
          </a:p>
          <a:p>
            <a:pPr marL="1371600" lvl="2" indent="-457200" eaLnBrk="1" hangingPunct="1"/>
            <a:r>
              <a:rPr lang="en-US" smtClean="0"/>
              <a:t>We observe some of these (called a SAMPLE)</a:t>
            </a:r>
          </a:p>
          <a:p>
            <a:pPr marL="1371600" lvl="2" indent="-457200" eaLnBrk="1" hangingPunct="1"/>
            <a:r>
              <a:rPr lang="en-US" smtClean="0"/>
              <a:t>We extend (generalize) our findings to the entire class</a:t>
            </a:r>
          </a:p>
          <a:p>
            <a:pPr marL="609600" indent="-609600" eaLnBrk="1" hangingPunct="1"/>
            <a:endParaRPr lang="en-US" smtClean="0"/>
          </a:p>
          <a:p>
            <a:pPr marL="990600" lvl="1" indent="-533400" eaLnBrk="1" hangingPunct="1"/>
            <a:endParaRPr lang="en-US" smtClean="0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699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WHY SAMPLE?</a:t>
            </a:r>
          </a:p>
        </p:txBody>
      </p:sp>
      <p:sp>
        <p:nvSpPr>
          <p:cNvPr id="599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990600" lvl="1" indent="-533400" eaLnBrk="1" hangingPunct="1"/>
            <a:r>
              <a:rPr lang="en-US" smtClean="0"/>
              <a:t>Why sample?</a:t>
            </a:r>
          </a:p>
          <a:p>
            <a:pPr marL="1371600" lvl="2" indent="-457200" eaLnBrk="1" hangingPunct="1"/>
            <a:r>
              <a:rPr lang="en-US" smtClean="0"/>
              <a:t>It’s often not possible to collect info. on all individuals you wish to study</a:t>
            </a:r>
          </a:p>
          <a:p>
            <a:pPr marL="1371600" lvl="2" indent="-457200" eaLnBrk="1" hangingPunct="1"/>
            <a:r>
              <a:rPr lang="en-US" smtClean="0"/>
              <a:t>Even if possible, it might not be feasible (e.g., because of time, $, size of group)</a:t>
            </a:r>
          </a:p>
          <a:p>
            <a:pPr marL="1371600" lvl="2" indent="-457200" eaLnBrk="1" hangingPunct="1">
              <a:buFontTx/>
              <a:buChar char="–"/>
            </a:pPr>
            <a:endParaRPr lang="en-US" b="1" smtClean="0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904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WHY USE </a:t>
            </a:r>
            <a:r>
              <a:rPr lang="en-US" sz="4000" b="1" i="1" u="sng" smtClean="0"/>
              <a:t>PROBABILITY </a:t>
            </a:r>
            <a:r>
              <a:rPr lang="en-US" sz="4000" smtClean="0"/>
              <a:t>SAMPLING?</a:t>
            </a:r>
          </a:p>
        </p:txBody>
      </p:sp>
      <p:sp>
        <p:nvSpPr>
          <p:cNvPr id="601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smtClean="0"/>
              <a:t>Representative sample</a:t>
            </a:r>
          </a:p>
          <a:p>
            <a:pPr lvl="2" eaLnBrk="1" hangingPunct="1"/>
            <a:r>
              <a:rPr lang="en-US" smtClean="0"/>
              <a:t>One that, in the aggregate, closely approximates the population from which it is drawn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09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PROBABILITY SAMPLING</a:t>
            </a:r>
          </a:p>
        </p:txBody>
      </p:sp>
      <p:sp>
        <p:nvSpPr>
          <p:cNvPr id="603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2" eaLnBrk="1" hangingPunct="1"/>
            <a:r>
              <a:rPr lang="en-US" smtClean="0"/>
              <a:t>Samples selected in accord with probability theory, typically involving some random selection mechanism</a:t>
            </a:r>
          </a:p>
          <a:p>
            <a:pPr lvl="3" eaLnBrk="1" hangingPunct="1"/>
            <a:r>
              <a:rPr lang="en-US" smtClean="0"/>
              <a:t>If everyone in the population has an equal chance of being selected, it is likely that those who are selected will be representative of the whole group</a:t>
            </a:r>
          </a:p>
          <a:p>
            <a:pPr lvl="4" eaLnBrk="1" hangingPunct="1"/>
            <a:r>
              <a:rPr lang="en-US" smtClean="0"/>
              <a:t>EPSEM – Equal Probability of SElection Method</a:t>
            </a:r>
          </a:p>
          <a:p>
            <a:pPr eaLnBrk="1" hangingPunct="1"/>
            <a:endParaRPr lang="en-US" smtClean="0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3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PARAMETER &amp; STATISTIC</a:t>
            </a:r>
          </a:p>
        </p:txBody>
      </p:sp>
      <p:sp>
        <p:nvSpPr>
          <p:cNvPr id="574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600" smtClean="0"/>
              <a:t>Population</a:t>
            </a:r>
          </a:p>
          <a:p>
            <a:pPr lvl="1"/>
            <a:r>
              <a:rPr lang="en-US" sz="2200" smtClean="0"/>
              <a:t>the total membership of a defined class of people, objects, or events </a:t>
            </a:r>
          </a:p>
          <a:p>
            <a:r>
              <a:rPr lang="en-US" sz="2600" smtClean="0"/>
              <a:t>Parameter</a:t>
            </a:r>
          </a:p>
          <a:p>
            <a:pPr lvl="1"/>
            <a:r>
              <a:rPr lang="en-US" sz="2200" smtClean="0"/>
              <a:t>the summary description of a given variable in a </a:t>
            </a:r>
            <a:r>
              <a:rPr lang="en-US" sz="2200" b="1" smtClean="0"/>
              <a:t>population</a:t>
            </a:r>
            <a:endParaRPr lang="en-US" sz="2200" b="1" i="1" smtClean="0"/>
          </a:p>
          <a:p>
            <a:r>
              <a:rPr lang="en-US" sz="2600" smtClean="0"/>
              <a:t>Statistic</a:t>
            </a:r>
          </a:p>
          <a:p>
            <a:pPr lvl="1"/>
            <a:r>
              <a:rPr lang="en-US" sz="2200" smtClean="0"/>
              <a:t>the summary description of a variable in a </a:t>
            </a:r>
            <a:r>
              <a:rPr lang="en-US" sz="2200" b="1" smtClean="0"/>
              <a:t>sample </a:t>
            </a:r>
            <a:r>
              <a:rPr lang="en-US" sz="2200" smtClean="0"/>
              <a:t>(used to estimate a population parameter)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6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INFERENTIAL STATISTICS</a:t>
            </a:r>
          </a:p>
        </p:txBody>
      </p:sp>
      <p:sp>
        <p:nvSpPr>
          <p:cNvPr id="576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mtClean="0"/>
              <a:t>Samples are only </a:t>
            </a:r>
            <a:r>
              <a:rPr lang="en-US" b="1" smtClean="0"/>
              <a:t>estimates</a:t>
            </a:r>
            <a:r>
              <a:rPr lang="en-US" smtClean="0"/>
              <a:t> of the population</a:t>
            </a:r>
          </a:p>
          <a:p>
            <a:pPr lvl="1"/>
            <a:endParaRPr lang="en-US" smtClean="0"/>
          </a:p>
          <a:p>
            <a:pPr lvl="1"/>
            <a:r>
              <a:rPr lang="en-US" smtClean="0"/>
              <a:t>Sample statistics will be slightly off from the true values of its population’s parameters</a:t>
            </a:r>
          </a:p>
          <a:p>
            <a:pPr lvl="2"/>
            <a:r>
              <a:rPr lang="en-US" smtClean="0"/>
              <a:t>Sampling error:</a:t>
            </a:r>
          </a:p>
          <a:p>
            <a:pPr lvl="3"/>
            <a:r>
              <a:rPr lang="en-US" smtClean="0"/>
              <a:t>The difference between a sample statistic and a population parameter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51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Oval 2"/>
          <p:cNvSpPr>
            <a:spLocks noChangeArrowheads="1"/>
          </p:cNvSpPr>
          <p:nvPr/>
        </p:nvSpPr>
        <p:spPr bwMode="auto">
          <a:xfrm>
            <a:off x="304800" y="2133600"/>
            <a:ext cx="4267200" cy="411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371600" y="3813175"/>
            <a:ext cx="216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sz="2400" b="1">
                <a:cs typeface="Arial" charset="0"/>
              </a:rPr>
              <a:t>μ</a:t>
            </a:r>
            <a:r>
              <a:rPr lang="en-US" sz="2400" b="1">
                <a:cs typeface="Arial" charset="0"/>
              </a:rPr>
              <a:t> = 4.5 (N=50)</a:t>
            </a:r>
            <a:endParaRPr lang="el-GR" sz="2400" b="1">
              <a:cs typeface="Arial" charset="0"/>
            </a:endParaRP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4800600" y="1219200"/>
            <a:ext cx="1676400" cy="1752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7162800" y="3810000"/>
            <a:ext cx="1600200" cy="167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9462" name="Oval 6"/>
          <p:cNvSpPr>
            <a:spLocks noChangeArrowheads="1"/>
          </p:cNvSpPr>
          <p:nvPr/>
        </p:nvSpPr>
        <p:spPr bwMode="auto">
          <a:xfrm>
            <a:off x="4191000" y="5257800"/>
            <a:ext cx="1676400" cy="1600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6248400" y="5257800"/>
            <a:ext cx="1600200" cy="1600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6781800" y="1905000"/>
            <a:ext cx="1676400" cy="167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5257800" y="1447800"/>
            <a:ext cx="9969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x=7</a:t>
            </a:r>
          </a:p>
          <a:p>
            <a:r>
              <a:rPr lang="en-US"/>
              <a:t>x=0 x=3</a:t>
            </a:r>
          </a:p>
          <a:p>
            <a:r>
              <a:rPr lang="en-US"/>
              <a:t>x=1 x=5</a:t>
            </a:r>
          </a:p>
          <a:p>
            <a:r>
              <a:rPr lang="en-US"/>
              <a:t>x=8</a:t>
            </a:r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7086600" y="2246313"/>
            <a:ext cx="11430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x=5 x=3</a:t>
            </a:r>
          </a:p>
          <a:p>
            <a:r>
              <a:rPr lang="en-US"/>
              <a:t>x=8   x=7</a:t>
            </a:r>
          </a:p>
          <a:p>
            <a:r>
              <a:rPr lang="en-US"/>
              <a:t>x=4 x=6</a:t>
            </a:r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4343400" y="5522913"/>
            <a:ext cx="12954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x=2  x=8 </a:t>
            </a:r>
          </a:p>
          <a:p>
            <a:r>
              <a:rPr lang="en-US"/>
              <a:t> x=4  x=5</a:t>
            </a:r>
          </a:p>
          <a:p>
            <a:r>
              <a:rPr lang="en-US"/>
              <a:t>   x=9 x=4</a:t>
            </a: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6613525" y="5675313"/>
            <a:ext cx="9969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x=5 x=9</a:t>
            </a:r>
          </a:p>
          <a:p>
            <a:r>
              <a:rPr lang="en-US"/>
              <a:t>x=3 x=0</a:t>
            </a:r>
          </a:p>
          <a:p>
            <a:r>
              <a:rPr lang="en-US"/>
              <a:t>x=6 x=5</a:t>
            </a:r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7604125" y="4075113"/>
            <a:ext cx="11239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x=1      </a:t>
            </a:r>
          </a:p>
          <a:p>
            <a:r>
              <a:rPr lang="en-US"/>
              <a:t>x=7 x=3</a:t>
            </a:r>
          </a:p>
          <a:p>
            <a:r>
              <a:rPr lang="en-US"/>
              <a:t>x=4   x=5</a:t>
            </a:r>
          </a:p>
          <a:p>
            <a:r>
              <a:rPr lang="en-US"/>
              <a:t>x=6</a:t>
            </a:r>
          </a:p>
        </p:txBody>
      </p:sp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1" y="228600"/>
            <a:ext cx="79248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EXAMPLE OF HOW SAMPLE STATISTICS</a:t>
            </a:r>
          </a:p>
          <a:p>
            <a:pPr algn="ctr"/>
            <a:r>
              <a:rPr lang="en-US" sz="2800" dirty="0"/>
              <a:t>VARY FROM A POPULATION PARAMETER</a:t>
            </a:r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 flipH="1">
            <a:off x="4114800" y="2514600"/>
            <a:ext cx="762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 flipH="1">
            <a:off x="4495800" y="3048000"/>
            <a:ext cx="23622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 flipH="1" flipV="1">
            <a:off x="4572000" y="4267200"/>
            <a:ext cx="2590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4" name="Line 18"/>
          <p:cNvSpPr>
            <a:spLocks noChangeShapeType="1"/>
          </p:cNvSpPr>
          <p:nvPr/>
        </p:nvSpPr>
        <p:spPr bwMode="auto">
          <a:xfrm flipH="1" flipV="1">
            <a:off x="4419600" y="4876800"/>
            <a:ext cx="2057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5" name="Line 19"/>
          <p:cNvSpPr>
            <a:spLocks noChangeShapeType="1"/>
          </p:cNvSpPr>
          <p:nvPr/>
        </p:nvSpPr>
        <p:spPr bwMode="auto">
          <a:xfrm flipH="1" flipV="1">
            <a:off x="3810000" y="5791200"/>
            <a:ext cx="3810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6" name="Text Box 20"/>
          <p:cNvSpPr txBox="1">
            <a:spLocks noChangeArrowheads="1"/>
          </p:cNvSpPr>
          <p:nvPr/>
        </p:nvSpPr>
        <p:spPr bwMode="auto">
          <a:xfrm>
            <a:off x="5410200" y="2590800"/>
            <a:ext cx="796925" cy="3762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X=4.0</a:t>
            </a:r>
          </a:p>
        </p:txBody>
      </p:sp>
      <p:sp>
        <p:nvSpPr>
          <p:cNvPr id="19477" name="Line 21"/>
          <p:cNvSpPr>
            <a:spLocks noChangeShapeType="1"/>
          </p:cNvSpPr>
          <p:nvPr/>
        </p:nvSpPr>
        <p:spPr bwMode="auto">
          <a:xfrm flipH="1">
            <a:off x="5562600" y="26670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8" name="Line 22"/>
          <p:cNvSpPr>
            <a:spLocks noChangeShapeType="1"/>
          </p:cNvSpPr>
          <p:nvPr/>
        </p:nvSpPr>
        <p:spPr bwMode="auto">
          <a:xfrm flipH="1">
            <a:off x="5486400" y="26670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9" name="Line 23"/>
          <p:cNvSpPr>
            <a:spLocks noChangeShapeType="1"/>
          </p:cNvSpPr>
          <p:nvPr/>
        </p:nvSpPr>
        <p:spPr bwMode="auto">
          <a:xfrm>
            <a:off x="7315200" y="31242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0" name="Line 24"/>
          <p:cNvSpPr>
            <a:spLocks noChangeShapeType="1"/>
          </p:cNvSpPr>
          <p:nvPr/>
        </p:nvSpPr>
        <p:spPr bwMode="auto">
          <a:xfrm>
            <a:off x="4648200" y="65532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1" name="Line 25"/>
          <p:cNvSpPr>
            <a:spLocks noChangeShapeType="1"/>
          </p:cNvSpPr>
          <p:nvPr/>
        </p:nvSpPr>
        <p:spPr bwMode="auto">
          <a:xfrm>
            <a:off x="6934200" y="65532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2" name="Line 26"/>
          <p:cNvSpPr>
            <a:spLocks noChangeShapeType="1"/>
          </p:cNvSpPr>
          <p:nvPr/>
        </p:nvSpPr>
        <p:spPr bwMode="auto">
          <a:xfrm>
            <a:off x="7772400" y="51816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3" name="Text Box 27"/>
          <p:cNvSpPr txBox="1">
            <a:spLocks noChangeArrowheads="1"/>
          </p:cNvSpPr>
          <p:nvPr/>
        </p:nvSpPr>
        <p:spPr bwMode="auto">
          <a:xfrm>
            <a:off x="7299325" y="3084513"/>
            <a:ext cx="796925" cy="3762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X=5.5</a:t>
            </a:r>
          </a:p>
        </p:txBody>
      </p:sp>
      <p:sp>
        <p:nvSpPr>
          <p:cNvPr id="19484" name="Text Box 28"/>
          <p:cNvSpPr txBox="1">
            <a:spLocks noChangeArrowheads="1"/>
          </p:cNvSpPr>
          <p:nvPr/>
        </p:nvSpPr>
        <p:spPr bwMode="auto">
          <a:xfrm>
            <a:off x="7756525" y="5141913"/>
            <a:ext cx="796925" cy="3762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X=4.3</a:t>
            </a:r>
          </a:p>
        </p:txBody>
      </p:sp>
      <p:sp>
        <p:nvSpPr>
          <p:cNvPr id="19485" name="Text Box 29"/>
          <p:cNvSpPr txBox="1">
            <a:spLocks noChangeArrowheads="1"/>
          </p:cNvSpPr>
          <p:nvPr/>
        </p:nvSpPr>
        <p:spPr bwMode="auto">
          <a:xfrm>
            <a:off x="4648200" y="6491288"/>
            <a:ext cx="796925" cy="3762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X=5.3</a:t>
            </a:r>
          </a:p>
        </p:txBody>
      </p:sp>
      <p:sp>
        <p:nvSpPr>
          <p:cNvPr id="19486" name="Text Box 30"/>
          <p:cNvSpPr txBox="1">
            <a:spLocks noChangeArrowheads="1"/>
          </p:cNvSpPr>
          <p:nvPr/>
        </p:nvSpPr>
        <p:spPr bwMode="auto">
          <a:xfrm>
            <a:off x="6858000" y="6491288"/>
            <a:ext cx="796925" cy="3762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X=4.7</a:t>
            </a:r>
          </a:p>
        </p:txBody>
      </p:sp>
      <p:sp>
        <p:nvSpPr>
          <p:cNvPr id="19487" name="Text Box 31"/>
          <p:cNvSpPr txBox="1">
            <a:spLocks noChangeArrowheads="1"/>
          </p:cNvSpPr>
          <p:nvPr/>
        </p:nvSpPr>
        <p:spPr bwMode="auto">
          <a:xfrm>
            <a:off x="1524000" y="4419600"/>
            <a:ext cx="1831975" cy="6508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/>
              <a:t>CHILDREN’S </a:t>
            </a:r>
          </a:p>
          <a:p>
            <a:r>
              <a:rPr lang="en-US" b="1" i="1"/>
              <a:t>AGE IN YEARS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4000" b="1" i="1" smtClean="0">
                <a:solidFill>
                  <a:srgbClr val="66FF33"/>
                </a:solidFill>
              </a:rPr>
              <a:t>By Contrast:</a:t>
            </a:r>
            <a:r>
              <a:rPr lang="en-US" sz="4000" smtClean="0">
                <a:solidFill>
                  <a:schemeClr val="tx1"/>
                </a:solidFill>
              </a:rPr>
              <a:t> </a:t>
            </a:r>
            <a:br>
              <a:rPr lang="en-US" sz="4000" smtClean="0">
                <a:solidFill>
                  <a:schemeClr val="tx1"/>
                </a:solidFill>
              </a:rPr>
            </a:br>
            <a:r>
              <a:rPr lang="en-US" sz="4000" smtClean="0">
                <a:solidFill>
                  <a:schemeClr val="tx1"/>
                </a:solidFill>
              </a:rPr>
              <a:t>Nonprobability Sampling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i="1" smtClean="0"/>
              <a:t>Nonprobability sampling may be more appropriate and practical than probability sampling:</a:t>
            </a:r>
            <a:endParaRPr lang="en-US" sz="2400" smtClean="0"/>
          </a:p>
          <a:p>
            <a:pPr lvl="1"/>
            <a:r>
              <a:rPr lang="en-US" sz="2400" smtClean="0"/>
              <a:t>When it is not feasible to include many cases in the sample (e.g., because of cost)</a:t>
            </a:r>
          </a:p>
          <a:p>
            <a:pPr lvl="1"/>
            <a:r>
              <a:rPr lang="en-US" sz="2400" smtClean="0"/>
              <a:t>In the early stages of investigating a problem (i.e., when conducting an exploratory study)</a:t>
            </a:r>
          </a:p>
          <a:p>
            <a:endParaRPr lang="en-US" sz="2400" smtClean="0"/>
          </a:p>
          <a:p>
            <a:r>
              <a:rPr lang="en-US" sz="2400" b="1" i="1" smtClean="0"/>
              <a:t>It is the only viable means of case selection:</a:t>
            </a:r>
          </a:p>
          <a:p>
            <a:pPr lvl="1"/>
            <a:r>
              <a:rPr lang="en-US" sz="2400" smtClean="0"/>
              <a:t>If the population itself contains few cases</a:t>
            </a:r>
          </a:p>
          <a:p>
            <a:pPr lvl="1"/>
            <a:r>
              <a:rPr lang="en-US" sz="2400" smtClean="0"/>
              <a:t>If an adequate sampling frame doesn’t exist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8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447800"/>
          </a:xfrm>
        </p:spPr>
        <p:txBody>
          <a:bodyPr/>
          <a:lstStyle/>
          <a:p>
            <a:r>
              <a:rPr lang="en-US" sz="4000" dirty="0" err="1" smtClean="0"/>
              <a:t>Nonprobability</a:t>
            </a:r>
            <a:r>
              <a:rPr lang="en-US" sz="4000" dirty="0" smtClean="0"/>
              <a:t> Sampling: 2 Examples </a:t>
            </a:r>
          </a:p>
        </p:txBody>
      </p:sp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229600" cy="5715000"/>
          </a:xfrm>
        </p:spPr>
        <p:txBody>
          <a:bodyPr/>
          <a:lstStyle/>
          <a:p>
            <a:pPr marL="609600" indent="-609600">
              <a:lnSpc>
                <a:spcPct val="80000"/>
              </a:lnSpc>
            </a:pPr>
            <a:endParaRPr lang="en-US" sz="2400" dirty="0" smtClean="0"/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sz="2800" dirty="0" smtClean="0"/>
              <a:t>CONVENIENCE SAMPLING 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sz="2400" dirty="0" smtClean="0"/>
              <a:t>When the researcher simply selects a requisite number of cases that are conveniently available</a:t>
            </a:r>
          </a:p>
          <a:p>
            <a:pPr marL="990600" lvl="1" indent="-533400">
              <a:lnSpc>
                <a:spcPct val="80000"/>
              </a:lnSpc>
            </a:pPr>
            <a:endParaRPr lang="en-US" sz="2400" dirty="0" smtClean="0"/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sz="2800" dirty="0" smtClean="0"/>
              <a:t>SNOWBALL SAMPLING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sz="2400" dirty="0" smtClean="0"/>
              <a:t>Researcher asks interviewed subjects to suggest additional people for interviewing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r>
              <a:rPr lang="en-US" smtClean="0"/>
              <a:t>Z SCORE FORMULA </a:t>
            </a:r>
            <a:r>
              <a:rPr lang="en-US" sz="3200" smtClean="0"/>
              <a:t>Z = </a:t>
            </a:r>
            <a:r>
              <a:rPr lang="en-US" sz="3200" u="sng" smtClean="0"/>
              <a:t>X</a:t>
            </a:r>
            <a:r>
              <a:rPr lang="en-US" sz="3200" u="sng" baseline="-25000" smtClean="0"/>
              <a:t>i</a:t>
            </a:r>
            <a:r>
              <a:rPr lang="en-US" sz="3200" u="sng" smtClean="0"/>
              <a:t> – X</a:t>
            </a: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>                                                                            S           </a:t>
            </a:r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66800"/>
            <a:ext cx="4038600" cy="3733800"/>
          </a:xfrm>
        </p:spPr>
        <p:txBody>
          <a:bodyPr/>
          <a:lstStyle/>
          <a:p>
            <a:r>
              <a:rPr lang="en-US" sz="2400" dirty="0" smtClean="0"/>
              <a:t>X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= 120; X = 100; s=10</a:t>
            </a:r>
          </a:p>
          <a:p>
            <a:pPr>
              <a:buFontTx/>
              <a:buNone/>
            </a:pPr>
            <a:endParaRPr lang="en-US" sz="2400" dirty="0" smtClean="0"/>
          </a:p>
          <a:p>
            <a:pPr lvl="1"/>
            <a:r>
              <a:rPr lang="en-US" dirty="0" smtClean="0"/>
              <a:t>Z= </a:t>
            </a:r>
            <a:r>
              <a:rPr lang="en-US" u="sng" dirty="0" smtClean="0"/>
              <a:t>120 – 100</a:t>
            </a:r>
            <a:r>
              <a:rPr lang="en-US" dirty="0" smtClean="0"/>
              <a:t> = +2.00</a:t>
            </a:r>
          </a:p>
          <a:p>
            <a:pPr lvl="1">
              <a:buFontTx/>
              <a:buNone/>
            </a:pPr>
            <a:r>
              <a:rPr lang="en-US" dirty="0" smtClean="0"/>
              <a:t>               10</a:t>
            </a:r>
          </a:p>
          <a:p>
            <a:pPr lvl="2"/>
            <a:endParaRPr lang="en-US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FontTx/>
              <a:buNone/>
            </a:pPr>
            <a:endParaRPr lang="en-US" sz="2400" dirty="0" smtClean="0"/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7010400" y="533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2133600" y="11430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6172200" y="304800"/>
            <a:ext cx="1752600" cy="1066800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457200" y="3810000"/>
            <a:ext cx="8077200" cy="2057400"/>
          </a:xfrm>
          <a:prstGeom prst="rect">
            <a:avLst/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2400" b="1" dirty="0"/>
              <a:t>The point is to convert your particular metric (e.g., height, IQ scores) into the metric of the normal curve (Z-scores).  If all of your values were converted to Z-scores, the distribution will have a mean of zero and a standard deviation of one.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4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1020763"/>
          </a:xfrm>
          <a:noFill/>
        </p:spPr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</a:rPr>
              <a:t>Probability vs. </a:t>
            </a:r>
            <a:r>
              <a:rPr lang="en-US" sz="2800" dirty="0" err="1" smtClean="0">
                <a:solidFill>
                  <a:schemeClr val="tx1"/>
                </a:solidFill>
              </a:rPr>
              <a:t>Nonprobability</a:t>
            </a:r>
            <a:r>
              <a:rPr lang="en-US" sz="2800" dirty="0" smtClean="0">
                <a:solidFill>
                  <a:schemeClr val="tx1"/>
                </a:solidFill>
              </a:rPr>
              <a:t> Sampling:</a:t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>Research Situations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305800" cy="4419600"/>
          </a:xfrm>
        </p:spPr>
        <p:txBody>
          <a:bodyPr/>
          <a:lstStyle/>
          <a:p>
            <a:pPr marL="609600" indent="-609600">
              <a:lnSpc>
                <a:spcPct val="80000"/>
              </a:lnSpc>
            </a:pPr>
            <a:r>
              <a:rPr lang="en-US" sz="2400" i="1" dirty="0" smtClean="0">
                <a:solidFill>
                  <a:srgbClr val="0000FF"/>
                </a:solidFill>
              </a:rPr>
              <a:t>For the following research situations, decide whether a probability or </a:t>
            </a:r>
            <a:r>
              <a:rPr lang="en-US" sz="2400" i="1" dirty="0" err="1" smtClean="0">
                <a:solidFill>
                  <a:srgbClr val="0000FF"/>
                </a:solidFill>
              </a:rPr>
              <a:t>nonprobability</a:t>
            </a:r>
            <a:r>
              <a:rPr lang="en-US" sz="2400" i="1" dirty="0" smtClean="0">
                <a:solidFill>
                  <a:srgbClr val="0000FF"/>
                </a:solidFill>
              </a:rPr>
              <a:t> sample would be more appropriate:</a:t>
            </a:r>
          </a:p>
          <a:p>
            <a:pPr marL="990600" lvl="1" indent="-533400">
              <a:lnSpc>
                <a:spcPct val="80000"/>
              </a:lnSpc>
              <a:buFontTx/>
              <a:buAutoNum type="arabicPeriod"/>
            </a:pPr>
            <a:r>
              <a:rPr lang="en-US" sz="2400" dirty="0" smtClean="0">
                <a:solidFill>
                  <a:srgbClr val="0000FF"/>
                </a:solidFill>
              </a:rPr>
              <a:t>You plan to conduct research delving into the motivations of serial killers.</a:t>
            </a:r>
          </a:p>
          <a:p>
            <a:pPr marL="990600" lvl="1" indent="-533400">
              <a:lnSpc>
                <a:spcPct val="80000"/>
              </a:lnSpc>
              <a:buFontTx/>
              <a:buAutoNum type="arabicPeriod"/>
            </a:pPr>
            <a:endParaRPr lang="en-US" sz="2400" dirty="0" smtClean="0">
              <a:solidFill>
                <a:srgbClr val="0000FF"/>
              </a:solidFill>
            </a:endParaRPr>
          </a:p>
          <a:p>
            <a:pPr marL="990600" lvl="1" indent="-533400">
              <a:lnSpc>
                <a:spcPct val="80000"/>
              </a:lnSpc>
              <a:buFontTx/>
              <a:buAutoNum type="arabicPeriod"/>
            </a:pPr>
            <a:r>
              <a:rPr lang="en-US" sz="2400" dirty="0" smtClean="0">
                <a:solidFill>
                  <a:srgbClr val="0000FF"/>
                </a:solidFill>
              </a:rPr>
              <a:t>You want to estimate the level of support among adult </a:t>
            </a:r>
            <a:r>
              <a:rPr lang="en-US" sz="2400" dirty="0" err="1" smtClean="0">
                <a:solidFill>
                  <a:srgbClr val="0000FF"/>
                </a:solidFill>
              </a:rPr>
              <a:t>Duluthians</a:t>
            </a:r>
            <a:r>
              <a:rPr lang="en-US" sz="2400" dirty="0" smtClean="0">
                <a:solidFill>
                  <a:srgbClr val="0000FF"/>
                </a:solidFill>
              </a:rPr>
              <a:t> for an increase in city taxes to fund more snow plows.</a:t>
            </a:r>
          </a:p>
          <a:p>
            <a:pPr marL="990600" lvl="1" indent="-533400">
              <a:lnSpc>
                <a:spcPct val="80000"/>
              </a:lnSpc>
              <a:buFontTx/>
              <a:buAutoNum type="arabicPeriod"/>
            </a:pPr>
            <a:endParaRPr lang="en-US" sz="2400" dirty="0" smtClean="0">
              <a:solidFill>
                <a:srgbClr val="0000FF"/>
              </a:solidFill>
            </a:endParaRPr>
          </a:p>
          <a:p>
            <a:pPr marL="990600" lvl="1" indent="-533400">
              <a:lnSpc>
                <a:spcPct val="80000"/>
              </a:lnSpc>
              <a:buFontTx/>
              <a:buAutoNum type="arabicPeriod"/>
            </a:pPr>
            <a:r>
              <a:rPr lang="en-US" sz="2400" dirty="0" smtClean="0">
                <a:solidFill>
                  <a:srgbClr val="0000FF"/>
                </a:solidFill>
              </a:rPr>
              <a:t>You want to learn the prevalence of alcoholism among the homeless in Duluth.</a:t>
            </a:r>
          </a:p>
          <a:p>
            <a:pPr marL="990600" lvl="1" indent="-533400">
              <a:lnSpc>
                <a:spcPct val="80000"/>
              </a:lnSpc>
              <a:buFontTx/>
              <a:buNone/>
            </a:pPr>
            <a:endParaRPr lang="en-US" sz="2400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7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782762"/>
          </a:xfrm>
        </p:spPr>
        <p:txBody>
          <a:bodyPr/>
          <a:lstStyle/>
          <a:p>
            <a:r>
              <a:rPr lang="en-US" sz="4000" dirty="0" smtClean="0">
                <a:solidFill>
                  <a:srgbClr val="66FF33"/>
                </a:solidFill>
              </a:rPr>
              <a:t>(</a:t>
            </a:r>
            <a:r>
              <a:rPr lang="en-US" sz="3600" dirty="0" smtClean="0">
                <a:solidFill>
                  <a:srgbClr val="66FF33"/>
                </a:solidFill>
              </a:rPr>
              <a:t>Back to Probability Sampling…)</a:t>
            </a:r>
            <a:br>
              <a:rPr lang="en-US" sz="3600" dirty="0" smtClean="0">
                <a:solidFill>
                  <a:srgbClr val="66FF33"/>
                </a:solidFill>
              </a:rPr>
            </a:br>
            <a:r>
              <a:rPr lang="en-US" sz="3600" dirty="0" smtClean="0"/>
              <a:t>The “Catch-22” of Inferential Stats:</a:t>
            </a:r>
            <a:endParaRPr lang="en-US" sz="4000" dirty="0" smtClean="0"/>
          </a:p>
        </p:txBody>
      </p:sp>
      <p:sp>
        <p:nvSpPr>
          <p:cNvPr id="5908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57400"/>
            <a:ext cx="8229600" cy="4411662"/>
          </a:xfrm>
        </p:spPr>
        <p:txBody>
          <a:bodyPr/>
          <a:lstStyle/>
          <a:p>
            <a:pPr lvl="1"/>
            <a:r>
              <a:rPr lang="en-US" dirty="0" smtClean="0"/>
              <a:t>When we collect a sample, we know nothing about the population’s distribution of scores</a:t>
            </a:r>
          </a:p>
          <a:p>
            <a:pPr lvl="2"/>
            <a:r>
              <a:rPr lang="en-US" dirty="0" smtClean="0"/>
              <a:t>We can calculate the mean (X) &amp; standard deviation (s) of our sample, but </a:t>
            </a:r>
            <a:r>
              <a:rPr lang="en-US" dirty="0" smtClean="0">
                <a:sym typeface="Symbol" pitchFamily="18" charset="2"/>
              </a:rPr>
              <a:t> and  are unknown</a:t>
            </a:r>
          </a:p>
          <a:p>
            <a:pPr lvl="2"/>
            <a:r>
              <a:rPr lang="en-US" dirty="0" smtClean="0">
                <a:sym typeface="Symbol" pitchFamily="18" charset="2"/>
              </a:rPr>
              <a:t>The shape of the population distribution (normal?) is also unknown</a:t>
            </a:r>
          </a:p>
          <a:p>
            <a:pPr lvl="3"/>
            <a:r>
              <a:rPr lang="en-US" dirty="0" smtClean="0">
                <a:sym typeface="Symbol" pitchFamily="18" charset="2"/>
              </a:rPr>
              <a:t>Exceptions: IQ, height</a:t>
            </a:r>
          </a:p>
        </p:txBody>
      </p:sp>
      <p:sp>
        <p:nvSpPr>
          <p:cNvPr id="23556" name="Line 4"/>
          <p:cNvSpPr>
            <a:spLocks noChangeShapeType="1"/>
          </p:cNvSpPr>
          <p:nvPr/>
        </p:nvSpPr>
        <p:spPr bwMode="auto">
          <a:xfrm>
            <a:off x="5105400" y="2971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5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PROBABILITY SAMPLING</a:t>
            </a:r>
          </a:p>
        </p:txBody>
      </p:sp>
      <p:sp>
        <p:nvSpPr>
          <p:cNvPr id="592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990600" lvl="1" indent="-646113"/>
            <a:r>
              <a:rPr lang="en-US" smtClean="0"/>
              <a:t>2 Advantages of probability sampling:</a:t>
            </a:r>
          </a:p>
          <a:p>
            <a:pPr marL="1371600" lvl="2" indent="-677863">
              <a:buFontTx/>
              <a:buAutoNum type="arabicPeriod"/>
            </a:pPr>
            <a:r>
              <a:rPr lang="en-US" smtClean="0"/>
              <a:t>Probability samples are typically more representative than other types of samples</a:t>
            </a:r>
          </a:p>
          <a:p>
            <a:pPr marL="1371600" lvl="2" indent="-677863">
              <a:buFontTx/>
              <a:buAutoNum type="arabicPeriod"/>
            </a:pPr>
            <a:r>
              <a:rPr lang="en-US" smtClean="0"/>
              <a:t>Allow us to apply probability theory</a:t>
            </a:r>
          </a:p>
          <a:p>
            <a:pPr marL="1752600" lvl="3" indent="-763588"/>
            <a:r>
              <a:rPr lang="en-US" smtClean="0"/>
              <a:t>This permits us to estimate the accuracy or representativeness of the sample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89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DISTRIBUTION</a:t>
            </a:r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1910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sz="3200" dirty="0" smtClean="0"/>
              <a:t>From repeated random sampling, a mathematical description of all possible sampling event outcomes (and the probability of each one)</a:t>
            </a:r>
          </a:p>
          <a:p>
            <a:pPr lvl="1">
              <a:lnSpc>
                <a:spcPct val="90000"/>
              </a:lnSpc>
            </a:pPr>
            <a:r>
              <a:rPr lang="en-US" sz="3200" dirty="0" smtClean="0"/>
              <a:t>Permits us to make the link between sample and population… </a:t>
            </a:r>
          </a:p>
          <a:p>
            <a:pPr lvl="2">
              <a:lnSpc>
                <a:spcPct val="90000"/>
              </a:lnSpc>
            </a:pPr>
            <a:r>
              <a:rPr lang="en-US" sz="2800" dirty="0" smtClean="0"/>
              <a:t>&amp; answer the question: “What is the probability that sample statistic is due to chance?”</a:t>
            </a:r>
          </a:p>
          <a:p>
            <a:pPr lvl="1">
              <a:lnSpc>
                <a:spcPct val="90000"/>
              </a:lnSpc>
            </a:pPr>
            <a:r>
              <a:rPr lang="en-US" sz="3200" dirty="0" smtClean="0"/>
              <a:t>Based on probability theory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4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Oval 2"/>
          <p:cNvSpPr>
            <a:spLocks noChangeArrowheads="1"/>
          </p:cNvSpPr>
          <p:nvPr/>
        </p:nvSpPr>
        <p:spPr bwMode="auto">
          <a:xfrm>
            <a:off x="304800" y="2133600"/>
            <a:ext cx="4267200" cy="411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371600" y="3813175"/>
            <a:ext cx="216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sz="2400" b="1">
                <a:cs typeface="Arial" charset="0"/>
              </a:rPr>
              <a:t>μ</a:t>
            </a:r>
            <a:r>
              <a:rPr lang="en-US" sz="2400" b="1">
                <a:cs typeface="Arial" charset="0"/>
              </a:rPr>
              <a:t> = 4.5 (N=50)</a:t>
            </a:r>
            <a:endParaRPr lang="el-GR" sz="2400" b="1">
              <a:cs typeface="Arial" charset="0"/>
            </a:endParaRPr>
          </a:p>
        </p:txBody>
      </p:sp>
      <p:sp>
        <p:nvSpPr>
          <p:cNvPr id="26628" name="Oval 4"/>
          <p:cNvSpPr>
            <a:spLocks noChangeArrowheads="1"/>
          </p:cNvSpPr>
          <p:nvPr/>
        </p:nvSpPr>
        <p:spPr bwMode="auto">
          <a:xfrm>
            <a:off x="4800600" y="1219200"/>
            <a:ext cx="1676400" cy="1752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6629" name="Oval 5"/>
          <p:cNvSpPr>
            <a:spLocks noChangeArrowheads="1"/>
          </p:cNvSpPr>
          <p:nvPr/>
        </p:nvSpPr>
        <p:spPr bwMode="auto">
          <a:xfrm>
            <a:off x="7162800" y="3810000"/>
            <a:ext cx="1600200" cy="167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6630" name="Oval 6"/>
          <p:cNvSpPr>
            <a:spLocks noChangeArrowheads="1"/>
          </p:cNvSpPr>
          <p:nvPr/>
        </p:nvSpPr>
        <p:spPr bwMode="auto">
          <a:xfrm>
            <a:off x="4191000" y="5257800"/>
            <a:ext cx="1676400" cy="1600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6631" name="Oval 7"/>
          <p:cNvSpPr>
            <a:spLocks noChangeArrowheads="1"/>
          </p:cNvSpPr>
          <p:nvPr/>
        </p:nvSpPr>
        <p:spPr bwMode="auto">
          <a:xfrm>
            <a:off x="6248400" y="5257800"/>
            <a:ext cx="1600200" cy="1600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6632" name="Oval 8"/>
          <p:cNvSpPr>
            <a:spLocks noChangeArrowheads="1"/>
          </p:cNvSpPr>
          <p:nvPr/>
        </p:nvSpPr>
        <p:spPr bwMode="auto">
          <a:xfrm>
            <a:off x="6781800" y="1905000"/>
            <a:ext cx="1676400" cy="167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5257800" y="1447800"/>
            <a:ext cx="9969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x=7</a:t>
            </a:r>
          </a:p>
          <a:p>
            <a:r>
              <a:rPr lang="en-US"/>
              <a:t>x=0 x=3</a:t>
            </a:r>
          </a:p>
          <a:p>
            <a:r>
              <a:rPr lang="en-US"/>
              <a:t>x=1 x=5</a:t>
            </a:r>
          </a:p>
          <a:p>
            <a:r>
              <a:rPr lang="en-US"/>
              <a:t>x=8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7086600" y="2246313"/>
            <a:ext cx="11430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x=5 x=3</a:t>
            </a:r>
          </a:p>
          <a:p>
            <a:r>
              <a:rPr lang="en-US"/>
              <a:t>x=8   x=7</a:t>
            </a:r>
          </a:p>
          <a:p>
            <a:r>
              <a:rPr lang="en-US"/>
              <a:t>x=4 x=6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4343400" y="5522913"/>
            <a:ext cx="12954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x=2  x=8 </a:t>
            </a:r>
          </a:p>
          <a:p>
            <a:r>
              <a:rPr lang="en-US"/>
              <a:t> x=4  x=5</a:t>
            </a:r>
          </a:p>
          <a:p>
            <a:r>
              <a:rPr lang="en-US"/>
              <a:t>   x=9 x=4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6613525" y="5675313"/>
            <a:ext cx="9969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x=5 x=9</a:t>
            </a:r>
          </a:p>
          <a:p>
            <a:r>
              <a:rPr lang="en-US"/>
              <a:t>x=3 x=0</a:t>
            </a:r>
          </a:p>
          <a:p>
            <a:r>
              <a:rPr lang="en-US"/>
              <a:t>x=6 x=5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7604125" y="4075113"/>
            <a:ext cx="11239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x=1      </a:t>
            </a:r>
          </a:p>
          <a:p>
            <a:r>
              <a:rPr lang="en-US"/>
              <a:t>x=7 x=3</a:t>
            </a:r>
          </a:p>
          <a:p>
            <a:r>
              <a:rPr lang="en-US"/>
              <a:t>x=4   x=5</a:t>
            </a:r>
          </a:p>
          <a:p>
            <a:r>
              <a:rPr lang="en-US"/>
              <a:t>x=6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381000" y="304800"/>
            <a:ext cx="599234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 dirty="0" smtClean="0"/>
              <a:t>Imagine if we did this an infinite </a:t>
            </a:r>
          </a:p>
          <a:p>
            <a:pPr algn="ctr"/>
            <a:r>
              <a:rPr lang="en-US" sz="3200" dirty="0" smtClean="0"/>
              <a:t>amount of times…</a:t>
            </a:r>
            <a:endParaRPr lang="en-US" sz="3200" dirty="0"/>
          </a:p>
        </p:txBody>
      </p:sp>
      <p:sp>
        <p:nvSpPr>
          <p:cNvPr id="26639" name="Line 15"/>
          <p:cNvSpPr>
            <a:spLocks noChangeShapeType="1"/>
          </p:cNvSpPr>
          <p:nvPr/>
        </p:nvSpPr>
        <p:spPr bwMode="auto">
          <a:xfrm flipH="1">
            <a:off x="4114800" y="2514600"/>
            <a:ext cx="762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0" name="Line 16"/>
          <p:cNvSpPr>
            <a:spLocks noChangeShapeType="1"/>
          </p:cNvSpPr>
          <p:nvPr/>
        </p:nvSpPr>
        <p:spPr bwMode="auto">
          <a:xfrm flipH="1">
            <a:off x="4495800" y="3048000"/>
            <a:ext cx="23622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 flipH="1" flipV="1">
            <a:off x="4572000" y="4267200"/>
            <a:ext cx="2590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 flipH="1" flipV="1">
            <a:off x="4419600" y="4876800"/>
            <a:ext cx="2057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3" name="Line 19"/>
          <p:cNvSpPr>
            <a:spLocks noChangeShapeType="1"/>
          </p:cNvSpPr>
          <p:nvPr/>
        </p:nvSpPr>
        <p:spPr bwMode="auto">
          <a:xfrm flipH="1" flipV="1">
            <a:off x="3810000" y="5791200"/>
            <a:ext cx="3810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4" name="Text Box 20"/>
          <p:cNvSpPr txBox="1">
            <a:spLocks noChangeArrowheads="1"/>
          </p:cNvSpPr>
          <p:nvPr/>
        </p:nvSpPr>
        <p:spPr bwMode="auto">
          <a:xfrm>
            <a:off x="5410200" y="2590800"/>
            <a:ext cx="796925" cy="3762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X=4.0</a:t>
            </a:r>
          </a:p>
        </p:txBody>
      </p:sp>
      <p:sp>
        <p:nvSpPr>
          <p:cNvPr id="26645" name="Line 21"/>
          <p:cNvSpPr>
            <a:spLocks noChangeShapeType="1"/>
          </p:cNvSpPr>
          <p:nvPr/>
        </p:nvSpPr>
        <p:spPr bwMode="auto">
          <a:xfrm flipH="1">
            <a:off x="5562600" y="26670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6" name="Line 22"/>
          <p:cNvSpPr>
            <a:spLocks noChangeShapeType="1"/>
          </p:cNvSpPr>
          <p:nvPr/>
        </p:nvSpPr>
        <p:spPr bwMode="auto">
          <a:xfrm flipH="1">
            <a:off x="5486400" y="26670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7" name="Line 23"/>
          <p:cNvSpPr>
            <a:spLocks noChangeShapeType="1"/>
          </p:cNvSpPr>
          <p:nvPr/>
        </p:nvSpPr>
        <p:spPr bwMode="auto">
          <a:xfrm>
            <a:off x="7315200" y="31242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8" name="Line 24"/>
          <p:cNvSpPr>
            <a:spLocks noChangeShapeType="1"/>
          </p:cNvSpPr>
          <p:nvPr/>
        </p:nvSpPr>
        <p:spPr bwMode="auto">
          <a:xfrm>
            <a:off x="4648200" y="65532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9" name="Line 25"/>
          <p:cNvSpPr>
            <a:spLocks noChangeShapeType="1"/>
          </p:cNvSpPr>
          <p:nvPr/>
        </p:nvSpPr>
        <p:spPr bwMode="auto">
          <a:xfrm>
            <a:off x="6934200" y="65532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50" name="Line 26"/>
          <p:cNvSpPr>
            <a:spLocks noChangeShapeType="1"/>
          </p:cNvSpPr>
          <p:nvPr/>
        </p:nvSpPr>
        <p:spPr bwMode="auto">
          <a:xfrm>
            <a:off x="7772400" y="51816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51" name="Text Box 27"/>
          <p:cNvSpPr txBox="1">
            <a:spLocks noChangeArrowheads="1"/>
          </p:cNvSpPr>
          <p:nvPr/>
        </p:nvSpPr>
        <p:spPr bwMode="auto">
          <a:xfrm>
            <a:off x="7299325" y="3084513"/>
            <a:ext cx="796925" cy="3762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X=5.5</a:t>
            </a:r>
          </a:p>
        </p:txBody>
      </p:sp>
      <p:sp>
        <p:nvSpPr>
          <p:cNvPr id="26652" name="Text Box 28"/>
          <p:cNvSpPr txBox="1">
            <a:spLocks noChangeArrowheads="1"/>
          </p:cNvSpPr>
          <p:nvPr/>
        </p:nvSpPr>
        <p:spPr bwMode="auto">
          <a:xfrm>
            <a:off x="7756525" y="5141913"/>
            <a:ext cx="796925" cy="3762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X=4.3</a:t>
            </a:r>
          </a:p>
        </p:txBody>
      </p:sp>
      <p:sp>
        <p:nvSpPr>
          <p:cNvPr id="26653" name="Text Box 29"/>
          <p:cNvSpPr txBox="1">
            <a:spLocks noChangeArrowheads="1"/>
          </p:cNvSpPr>
          <p:nvPr/>
        </p:nvSpPr>
        <p:spPr bwMode="auto">
          <a:xfrm>
            <a:off x="4648200" y="6491288"/>
            <a:ext cx="796925" cy="3762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X=5.3</a:t>
            </a:r>
          </a:p>
        </p:txBody>
      </p:sp>
      <p:sp>
        <p:nvSpPr>
          <p:cNvPr id="26654" name="Text Box 30"/>
          <p:cNvSpPr txBox="1">
            <a:spLocks noChangeArrowheads="1"/>
          </p:cNvSpPr>
          <p:nvPr/>
        </p:nvSpPr>
        <p:spPr bwMode="auto">
          <a:xfrm>
            <a:off x="6858000" y="6491288"/>
            <a:ext cx="796925" cy="3762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X=4.7</a:t>
            </a:r>
          </a:p>
        </p:txBody>
      </p:sp>
      <p:sp>
        <p:nvSpPr>
          <p:cNvPr id="26655" name="Text Box 31"/>
          <p:cNvSpPr txBox="1">
            <a:spLocks noChangeArrowheads="1"/>
          </p:cNvSpPr>
          <p:nvPr/>
        </p:nvSpPr>
        <p:spPr bwMode="auto">
          <a:xfrm>
            <a:off x="1524000" y="4419600"/>
            <a:ext cx="1831975" cy="6508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/>
              <a:t>CHILDREN’S </a:t>
            </a:r>
          </a:p>
          <a:p>
            <a:r>
              <a:rPr lang="en-US" b="1" i="1"/>
              <a:t>AGE IN YEARS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would happen…</a:t>
            </a:r>
            <a:br>
              <a:rPr lang="en-US" smtClean="0"/>
            </a:br>
            <a:r>
              <a:rPr lang="en-US" smtClean="0"/>
              <a:t>(Probability Theory) 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If we kept repeating the samples from the previous slide millions of times?</a:t>
            </a:r>
          </a:p>
          <a:p>
            <a:pPr lvl="1"/>
            <a:r>
              <a:rPr lang="en-US" smtClean="0"/>
              <a:t>What would be our most common sample mean?</a:t>
            </a:r>
          </a:p>
          <a:p>
            <a:pPr lvl="2"/>
            <a:r>
              <a:rPr lang="en-US" smtClean="0"/>
              <a:t>The population mean</a:t>
            </a:r>
          </a:p>
          <a:p>
            <a:pPr lvl="1"/>
            <a:r>
              <a:rPr lang="en-US" smtClean="0"/>
              <a:t>What would the distribution shape be? </a:t>
            </a:r>
          </a:p>
          <a:p>
            <a:pPr lvl="2"/>
            <a:r>
              <a:rPr lang="en-US" smtClean="0"/>
              <a:t>Normal</a:t>
            </a:r>
          </a:p>
          <a:p>
            <a:r>
              <a:rPr lang="en-US" smtClean="0"/>
              <a:t>This is the idea of a sampling distribution</a:t>
            </a:r>
          </a:p>
          <a:p>
            <a:pPr lvl="1"/>
            <a:r>
              <a:rPr lang="en-US" smtClean="0"/>
              <a:t>Sampling distribution of means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sz="3200" dirty="0" smtClean="0"/>
              <a:t>Relationship between Sample, Sampling Distribution &amp; Population</a:t>
            </a:r>
          </a:p>
        </p:txBody>
      </p:sp>
      <p:graphicFrame>
        <p:nvGraphicFramePr>
          <p:cNvPr id="599043" name="Group 3"/>
          <p:cNvGraphicFramePr>
            <a:graphicFrameLocks noGrp="1"/>
          </p:cNvGraphicFramePr>
          <p:nvPr>
            <p:ph type="tbl" idx="1"/>
          </p:nvPr>
        </p:nvGraphicFramePr>
        <p:xfrm>
          <a:off x="4724400" y="1600200"/>
          <a:ext cx="4114800" cy="5107814"/>
        </p:xfrm>
        <a:graphic>
          <a:graphicData uri="http://schemas.openxmlformats.org/drawingml/2006/table">
            <a:tbl>
              <a:tblPr/>
              <a:tblGrid>
                <a:gridCol w="4114800"/>
              </a:tblGrid>
              <a:tr h="731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POPULATION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1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6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SAMPLING DISTRIBUTION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(Distribution of sample outcomes)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0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4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SAMPLE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693" name="Text Box 25"/>
          <p:cNvSpPr txBox="1">
            <a:spLocks noChangeArrowheads="1"/>
          </p:cNvSpPr>
          <p:nvPr/>
        </p:nvSpPr>
        <p:spPr bwMode="auto">
          <a:xfrm>
            <a:off x="914400" y="16764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99066" name="Text Box 26"/>
          <p:cNvSpPr txBox="1">
            <a:spLocks noChangeArrowheads="1"/>
          </p:cNvSpPr>
          <p:nvPr/>
        </p:nvSpPr>
        <p:spPr bwMode="auto">
          <a:xfrm>
            <a:off x="457200" y="1676400"/>
            <a:ext cx="412115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sz="2800" dirty="0"/>
              <a:t>Empirical (exists in </a:t>
            </a:r>
            <a:r>
              <a:rPr lang="en-US" sz="2800" dirty="0" smtClean="0"/>
              <a:t>reality) but </a:t>
            </a:r>
            <a:r>
              <a:rPr lang="en-US" sz="2800" dirty="0"/>
              <a:t>unknown</a:t>
            </a:r>
          </a:p>
        </p:txBody>
      </p:sp>
      <p:sp>
        <p:nvSpPr>
          <p:cNvPr id="599067" name="Text Box 27"/>
          <p:cNvSpPr txBox="1">
            <a:spLocks noChangeArrowheads="1"/>
          </p:cNvSpPr>
          <p:nvPr/>
        </p:nvSpPr>
        <p:spPr bwMode="auto">
          <a:xfrm>
            <a:off x="533400" y="2895600"/>
            <a:ext cx="426085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sz="2400" dirty="0" err="1"/>
              <a:t>Nonempirical</a:t>
            </a:r>
            <a:r>
              <a:rPr lang="en-US" sz="2400" dirty="0"/>
              <a:t> (theoretical or hypothetical)</a:t>
            </a:r>
          </a:p>
          <a:p>
            <a:r>
              <a:rPr lang="en-US" sz="2400" dirty="0"/>
              <a:t>Laws of probability allow us </a:t>
            </a:r>
          </a:p>
          <a:p>
            <a:r>
              <a:rPr lang="en-US" sz="2400" dirty="0"/>
              <a:t>to describe its characteristics</a:t>
            </a:r>
          </a:p>
          <a:p>
            <a:r>
              <a:rPr lang="en-US" sz="2400" dirty="0"/>
              <a:t>(shape, central tendency,</a:t>
            </a:r>
          </a:p>
          <a:p>
            <a:r>
              <a:rPr lang="en-US" sz="2400" dirty="0"/>
              <a:t>dispersion)</a:t>
            </a:r>
          </a:p>
          <a:p>
            <a:pPr lvl="3">
              <a:buFontTx/>
              <a:buChar char="•"/>
            </a:pPr>
            <a:endParaRPr lang="en-US" dirty="0"/>
          </a:p>
        </p:txBody>
      </p:sp>
      <p:sp>
        <p:nvSpPr>
          <p:cNvPr id="599068" name="Text Box 28"/>
          <p:cNvSpPr txBox="1">
            <a:spLocks noChangeArrowheads="1"/>
          </p:cNvSpPr>
          <p:nvPr/>
        </p:nvSpPr>
        <p:spPr bwMode="auto">
          <a:xfrm>
            <a:off x="609600" y="5334000"/>
            <a:ext cx="37338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sz="2400" dirty="0"/>
              <a:t>Empirical &amp; known </a:t>
            </a:r>
            <a:r>
              <a:rPr lang="en-US" sz="2400" dirty="0" smtClean="0"/>
              <a:t>(distribution </a:t>
            </a:r>
            <a:r>
              <a:rPr lang="en-US" sz="2400" dirty="0"/>
              <a:t>shape, mean, standard </a:t>
            </a:r>
            <a:r>
              <a:rPr lang="en-US" sz="2400" dirty="0" smtClean="0"/>
              <a:t>deviation</a:t>
            </a:r>
            <a:r>
              <a:rPr lang="en-US" sz="2400" dirty="0"/>
              <a:t>)</a:t>
            </a:r>
          </a:p>
          <a:p>
            <a:endParaRPr lang="en-US" dirty="0"/>
          </a:p>
        </p:txBody>
      </p:sp>
      <p:sp>
        <p:nvSpPr>
          <p:cNvPr id="28697" name="Line 29"/>
          <p:cNvSpPr>
            <a:spLocks noChangeShapeType="1"/>
          </p:cNvSpPr>
          <p:nvPr/>
        </p:nvSpPr>
        <p:spPr bwMode="auto">
          <a:xfrm>
            <a:off x="5410200" y="2438400"/>
            <a:ext cx="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698" name="Line 30"/>
          <p:cNvSpPr>
            <a:spLocks noChangeShapeType="1"/>
          </p:cNvSpPr>
          <p:nvPr/>
        </p:nvSpPr>
        <p:spPr bwMode="auto">
          <a:xfrm flipV="1">
            <a:off x="8077200" y="2438400"/>
            <a:ext cx="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699" name="Line 31"/>
          <p:cNvSpPr>
            <a:spLocks noChangeShapeType="1"/>
          </p:cNvSpPr>
          <p:nvPr/>
        </p:nvSpPr>
        <p:spPr bwMode="auto">
          <a:xfrm>
            <a:off x="5410200" y="5029200"/>
            <a:ext cx="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700" name="Line 32"/>
          <p:cNvSpPr>
            <a:spLocks noChangeShapeType="1"/>
          </p:cNvSpPr>
          <p:nvPr/>
        </p:nvSpPr>
        <p:spPr bwMode="auto">
          <a:xfrm flipV="1">
            <a:off x="8001000" y="5029200"/>
            <a:ext cx="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9066" grpId="0"/>
      <p:bldP spid="599067" grpId="0"/>
      <p:bldP spid="59906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sz="2800" dirty="0" smtClean="0"/>
              <a:t>TERMINOLOGY FOR INFERENTIAL STATS</a:t>
            </a:r>
          </a:p>
        </p:txBody>
      </p:sp>
      <p:sp>
        <p:nvSpPr>
          <p:cNvPr id="6010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/>
          <a:lstStyle/>
          <a:p>
            <a:pPr lvl="2">
              <a:lnSpc>
                <a:spcPct val="90000"/>
              </a:lnSpc>
            </a:pPr>
            <a:r>
              <a:rPr lang="en-US" b="1" smtClean="0"/>
              <a:t>Population</a:t>
            </a:r>
          </a:p>
          <a:p>
            <a:pPr lvl="3">
              <a:lnSpc>
                <a:spcPct val="90000"/>
              </a:lnSpc>
            </a:pPr>
            <a:r>
              <a:rPr lang="en-US" smtClean="0"/>
              <a:t>the universe of students at the local college</a:t>
            </a:r>
          </a:p>
          <a:p>
            <a:pPr lvl="2">
              <a:lnSpc>
                <a:spcPct val="90000"/>
              </a:lnSpc>
            </a:pPr>
            <a:r>
              <a:rPr lang="en-US" b="1" smtClean="0"/>
              <a:t>Sample</a:t>
            </a:r>
          </a:p>
          <a:p>
            <a:pPr lvl="3">
              <a:lnSpc>
                <a:spcPct val="90000"/>
              </a:lnSpc>
            </a:pPr>
            <a:r>
              <a:rPr lang="en-US" smtClean="0"/>
              <a:t>200 students (a subset of the student body)</a:t>
            </a:r>
          </a:p>
          <a:p>
            <a:pPr lvl="2">
              <a:lnSpc>
                <a:spcPct val="90000"/>
              </a:lnSpc>
            </a:pPr>
            <a:r>
              <a:rPr lang="en-US" b="1" smtClean="0"/>
              <a:t>Parameter</a:t>
            </a:r>
          </a:p>
          <a:p>
            <a:pPr lvl="3">
              <a:lnSpc>
                <a:spcPct val="90000"/>
              </a:lnSpc>
            </a:pPr>
            <a:r>
              <a:rPr lang="en-US" smtClean="0"/>
              <a:t>25% of students (p=.25) reported being Catholic; unknown, but inferred from sample statistic</a:t>
            </a:r>
          </a:p>
          <a:p>
            <a:pPr lvl="2">
              <a:lnSpc>
                <a:spcPct val="90000"/>
              </a:lnSpc>
            </a:pPr>
            <a:r>
              <a:rPr lang="en-US" b="1" smtClean="0"/>
              <a:t>Statistic</a:t>
            </a:r>
          </a:p>
          <a:p>
            <a:pPr lvl="3">
              <a:lnSpc>
                <a:spcPct val="90000"/>
              </a:lnSpc>
            </a:pPr>
            <a:r>
              <a:rPr lang="en-US" smtClean="0"/>
              <a:t>Empirical &amp; known: proportion of sample that is Catholic is 50/200 = p=.25</a:t>
            </a:r>
          </a:p>
          <a:p>
            <a:pPr lvl="2">
              <a:lnSpc>
                <a:spcPct val="90000"/>
              </a:lnSpc>
            </a:pPr>
            <a:r>
              <a:rPr lang="en-US" b="1" smtClean="0"/>
              <a:t>Random Sampling (a.k.a. “Probability”)</a:t>
            </a:r>
          </a:p>
          <a:p>
            <a:pPr lvl="3">
              <a:lnSpc>
                <a:spcPct val="90000"/>
              </a:lnSpc>
            </a:pPr>
            <a:r>
              <a:rPr lang="en-US" smtClean="0"/>
              <a:t>Ensures EPSEM &amp; allows for use of sampling distribution to estimate pop. parameter (infer from sample to pop.)</a:t>
            </a:r>
          </a:p>
          <a:p>
            <a:pPr lvl="2">
              <a:lnSpc>
                <a:spcPct val="90000"/>
              </a:lnSpc>
            </a:pPr>
            <a:r>
              <a:rPr lang="en-US" b="1" smtClean="0"/>
              <a:t>Representative</a:t>
            </a:r>
          </a:p>
          <a:p>
            <a:pPr lvl="3">
              <a:lnSpc>
                <a:spcPct val="90000"/>
              </a:lnSpc>
            </a:pPr>
            <a:r>
              <a:rPr lang="en-US" smtClean="0"/>
              <a:t>EPSEM gives best chance that the sample statistic will accurately estimate the pop. parameter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09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Curve </a:t>
            </a:r>
            <a:r>
              <a:rPr lang="en-US" dirty="0" smtClean="0">
                <a:sym typeface="Wingdings" pitchFamily="2" charset="2"/>
              </a:rPr>
              <a:t> Probability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Important Link</a:t>
            </a:r>
          </a:p>
          <a:p>
            <a:pPr lvl="1"/>
            <a:r>
              <a:rPr lang="en-US" dirty="0" smtClean="0"/>
              <a:t>Normal curve is limited as most real world data is not “normally distributed”</a:t>
            </a:r>
          </a:p>
          <a:p>
            <a:pPr lvl="1"/>
            <a:r>
              <a:rPr lang="en-US" dirty="0" smtClean="0"/>
              <a:t>More important use has to do with probability theory and drawing samples from a population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619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sz="4000" smtClean="0"/>
              <a:t>Probability Basics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229600" cy="998538"/>
          </a:xfrm>
        </p:spPr>
        <p:txBody>
          <a:bodyPr/>
          <a:lstStyle/>
          <a:p>
            <a:pPr lvl="1" eaLnBrk="1" hangingPunct="1"/>
            <a:r>
              <a:rPr lang="en-US" smtClean="0"/>
              <a:t>What is the probability of picking a red marble out of a bowl with 2 red and 8 green?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4800" y="2667000"/>
            <a:ext cx="2286000" cy="2362200"/>
            <a:chOff x="192" y="1680"/>
            <a:chExt cx="1440" cy="1488"/>
          </a:xfrm>
        </p:grpSpPr>
        <p:sp>
          <p:nvSpPr>
            <p:cNvPr id="8205" name="Oval 5"/>
            <p:cNvSpPr>
              <a:spLocks noChangeArrowheads="1"/>
            </p:cNvSpPr>
            <p:nvPr/>
          </p:nvSpPr>
          <p:spPr bwMode="auto">
            <a:xfrm>
              <a:off x="864" y="2496"/>
              <a:ext cx="288" cy="2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8206" name="Oval 6"/>
            <p:cNvSpPr>
              <a:spLocks noChangeArrowheads="1"/>
            </p:cNvSpPr>
            <p:nvPr/>
          </p:nvSpPr>
          <p:spPr bwMode="auto">
            <a:xfrm>
              <a:off x="672" y="2208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8207" name="Oval 7"/>
            <p:cNvSpPr>
              <a:spLocks noChangeArrowheads="1"/>
            </p:cNvSpPr>
            <p:nvPr/>
          </p:nvSpPr>
          <p:spPr bwMode="auto">
            <a:xfrm>
              <a:off x="240" y="2208"/>
              <a:ext cx="288" cy="2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8208" name="Oval 8"/>
            <p:cNvSpPr>
              <a:spLocks noChangeArrowheads="1"/>
            </p:cNvSpPr>
            <p:nvPr/>
          </p:nvSpPr>
          <p:spPr bwMode="auto">
            <a:xfrm>
              <a:off x="624" y="2832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8209" name="Oval 9"/>
            <p:cNvSpPr>
              <a:spLocks noChangeArrowheads="1"/>
            </p:cNvSpPr>
            <p:nvPr/>
          </p:nvSpPr>
          <p:spPr bwMode="auto">
            <a:xfrm>
              <a:off x="432" y="2544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8210" name="Oval 10"/>
            <p:cNvSpPr>
              <a:spLocks noChangeArrowheads="1"/>
            </p:cNvSpPr>
            <p:nvPr/>
          </p:nvSpPr>
          <p:spPr bwMode="auto">
            <a:xfrm>
              <a:off x="240" y="2832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8211" name="Oval 11"/>
            <p:cNvSpPr>
              <a:spLocks noChangeArrowheads="1"/>
            </p:cNvSpPr>
            <p:nvPr/>
          </p:nvSpPr>
          <p:spPr bwMode="auto">
            <a:xfrm>
              <a:off x="1248" y="2496"/>
              <a:ext cx="288" cy="288"/>
            </a:xfrm>
            <a:prstGeom prst="ellipse">
              <a:avLst/>
            </a:prstGeom>
            <a:solidFill>
              <a:srgbClr val="66FF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8212" name="Oval 12"/>
            <p:cNvSpPr>
              <a:spLocks noChangeArrowheads="1"/>
            </p:cNvSpPr>
            <p:nvPr/>
          </p:nvSpPr>
          <p:spPr bwMode="auto">
            <a:xfrm>
              <a:off x="1056" y="2160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8213" name="Oval 13"/>
            <p:cNvSpPr>
              <a:spLocks noChangeArrowheads="1"/>
            </p:cNvSpPr>
            <p:nvPr/>
          </p:nvSpPr>
          <p:spPr bwMode="auto">
            <a:xfrm>
              <a:off x="1008" y="2832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8214" name="Oval 14"/>
            <p:cNvSpPr>
              <a:spLocks noChangeArrowheads="1"/>
            </p:cNvSpPr>
            <p:nvPr/>
          </p:nvSpPr>
          <p:spPr bwMode="auto">
            <a:xfrm>
              <a:off x="432" y="1872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8215" name="Group 15"/>
            <p:cNvGrpSpPr>
              <a:grpSpLocks/>
            </p:cNvGrpSpPr>
            <p:nvPr/>
          </p:nvGrpSpPr>
          <p:grpSpPr bwMode="auto">
            <a:xfrm>
              <a:off x="192" y="1680"/>
              <a:ext cx="1440" cy="1488"/>
              <a:chOff x="288" y="2208"/>
              <a:chExt cx="1440" cy="1488"/>
            </a:xfrm>
          </p:grpSpPr>
          <p:sp>
            <p:nvSpPr>
              <p:cNvPr id="8216" name="Line 16"/>
              <p:cNvSpPr>
                <a:spLocks noChangeShapeType="1"/>
              </p:cNvSpPr>
              <p:nvPr/>
            </p:nvSpPr>
            <p:spPr bwMode="auto">
              <a:xfrm flipH="1">
                <a:off x="288" y="3696"/>
                <a:ext cx="1440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7" name="Line 17"/>
              <p:cNvSpPr>
                <a:spLocks noChangeShapeType="1"/>
              </p:cNvSpPr>
              <p:nvPr/>
            </p:nvSpPr>
            <p:spPr bwMode="auto">
              <a:xfrm>
                <a:off x="1728" y="2208"/>
                <a:ext cx="0" cy="1488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8" name="Line 18"/>
              <p:cNvSpPr>
                <a:spLocks noChangeShapeType="1"/>
              </p:cNvSpPr>
              <p:nvPr/>
            </p:nvSpPr>
            <p:spPr bwMode="auto">
              <a:xfrm>
                <a:off x="288" y="2208"/>
                <a:ext cx="0" cy="1488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762000" y="3581400"/>
            <a:ext cx="4800600" cy="1196975"/>
            <a:chOff x="480" y="2256"/>
            <a:chExt cx="3024" cy="754"/>
          </a:xfrm>
        </p:grpSpPr>
        <p:sp>
          <p:nvSpPr>
            <p:cNvPr id="8202" name="Line 21"/>
            <p:cNvSpPr>
              <a:spLocks noChangeShapeType="1"/>
            </p:cNvSpPr>
            <p:nvPr/>
          </p:nvSpPr>
          <p:spPr bwMode="auto">
            <a:xfrm flipH="1">
              <a:off x="1152" y="2592"/>
              <a:ext cx="864" cy="0"/>
            </a:xfrm>
            <a:prstGeom prst="line">
              <a:avLst/>
            </a:prstGeom>
            <a:noFill/>
            <a:ln w="444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3" name="Line 22"/>
            <p:cNvSpPr>
              <a:spLocks noChangeShapeType="1"/>
            </p:cNvSpPr>
            <p:nvPr/>
          </p:nvSpPr>
          <p:spPr bwMode="auto">
            <a:xfrm flipH="1" flipV="1">
              <a:off x="480" y="2352"/>
              <a:ext cx="1536" cy="240"/>
            </a:xfrm>
            <a:prstGeom prst="line">
              <a:avLst/>
            </a:prstGeom>
            <a:noFill/>
            <a:ln w="444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4" name="Text Box 23"/>
            <p:cNvSpPr txBox="1">
              <a:spLocks noChangeArrowheads="1"/>
            </p:cNvSpPr>
            <p:nvPr/>
          </p:nvSpPr>
          <p:spPr bwMode="auto">
            <a:xfrm>
              <a:off x="2016" y="2256"/>
              <a:ext cx="1488" cy="7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/>
                <a:t>There are 2 outcomes that are red</a:t>
              </a:r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152400" y="2819400"/>
            <a:ext cx="2590800" cy="3787775"/>
            <a:chOff x="96" y="1776"/>
            <a:chExt cx="1632" cy="2386"/>
          </a:xfrm>
        </p:grpSpPr>
        <p:sp>
          <p:nvSpPr>
            <p:cNvPr id="8200" name="Text Box 25"/>
            <p:cNvSpPr txBox="1">
              <a:spLocks noChangeArrowheads="1"/>
            </p:cNvSpPr>
            <p:nvPr/>
          </p:nvSpPr>
          <p:spPr bwMode="auto">
            <a:xfrm>
              <a:off x="144" y="3408"/>
              <a:ext cx="1584" cy="7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/>
                <a:t>THERE ARE 10 POSSIBLE OUTCOMES</a:t>
              </a:r>
            </a:p>
          </p:txBody>
        </p:sp>
        <p:sp>
          <p:nvSpPr>
            <p:cNvPr id="8201" name="Oval 26"/>
            <p:cNvSpPr>
              <a:spLocks noChangeArrowheads="1"/>
            </p:cNvSpPr>
            <p:nvPr/>
          </p:nvSpPr>
          <p:spPr bwMode="auto">
            <a:xfrm>
              <a:off x="96" y="1776"/>
              <a:ext cx="1632" cy="1488"/>
            </a:xfrm>
            <a:prstGeom prst="ellipse">
              <a:avLst/>
            </a:prstGeom>
            <a:noFill/>
            <a:ln w="4445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  <p:sp>
        <p:nvSpPr>
          <p:cNvPr id="549915" name="Text Box 27"/>
          <p:cNvSpPr txBox="1">
            <a:spLocks noChangeArrowheads="1"/>
          </p:cNvSpPr>
          <p:nvPr/>
        </p:nvSpPr>
        <p:spPr bwMode="auto">
          <a:xfrm>
            <a:off x="3124200" y="5105400"/>
            <a:ext cx="5410200" cy="132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/>
              <a:t>p(red) = 2 divided by 10</a:t>
            </a:r>
          </a:p>
          <a:p>
            <a:pPr algn="ctr">
              <a:spcBef>
                <a:spcPct val="50000"/>
              </a:spcBef>
            </a:pPr>
            <a:r>
              <a:rPr lang="en-US" sz="3200" b="1"/>
              <a:t>p(red) = .20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891" grpId="0" build="p"/>
      <p:bldP spid="549915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Frequencies and Probability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lvl="1" eaLnBrk="1" hangingPunct="1"/>
            <a:r>
              <a:rPr lang="en-US" sz="2400" smtClean="0"/>
              <a:t>The probability of picking a color relates to the frequency of each color in the bowl</a:t>
            </a:r>
          </a:p>
          <a:p>
            <a:pPr lvl="2" eaLnBrk="1" hangingPunct="1"/>
            <a:r>
              <a:rPr lang="en-US" sz="2000" smtClean="0"/>
              <a:t>8 green marbles, 2 red marbles, 10 total</a:t>
            </a:r>
          </a:p>
          <a:p>
            <a:pPr lvl="2" eaLnBrk="1" hangingPunct="1"/>
            <a:r>
              <a:rPr lang="en-US" sz="2000" smtClean="0"/>
              <a:t>p(Green) = .8    p(Red) = .2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228600" y="5715000"/>
            <a:ext cx="8686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057400" lvl="4" indent="-228600">
              <a:spcBef>
                <a:spcPct val="20000"/>
              </a:spcBef>
              <a:buFontTx/>
              <a:buChar char="–"/>
            </a:pPr>
            <a:endParaRPr lang="en-US" sz="2800">
              <a:latin typeface="Times New Roman" pitchFamily="18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581400" y="3962400"/>
            <a:ext cx="2286000" cy="2362200"/>
            <a:chOff x="192" y="1680"/>
            <a:chExt cx="1440" cy="1488"/>
          </a:xfrm>
        </p:grpSpPr>
        <p:sp>
          <p:nvSpPr>
            <p:cNvPr id="9222" name="Oval 6"/>
            <p:cNvSpPr>
              <a:spLocks noChangeArrowheads="1"/>
            </p:cNvSpPr>
            <p:nvPr/>
          </p:nvSpPr>
          <p:spPr bwMode="auto">
            <a:xfrm>
              <a:off x="864" y="2496"/>
              <a:ext cx="288" cy="2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9223" name="Oval 7"/>
            <p:cNvSpPr>
              <a:spLocks noChangeArrowheads="1"/>
            </p:cNvSpPr>
            <p:nvPr/>
          </p:nvSpPr>
          <p:spPr bwMode="auto">
            <a:xfrm>
              <a:off x="672" y="2208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9224" name="Oval 8"/>
            <p:cNvSpPr>
              <a:spLocks noChangeArrowheads="1"/>
            </p:cNvSpPr>
            <p:nvPr/>
          </p:nvSpPr>
          <p:spPr bwMode="auto">
            <a:xfrm>
              <a:off x="240" y="2208"/>
              <a:ext cx="288" cy="2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9225" name="Oval 9"/>
            <p:cNvSpPr>
              <a:spLocks noChangeArrowheads="1"/>
            </p:cNvSpPr>
            <p:nvPr/>
          </p:nvSpPr>
          <p:spPr bwMode="auto">
            <a:xfrm>
              <a:off x="624" y="2832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9226" name="Oval 10"/>
            <p:cNvSpPr>
              <a:spLocks noChangeArrowheads="1"/>
            </p:cNvSpPr>
            <p:nvPr/>
          </p:nvSpPr>
          <p:spPr bwMode="auto">
            <a:xfrm>
              <a:off x="432" y="2544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9227" name="Oval 11"/>
            <p:cNvSpPr>
              <a:spLocks noChangeArrowheads="1"/>
            </p:cNvSpPr>
            <p:nvPr/>
          </p:nvSpPr>
          <p:spPr bwMode="auto">
            <a:xfrm>
              <a:off x="240" y="2832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9228" name="Oval 12"/>
            <p:cNvSpPr>
              <a:spLocks noChangeArrowheads="1"/>
            </p:cNvSpPr>
            <p:nvPr/>
          </p:nvSpPr>
          <p:spPr bwMode="auto">
            <a:xfrm>
              <a:off x="1248" y="2496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9229" name="Oval 13"/>
            <p:cNvSpPr>
              <a:spLocks noChangeArrowheads="1"/>
            </p:cNvSpPr>
            <p:nvPr/>
          </p:nvSpPr>
          <p:spPr bwMode="auto">
            <a:xfrm>
              <a:off x="1056" y="2160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9230" name="Oval 14"/>
            <p:cNvSpPr>
              <a:spLocks noChangeArrowheads="1"/>
            </p:cNvSpPr>
            <p:nvPr/>
          </p:nvSpPr>
          <p:spPr bwMode="auto">
            <a:xfrm>
              <a:off x="1008" y="2832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9231" name="Oval 15"/>
            <p:cNvSpPr>
              <a:spLocks noChangeArrowheads="1"/>
            </p:cNvSpPr>
            <p:nvPr/>
          </p:nvSpPr>
          <p:spPr bwMode="auto">
            <a:xfrm>
              <a:off x="432" y="1872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9232" name="Group 16"/>
            <p:cNvGrpSpPr>
              <a:grpSpLocks/>
            </p:cNvGrpSpPr>
            <p:nvPr/>
          </p:nvGrpSpPr>
          <p:grpSpPr bwMode="auto">
            <a:xfrm>
              <a:off x="192" y="1680"/>
              <a:ext cx="1440" cy="1488"/>
              <a:chOff x="288" y="2208"/>
              <a:chExt cx="1440" cy="1488"/>
            </a:xfrm>
          </p:grpSpPr>
          <p:sp>
            <p:nvSpPr>
              <p:cNvPr id="9233" name="Line 17"/>
              <p:cNvSpPr>
                <a:spLocks noChangeShapeType="1"/>
              </p:cNvSpPr>
              <p:nvPr/>
            </p:nvSpPr>
            <p:spPr bwMode="auto">
              <a:xfrm flipH="1">
                <a:off x="288" y="3696"/>
                <a:ext cx="1440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4" name="Line 18"/>
              <p:cNvSpPr>
                <a:spLocks noChangeShapeType="1"/>
              </p:cNvSpPr>
              <p:nvPr/>
            </p:nvSpPr>
            <p:spPr bwMode="auto">
              <a:xfrm>
                <a:off x="1728" y="2208"/>
                <a:ext cx="0" cy="1488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5" name="Line 19"/>
              <p:cNvSpPr>
                <a:spLocks noChangeShapeType="1"/>
              </p:cNvSpPr>
              <p:nvPr/>
            </p:nvSpPr>
            <p:spPr bwMode="auto">
              <a:xfrm>
                <a:off x="288" y="2208"/>
                <a:ext cx="0" cy="1488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3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92163"/>
          </a:xfrm>
        </p:spPr>
        <p:txBody>
          <a:bodyPr/>
          <a:lstStyle/>
          <a:p>
            <a:pPr eaLnBrk="1" hangingPunct="1"/>
            <a:r>
              <a:rPr lang="en-US" sz="3600" smtClean="0"/>
              <a:t>Frequencies &amp; Probability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90600"/>
            <a:ext cx="8305800" cy="2362200"/>
          </a:xfrm>
        </p:spPr>
        <p:txBody>
          <a:bodyPr/>
          <a:lstStyle/>
          <a:p>
            <a:pPr lvl="1" eaLnBrk="1" hangingPunct="1"/>
            <a:r>
              <a:rPr lang="en-US" sz="2400" smtClean="0"/>
              <a:t>What is the probability of randomly selecting an individual who is extremely liberal from this sample?</a:t>
            </a:r>
          </a:p>
          <a:p>
            <a:pPr lvl="2" eaLnBrk="1" hangingPunct="1">
              <a:buFontTx/>
              <a:buNone/>
            </a:pPr>
            <a:endParaRPr lang="en-US" sz="2000" smtClean="0"/>
          </a:p>
          <a:p>
            <a:pPr lvl="2" eaLnBrk="1" hangingPunct="1">
              <a:buFontTx/>
              <a:buNone/>
            </a:pPr>
            <a:r>
              <a:rPr lang="en-US" sz="2000" i="1" smtClean="0"/>
              <a:t>p</a:t>
            </a:r>
            <a:r>
              <a:rPr lang="en-US" sz="2000" smtClean="0"/>
              <a:t>(extremely liberal) = </a:t>
            </a:r>
            <a:r>
              <a:rPr lang="en-US" sz="2000" u="sng" smtClean="0"/>
              <a:t>    32     </a:t>
            </a:r>
            <a:r>
              <a:rPr lang="en-US" sz="2000" smtClean="0"/>
              <a:t>= .024 (or 2.4%)</a:t>
            </a:r>
          </a:p>
          <a:p>
            <a:pPr lvl="2" eaLnBrk="1" hangingPunct="1">
              <a:buFontTx/>
              <a:buNone/>
            </a:pPr>
            <a:r>
              <a:rPr lang="en-US" sz="2000" smtClean="0"/>
              <a:t>                                    1,319</a:t>
            </a:r>
          </a:p>
        </p:txBody>
      </p:sp>
      <p:pic>
        <p:nvPicPr>
          <p:cNvPr id="10244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09600" y="3352800"/>
            <a:ext cx="8382000" cy="3505200"/>
          </a:xfrm>
        </p:spPr>
      </p:pic>
      <p:sp>
        <p:nvSpPr>
          <p:cNvPr id="10245" name="Line 5"/>
          <p:cNvSpPr>
            <a:spLocks noChangeShapeType="1"/>
          </p:cNvSpPr>
          <p:nvPr/>
        </p:nvSpPr>
        <p:spPr bwMode="auto">
          <a:xfrm>
            <a:off x="6172200" y="2514600"/>
            <a:ext cx="685800" cy="1600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8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500" smtClean="0"/>
              <a:t>PROBABILITY &amp; THE NORMAL DISTRIBUTION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8600" cy="5181600"/>
          </a:xfrm>
        </p:spPr>
        <p:txBody>
          <a:bodyPr/>
          <a:lstStyle/>
          <a:p>
            <a:pPr marL="742950" lvl="1" indent="-285750" eaLnBrk="1" hangingPunct="1"/>
            <a:r>
              <a:rPr lang="en-US" sz="2200" smtClean="0"/>
              <a:t>We can use the normal curve to estimate the </a:t>
            </a:r>
            <a:r>
              <a:rPr lang="en-US" sz="2200" b="1" i="1" u="sng" smtClean="0"/>
              <a:t>probability</a:t>
            </a:r>
            <a:r>
              <a:rPr lang="en-US" sz="2200" smtClean="0"/>
              <a:t> of randomly selecting a case between 2 scores</a:t>
            </a:r>
          </a:p>
          <a:p>
            <a:pPr marL="742950" lvl="1" indent="-285750" eaLnBrk="1" hangingPunct="1"/>
            <a:r>
              <a:rPr lang="en-US" sz="2200" smtClean="0"/>
              <a:t>Probability distribution: </a:t>
            </a:r>
          </a:p>
          <a:p>
            <a:pPr marL="1143000" lvl="2" indent="-228600" eaLnBrk="1" hangingPunct="1"/>
            <a:r>
              <a:rPr lang="en-US" sz="2100" smtClean="0"/>
              <a:t>Theoretical distribution of all events in a population of events, with the relative frequency of each event</a:t>
            </a:r>
          </a:p>
        </p:txBody>
      </p:sp>
      <p:graphicFrame>
        <p:nvGraphicFramePr>
          <p:cNvPr id="205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648200" y="1524000"/>
          <a:ext cx="4038600" cy="323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Picture" r:id="rId4" imgW="4492800" imgH="3594240" progId="StaticEnhancedMetafile">
                  <p:embed/>
                </p:oleObj>
              </mc:Choice>
              <mc:Fallback>
                <p:oleObj name="Picture" r:id="rId4" imgW="4492800" imgH="3594240" progId="StaticEnhancedMetafil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8009"/>
                      <a:stretch>
                        <a:fillRect/>
                      </a:stretch>
                    </p:blipFill>
                    <p:spPr bwMode="auto">
                      <a:xfrm>
                        <a:off x="4648200" y="1524000"/>
                        <a:ext cx="4038600" cy="323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Line 5"/>
          <p:cNvSpPr>
            <a:spLocks noChangeShapeType="1"/>
          </p:cNvSpPr>
          <p:nvPr/>
        </p:nvSpPr>
        <p:spPr bwMode="auto">
          <a:xfrm>
            <a:off x="63246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>
            <a:off x="7239000" y="3276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6303963" y="2281238"/>
            <a:ext cx="963612" cy="2146300"/>
          </a:xfrm>
          <a:custGeom>
            <a:avLst/>
            <a:gdLst>
              <a:gd name="T0" fmla="*/ 50403091 w 607"/>
              <a:gd name="T1" fmla="*/ 2147483647 h 1352"/>
              <a:gd name="T2" fmla="*/ 0 w 607"/>
              <a:gd name="T3" fmla="*/ 2147483647 h 1352"/>
              <a:gd name="T4" fmla="*/ 68043387 w 607"/>
              <a:gd name="T5" fmla="*/ 2147483647 h 1352"/>
              <a:gd name="T6" fmla="*/ 50403091 w 607"/>
              <a:gd name="T7" fmla="*/ 1741427340 h 1352"/>
              <a:gd name="T8" fmla="*/ 68043387 w 607"/>
              <a:gd name="T9" fmla="*/ 1552416086 h 1352"/>
              <a:gd name="T10" fmla="*/ 103325542 w 607"/>
              <a:gd name="T11" fmla="*/ 1451609873 h 1352"/>
              <a:gd name="T12" fmla="*/ 118446491 w 607"/>
              <a:gd name="T13" fmla="*/ 1280239310 h 1352"/>
              <a:gd name="T14" fmla="*/ 257055800 w 607"/>
              <a:gd name="T15" fmla="*/ 1023183465 h 1352"/>
              <a:gd name="T16" fmla="*/ 546872807 w 607"/>
              <a:gd name="T17" fmla="*/ 254534995 h 1352"/>
              <a:gd name="T18" fmla="*/ 650199912 w 607"/>
              <a:gd name="T19" fmla="*/ 100806238 h 1352"/>
              <a:gd name="T20" fmla="*/ 682961119 w 607"/>
              <a:gd name="T21" fmla="*/ 50403119 h 1352"/>
              <a:gd name="T22" fmla="*/ 786288224 w 607"/>
              <a:gd name="T23" fmla="*/ 0 h 1352"/>
              <a:gd name="T24" fmla="*/ 887094580 w 607"/>
              <a:gd name="T25" fmla="*/ 15120938 h 1352"/>
              <a:gd name="T26" fmla="*/ 940017019 w 607"/>
              <a:gd name="T27" fmla="*/ 254534995 h 1352"/>
              <a:gd name="T28" fmla="*/ 1040823176 w 607"/>
              <a:gd name="T29" fmla="*/ 322579983 h 1352"/>
              <a:gd name="T30" fmla="*/ 1126508409 w 607"/>
              <a:gd name="T31" fmla="*/ 597276220 h 1352"/>
              <a:gd name="T32" fmla="*/ 1212193643 w 607"/>
              <a:gd name="T33" fmla="*/ 751006490 h 1352"/>
              <a:gd name="T34" fmla="*/ 1315520748 w 607"/>
              <a:gd name="T35" fmla="*/ 1091226865 h 1352"/>
              <a:gd name="T36" fmla="*/ 1401205981 w 607"/>
              <a:gd name="T37" fmla="*/ 1313002123 h 1352"/>
              <a:gd name="T38" fmla="*/ 1433967189 w 607"/>
              <a:gd name="T39" fmla="*/ 1519654861 h 1352"/>
              <a:gd name="T40" fmla="*/ 1469249344 w 607"/>
              <a:gd name="T41" fmla="*/ 1620461074 h 1352"/>
              <a:gd name="T42" fmla="*/ 1401205981 w 607"/>
              <a:gd name="T43" fmla="*/ 1895157609 h 1352"/>
              <a:gd name="T44" fmla="*/ 1486891215 w 607"/>
              <a:gd name="T45" fmla="*/ 2147483647 h 1352"/>
              <a:gd name="T46" fmla="*/ 1469249344 w 607"/>
              <a:gd name="T47" fmla="*/ 2147483647 h 1352"/>
              <a:gd name="T48" fmla="*/ 1451609060 w 607"/>
              <a:gd name="T49" fmla="*/ 2147483647 h 1352"/>
              <a:gd name="T50" fmla="*/ 1365923826 w 607"/>
              <a:gd name="T51" fmla="*/ 2147483647 h 1352"/>
              <a:gd name="T52" fmla="*/ 189010801 w 607"/>
              <a:gd name="T53" fmla="*/ 2147483647 h 1352"/>
              <a:gd name="T54" fmla="*/ 50403091 w 607"/>
              <a:gd name="T55" fmla="*/ 2147483647 h 13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607"/>
              <a:gd name="T85" fmla="*/ 0 h 1352"/>
              <a:gd name="T86" fmla="*/ 607 w 607"/>
              <a:gd name="T87" fmla="*/ 1352 h 135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607" h="1352">
                <a:moveTo>
                  <a:pt x="20" y="1335"/>
                </a:moveTo>
                <a:cubicBezTo>
                  <a:pt x="35" y="1290"/>
                  <a:pt x="12" y="1218"/>
                  <a:pt x="0" y="1172"/>
                </a:cubicBezTo>
                <a:cubicBezTo>
                  <a:pt x="7" y="1106"/>
                  <a:pt x="19" y="1041"/>
                  <a:pt x="27" y="975"/>
                </a:cubicBezTo>
                <a:cubicBezTo>
                  <a:pt x="25" y="880"/>
                  <a:pt x="24" y="786"/>
                  <a:pt x="20" y="691"/>
                </a:cubicBezTo>
                <a:cubicBezTo>
                  <a:pt x="17" y="626"/>
                  <a:pt x="3" y="688"/>
                  <a:pt x="27" y="616"/>
                </a:cubicBezTo>
                <a:cubicBezTo>
                  <a:pt x="31" y="603"/>
                  <a:pt x="41" y="576"/>
                  <a:pt x="41" y="576"/>
                </a:cubicBezTo>
                <a:cubicBezTo>
                  <a:pt x="43" y="553"/>
                  <a:pt x="40" y="530"/>
                  <a:pt x="47" y="508"/>
                </a:cubicBezTo>
                <a:cubicBezTo>
                  <a:pt x="60" y="466"/>
                  <a:pt x="92" y="451"/>
                  <a:pt x="102" y="406"/>
                </a:cubicBezTo>
                <a:cubicBezTo>
                  <a:pt x="123" y="311"/>
                  <a:pt x="165" y="180"/>
                  <a:pt x="217" y="101"/>
                </a:cubicBezTo>
                <a:cubicBezTo>
                  <a:pt x="230" y="80"/>
                  <a:pt x="245" y="60"/>
                  <a:pt x="258" y="40"/>
                </a:cubicBezTo>
                <a:cubicBezTo>
                  <a:pt x="262" y="33"/>
                  <a:pt x="263" y="23"/>
                  <a:pt x="271" y="20"/>
                </a:cubicBezTo>
                <a:cubicBezTo>
                  <a:pt x="299" y="10"/>
                  <a:pt x="285" y="17"/>
                  <a:pt x="312" y="0"/>
                </a:cubicBezTo>
                <a:cubicBezTo>
                  <a:pt x="325" y="2"/>
                  <a:pt x="340" y="0"/>
                  <a:pt x="352" y="6"/>
                </a:cubicBezTo>
                <a:cubicBezTo>
                  <a:pt x="381" y="21"/>
                  <a:pt x="364" y="70"/>
                  <a:pt x="373" y="101"/>
                </a:cubicBezTo>
                <a:cubicBezTo>
                  <a:pt x="379" y="121"/>
                  <a:pt x="397" y="123"/>
                  <a:pt x="413" y="128"/>
                </a:cubicBezTo>
                <a:cubicBezTo>
                  <a:pt x="424" y="159"/>
                  <a:pt x="432" y="207"/>
                  <a:pt x="447" y="237"/>
                </a:cubicBezTo>
                <a:cubicBezTo>
                  <a:pt x="458" y="258"/>
                  <a:pt x="472" y="277"/>
                  <a:pt x="481" y="298"/>
                </a:cubicBezTo>
                <a:cubicBezTo>
                  <a:pt x="500" y="341"/>
                  <a:pt x="506" y="389"/>
                  <a:pt x="522" y="433"/>
                </a:cubicBezTo>
                <a:cubicBezTo>
                  <a:pt x="532" y="462"/>
                  <a:pt x="548" y="490"/>
                  <a:pt x="556" y="521"/>
                </a:cubicBezTo>
                <a:cubicBezTo>
                  <a:pt x="559" y="546"/>
                  <a:pt x="562" y="578"/>
                  <a:pt x="569" y="603"/>
                </a:cubicBezTo>
                <a:cubicBezTo>
                  <a:pt x="573" y="617"/>
                  <a:pt x="583" y="643"/>
                  <a:pt x="583" y="643"/>
                </a:cubicBezTo>
                <a:cubicBezTo>
                  <a:pt x="577" y="681"/>
                  <a:pt x="566" y="715"/>
                  <a:pt x="556" y="752"/>
                </a:cubicBezTo>
                <a:cubicBezTo>
                  <a:pt x="562" y="790"/>
                  <a:pt x="568" y="821"/>
                  <a:pt x="590" y="853"/>
                </a:cubicBezTo>
                <a:cubicBezTo>
                  <a:pt x="595" y="931"/>
                  <a:pt x="596" y="1000"/>
                  <a:pt x="583" y="1077"/>
                </a:cubicBezTo>
                <a:cubicBezTo>
                  <a:pt x="588" y="1170"/>
                  <a:pt x="607" y="1253"/>
                  <a:pt x="576" y="1341"/>
                </a:cubicBezTo>
                <a:cubicBezTo>
                  <a:pt x="572" y="1352"/>
                  <a:pt x="553" y="1346"/>
                  <a:pt x="542" y="1348"/>
                </a:cubicBezTo>
                <a:cubicBezTo>
                  <a:pt x="382" y="1344"/>
                  <a:pt x="233" y="1334"/>
                  <a:pt x="75" y="1341"/>
                </a:cubicBezTo>
                <a:cubicBezTo>
                  <a:pt x="51" y="1347"/>
                  <a:pt x="40" y="1352"/>
                  <a:pt x="20" y="1335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0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500" smtClean="0"/>
              <a:t>PROBABILITY &amp; THE NORMAL DISTRIBUTION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8600" cy="5181600"/>
          </a:xfrm>
        </p:spPr>
        <p:txBody>
          <a:bodyPr/>
          <a:lstStyle/>
          <a:p>
            <a:pPr marL="742950" lvl="1" indent="-285750" eaLnBrk="1" hangingPunct="1">
              <a:buClr>
                <a:schemeClr val="bg1"/>
              </a:buClr>
              <a:buFont typeface="Wingdings" pitchFamily="2" charset="2"/>
              <a:buNone/>
              <a:defRPr/>
            </a:pPr>
            <a:endParaRPr lang="en-US" sz="2200" dirty="0" smtClean="0"/>
          </a:p>
          <a:p>
            <a:pPr marL="342900" lvl="1" indent="-342900" eaLnBrk="1" hangingPunct="1">
              <a:buClr>
                <a:schemeClr val="tx2"/>
              </a:buClr>
              <a:defRPr/>
            </a:pPr>
            <a:r>
              <a:rPr lang="en-US" sz="2200" dirty="0" smtClean="0"/>
              <a:t>The probability of a particular outcome is the proportion of times that outcome would occur in a long run of repeated observations.</a:t>
            </a:r>
          </a:p>
          <a:p>
            <a:pPr marL="638175" lvl="2" indent="-342900" eaLnBrk="1" hangingPunct="1">
              <a:buClr>
                <a:schemeClr val="tx2"/>
              </a:buClr>
              <a:defRPr/>
            </a:pPr>
            <a:r>
              <a:rPr lang="en-US" sz="1900" dirty="0" smtClean="0"/>
              <a:t>68% of cases fall within +/- 1 standard deviation of the mean in the normal curve</a:t>
            </a:r>
          </a:p>
          <a:p>
            <a:pPr marL="638175" lvl="2" indent="-342900" eaLnBrk="1" hangingPunct="1">
              <a:buClr>
                <a:schemeClr val="tx2"/>
              </a:buClr>
              <a:defRPr/>
            </a:pPr>
            <a:r>
              <a:rPr lang="en-US" sz="1900" dirty="0" smtClean="0"/>
              <a:t>The odds (probability) over the long run of obtaining an outcome within a standard deviation of the mean is 68%</a:t>
            </a:r>
          </a:p>
          <a:p>
            <a:pPr marL="742950" lvl="1" indent="-285750" eaLnBrk="1" hangingPunct="1">
              <a:defRPr/>
            </a:pPr>
            <a:endParaRPr lang="en-US" sz="2200" dirty="0" smtClean="0"/>
          </a:p>
        </p:txBody>
      </p:sp>
      <p:graphicFrame>
        <p:nvGraphicFramePr>
          <p:cNvPr id="307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648200" y="1524000"/>
          <a:ext cx="4038600" cy="323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Picture" r:id="rId4" imgW="4492800" imgH="3594240" progId="StaticEnhancedMetafile">
                  <p:embed/>
                </p:oleObj>
              </mc:Choice>
              <mc:Fallback>
                <p:oleObj name="Picture" r:id="rId4" imgW="4492800" imgH="3594240" progId="StaticEnhancedMetafil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8009"/>
                      <a:stretch>
                        <a:fillRect/>
                      </a:stretch>
                    </p:blipFill>
                    <p:spPr bwMode="auto">
                      <a:xfrm>
                        <a:off x="4648200" y="1524000"/>
                        <a:ext cx="4038600" cy="323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Line 5"/>
          <p:cNvSpPr>
            <a:spLocks noChangeShapeType="1"/>
          </p:cNvSpPr>
          <p:nvPr/>
        </p:nvSpPr>
        <p:spPr bwMode="auto">
          <a:xfrm>
            <a:off x="63246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>
            <a:off x="7239000" y="3276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9" name="Freeform 7"/>
          <p:cNvSpPr>
            <a:spLocks/>
          </p:cNvSpPr>
          <p:nvPr/>
        </p:nvSpPr>
        <p:spPr bwMode="auto">
          <a:xfrm>
            <a:off x="6303963" y="2281238"/>
            <a:ext cx="963612" cy="2146300"/>
          </a:xfrm>
          <a:custGeom>
            <a:avLst/>
            <a:gdLst>
              <a:gd name="T0" fmla="*/ 50403091 w 607"/>
              <a:gd name="T1" fmla="*/ 2147483647 h 1352"/>
              <a:gd name="T2" fmla="*/ 0 w 607"/>
              <a:gd name="T3" fmla="*/ 2147483647 h 1352"/>
              <a:gd name="T4" fmla="*/ 68043387 w 607"/>
              <a:gd name="T5" fmla="*/ 2147483647 h 1352"/>
              <a:gd name="T6" fmla="*/ 50403091 w 607"/>
              <a:gd name="T7" fmla="*/ 1741427340 h 1352"/>
              <a:gd name="T8" fmla="*/ 68043387 w 607"/>
              <a:gd name="T9" fmla="*/ 1552416086 h 1352"/>
              <a:gd name="T10" fmla="*/ 103325542 w 607"/>
              <a:gd name="T11" fmla="*/ 1451609873 h 1352"/>
              <a:gd name="T12" fmla="*/ 118446491 w 607"/>
              <a:gd name="T13" fmla="*/ 1280239310 h 1352"/>
              <a:gd name="T14" fmla="*/ 257055800 w 607"/>
              <a:gd name="T15" fmla="*/ 1023183465 h 1352"/>
              <a:gd name="T16" fmla="*/ 546872807 w 607"/>
              <a:gd name="T17" fmla="*/ 254534995 h 1352"/>
              <a:gd name="T18" fmla="*/ 650199912 w 607"/>
              <a:gd name="T19" fmla="*/ 100806238 h 1352"/>
              <a:gd name="T20" fmla="*/ 682961119 w 607"/>
              <a:gd name="T21" fmla="*/ 50403119 h 1352"/>
              <a:gd name="T22" fmla="*/ 786288224 w 607"/>
              <a:gd name="T23" fmla="*/ 0 h 1352"/>
              <a:gd name="T24" fmla="*/ 887094580 w 607"/>
              <a:gd name="T25" fmla="*/ 15120938 h 1352"/>
              <a:gd name="T26" fmla="*/ 940017019 w 607"/>
              <a:gd name="T27" fmla="*/ 254534995 h 1352"/>
              <a:gd name="T28" fmla="*/ 1040823176 w 607"/>
              <a:gd name="T29" fmla="*/ 322579983 h 1352"/>
              <a:gd name="T30" fmla="*/ 1126508409 w 607"/>
              <a:gd name="T31" fmla="*/ 597276220 h 1352"/>
              <a:gd name="T32" fmla="*/ 1212193643 w 607"/>
              <a:gd name="T33" fmla="*/ 751006490 h 1352"/>
              <a:gd name="T34" fmla="*/ 1315520748 w 607"/>
              <a:gd name="T35" fmla="*/ 1091226865 h 1352"/>
              <a:gd name="T36" fmla="*/ 1401205981 w 607"/>
              <a:gd name="T37" fmla="*/ 1313002123 h 1352"/>
              <a:gd name="T38" fmla="*/ 1433967189 w 607"/>
              <a:gd name="T39" fmla="*/ 1519654861 h 1352"/>
              <a:gd name="T40" fmla="*/ 1469249344 w 607"/>
              <a:gd name="T41" fmla="*/ 1620461074 h 1352"/>
              <a:gd name="T42" fmla="*/ 1401205981 w 607"/>
              <a:gd name="T43" fmla="*/ 1895157609 h 1352"/>
              <a:gd name="T44" fmla="*/ 1486891215 w 607"/>
              <a:gd name="T45" fmla="*/ 2147483647 h 1352"/>
              <a:gd name="T46" fmla="*/ 1469249344 w 607"/>
              <a:gd name="T47" fmla="*/ 2147483647 h 1352"/>
              <a:gd name="T48" fmla="*/ 1451609060 w 607"/>
              <a:gd name="T49" fmla="*/ 2147483647 h 1352"/>
              <a:gd name="T50" fmla="*/ 1365923826 w 607"/>
              <a:gd name="T51" fmla="*/ 2147483647 h 1352"/>
              <a:gd name="T52" fmla="*/ 189010801 w 607"/>
              <a:gd name="T53" fmla="*/ 2147483647 h 1352"/>
              <a:gd name="T54" fmla="*/ 50403091 w 607"/>
              <a:gd name="T55" fmla="*/ 2147483647 h 13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607"/>
              <a:gd name="T85" fmla="*/ 0 h 1352"/>
              <a:gd name="T86" fmla="*/ 607 w 607"/>
              <a:gd name="T87" fmla="*/ 1352 h 135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607" h="1352">
                <a:moveTo>
                  <a:pt x="20" y="1335"/>
                </a:moveTo>
                <a:cubicBezTo>
                  <a:pt x="35" y="1290"/>
                  <a:pt x="12" y="1218"/>
                  <a:pt x="0" y="1172"/>
                </a:cubicBezTo>
                <a:cubicBezTo>
                  <a:pt x="7" y="1106"/>
                  <a:pt x="19" y="1041"/>
                  <a:pt x="27" y="975"/>
                </a:cubicBezTo>
                <a:cubicBezTo>
                  <a:pt x="25" y="880"/>
                  <a:pt x="24" y="786"/>
                  <a:pt x="20" y="691"/>
                </a:cubicBezTo>
                <a:cubicBezTo>
                  <a:pt x="17" y="626"/>
                  <a:pt x="3" y="688"/>
                  <a:pt x="27" y="616"/>
                </a:cubicBezTo>
                <a:cubicBezTo>
                  <a:pt x="31" y="603"/>
                  <a:pt x="41" y="576"/>
                  <a:pt x="41" y="576"/>
                </a:cubicBezTo>
                <a:cubicBezTo>
                  <a:pt x="43" y="553"/>
                  <a:pt x="40" y="530"/>
                  <a:pt x="47" y="508"/>
                </a:cubicBezTo>
                <a:cubicBezTo>
                  <a:pt x="60" y="466"/>
                  <a:pt x="92" y="451"/>
                  <a:pt x="102" y="406"/>
                </a:cubicBezTo>
                <a:cubicBezTo>
                  <a:pt x="123" y="311"/>
                  <a:pt x="165" y="180"/>
                  <a:pt x="217" y="101"/>
                </a:cubicBezTo>
                <a:cubicBezTo>
                  <a:pt x="230" y="80"/>
                  <a:pt x="245" y="60"/>
                  <a:pt x="258" y="40"/>
                </a:cubicBezTo>
                <a:cubicBezTo>
                  <a:pt x="262" y="33"/>
                  <a:pt x="263" y="23"/>
                  <a:pt x="271" y="20"/>
                </a:cubicBezTo>
                <a:cubicBezTo>
                  <a:pt x="299" y="10"/>
                  <a:pt x="285" y="17"/>
                  <a:pt x="312" y="0"/>
                </a:cubicBezTo>
                <a:cubicBezTo>
                  <a:pt x="325" y="2"/>
                  <a:pt x="340" y="0"/>
                  <a:pt x="352" y="6"/>
                </a:cubicBezTo>
                <a:cubicBezTo>
                  <a:pt x="381" y="21"/>
                  <a:pt x="364" y="70"/>
                  <a:pt x="373" y="101"/>
                </a:cubicBezTo>
                <a:cubicBezTo>
                  <a:pt x="379" y="121"/>
                  <a:pt x="397" y="123"/>
                  <a:pt x="413" y="128"/>
                </a:cubicBezTo>
                <a:cubicBezTo>
                  <a:pt x="424" y="159"/>
                  <a:pt x="432" y="207"/>
                  <a:pt x="447" y="237"/>
                </a:cubicBezTo>
                <a:cubicBezTo>
                  <a:pt x="458" y="258"/>
                  <a:pt x="472" y="277"/>
                  <a:pt x="481" y="298"/>
                </a:cubicBezTo>
                <a:cubicBezTo>
                  <a:pt x="500" y="341"/>
                  <a:pt x="506" y="389"/>
                  <a:pt x="522" y="433"/>
                </a:cubicBezTo>
                <a:cubicBezTo>
                  <a:pt x="532" y="462"/>
                  <a:pt x="548" y="490"/>
                  <a:pt x="556" y="521"/>
                </a:cubicBezTo>
                <a:cubicBezTo>
                  <a:pt x="559" y="546"/>
                  <a:pt x="562" y="578"/>
                  <a:pt x="569" y="603"/>
                </a:cubicBezTo>
                <a:cubicBezTo>
                  <a:pt x="573" y="617"/>
                  <a:pt x="583" y="643"/>
                  <a:pt x="583" y="643"/>
                </a:cubicBezTo>
                <a:cubicBezTo>
                  <a:pt x="577" y="681"/>
                  <a:pt x="566" y="715"/>
                  <a:pt x="556" y="752"/>
                </a:cubicBezTo>
                <a:cubicBezTo>
                  <a:pt x="562" y="790"/>
                  <a:pt x="568" y="821"/>
                  <a:pt x="590" y="853"/>
                </a:cubicBezTo>
                <a:cubicBezTo>
                  <a:pt x="595" y="931"/>
                  <a:pt x="596" y="1000"/>
                  <a:pt x="583" y="1077"/>
                </a:cubicBezTo>
                <a:cubicBezTo>
                  <a:pt x="588" y="1170"/>
                  <a:pt x="607" y="1253"/>
                  <a:pt x="576" y="1341"/>
                </a:cubicBezTo>
                <a:cubicBezTo>
                  <a:pt x="572" y="1352"/>
                  <a:pt x="553" y="1346"/>
                  <a:pt x="542" y="1348"/>
                </a:cubicBezTo>
                <a:cubicBezTo>
                  <a:pt x="382" y="1344"/>
                  <a:pt x="233" y="1334"/>
                  <a:pt x="75" y="1341"/>
                </a:cubicBezTo>
                <a:cubicBezTo>
                  <a:pt x="51" y="1347"/>
                  <a:pt x="40" y="1352"/>
                  <a:pt x="20" y="1335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5318125" y="47609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543800" cy="609600"/>
          </a:xfrm>
        </p:spPr>
        <p:txBody>
          <a:bodyPr/>
          <a:lstStyle/>
          <a:p>
            <a:pPr eaLnBrk="1" hangingPunct="1"/>
            <a:r>
              <a:rPr lang="en-US" sz="3200" smtClean="0"/>
              <a:t>Probability &amp; the Normal Distribution</a:t>
            </a:r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marL="847725" lvl="1" indent="-228600" eaLnBrk="1" hangingPunct="1">
              <a:defRPr/>
            </a:pPr>
            <a:r>
              <a:rPr lang="en-US" dirty="0" smtClean="0"/>
              <a:t>Suppose the mean score on a test is 80, with a standard deviation of 7.  If we randomly sample one score from the population, what is the probability that it will be as high or higher than 89?</a:t>
            </a:r>
          </a:p>
          <a:p>
            <a:pPr marL="1600200" lvl="3" indent="-228600" eaLnBrk="1" hangingPunct="1">
              <a:defRPr/>
            </a:pPr>
            <a:r>
              <a:rPr lang="en-US" dirty="0" smtClean="0"/>
              <a:t>Z for 89 = 89-80/7 = 9/7 or 1.29</a:t>
            </a:r>
          </a:p>
          <a:p>
            <a:pPr marL="1600200" lvl="3" indent="-228600" eaLnBrk="1" hangingPunct="1">
              <a:defRPr/>
            </a:pPr>
            <a:r>
              <a:rPr lang="en-US" dirty="0" smtClean="0"/>
              <a:t>Area in tail for z of 1.29 = 0.0985</a:t>
            </a:r>
          </a:p>
          <a:p>
            <a:pPr marL="1600200" lvl="3" indent="-228600" eaLnBrk="1" hangingPunct="1">
              <a:defRPr/>
            </a:pPr>
            <a:r>
              <a:rPr lang="en-US" i="1" dirty="0" smtClean="0"/>
              <a:t>P</a:t>
            </a:r>
            <a:r>
              <a:rPr lang="en-US" dirty="0" smtClean="0"/>
              <a:t>(X </a:t>
            </a:r>
            <a:r>
              <a:rPr lang="en-US" u="sng" dirty="0" smtClean="0"/>
              <a:t>&gt;</a:t>
            </a:r>
            <a:r>
              <a:rPr lang="en-US" dirty="0" smtClean="0"/>
              <a:t> 89) = .0985 or 9.85%</a:t>
            </a:r>
          </a:p>
          <a:p>
            <a:pPr marL="1600200" lvl="3" indent="-228600" eaLnBrk="1" hangingPunct="1">
              <a:defRPr/>
            </a:pPr>
            <a:endParaRPr lang="en-US" dirty="0" smtClean="0"/>
          </a:p>
          <a:p>
            <a:pPr marL="1011237" lvl="1" indent="-228600" eaLnBrk="1" hangingPunct="1">
              <a:defRPr/>
            </a:pPr>
            <a:r>
              <a:rPr lang="en-US" dirty="0" smtClean="0"/>
              <a:t>ALL WE ARE DOING IS THINKING ABOUT “AREA UNDER CURVE” A BIT DIFFERENTLY (SAME MATH)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47" grpId="0" build="p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3177</TotalTime>
  <Words>1921</Words>
  <Application>Microsoft Office PowerPoint</Application>
  <PresentationFormat>On-screen Show (4:3)</PresentationFormat>
  <Paragraphs>285</Paragraphs>
  <Slides>27</Slides>
  <Notes>25</Notes>
  <HiddenSlides>0</HiddenSlides>
  <MMClips>0</MMClips>
  <ScaleCrop>false</ScaleCrop>
  <HeadingPairs>
    <vt:vector size="8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  <vt:variant>
        <vt:lpstr>Custom Shows</vt:lpstr>
      </vt:variant>
      <vt:variant>
        <vt:i4>1</vt:i4>
      </vt:variant>
    </vt:vector>
  </HeadingPairs>
  <TitlesOfParts>
    <vt:vector size="31" baseType="lpstr">
      <vt:lpstr>Network</vt:lpstr>
      <vt:lpstr>Microsoft Equation 3.0</vt:lpstr>
      <vt:lpstr>Picture</vt:lpstr>
      <vt:lpstr>The Normal Curve</vt:lpstr>
      <vt:lpstr>Z SCORE FORMULA Z = Xi – X                                                                             S           </vt:lpstr>
      <vt:lpstr>Normal Curve  Probability </vt:lpstr>
      <vt:lpstr>Probability Basics</vt:lpstr>
      <vt:lpstr>Frequencies and Probability</vt:lpstr>
      <vt:lpstr>Frequencies &amp; Probability</vt:lpstr>
      <vt:lpstr>PROBABILITY &amp; THE NORMAL DISTRIBUTION</vt:lpstr>
      <vt:lpstr>PROBABILITY &amp; THE NORMAL DISTRIBUTION</vt:lpstr>
      <vt:lpstr>Probability &amp; the Normal Distribution</vt:lpstr>
      <vt:lpstr>Probability &amp; the Normal Distribution</vt:lpstr>
      <vt:lpstr>Inferential Statistics</vt:lpstr>
      <vt:lpstr> WHY SAMPLE?</vt:lpstr>
      <vt:lpstr>WHY USE PROBABILITY SAMPLING?</vt:lpstr>
      <vt:lpstr>PROBABILITY SAMPLING</vt:lpstr>
      <vt:lpstr>PARAMETER &amp; STATISTIC</vt:lpstr>
      <vt:lpstr>INFERENTIAL STATISTICS</vt:lpstr>
      <vt:lpstr>PowerPoint Presentation</vt:lpstr>
      <vt:lpstr>By Contrast:  Nonprobability Sampling</vt:lpstr>
      <vt:lpstr>Nonprobability Sampling: 2 Examples </vt:lpstr>
      <vt:lpstr>Probability vs. Nonprobability Sampling: Research Situations</vt:lpstr>
      <vt:lpstr>(Back to Probability Sampling…) The “Catch-22” of Inferential Stats:</vt:lpstr>
      <vt:lpstr>PROBABILITY SAMPLING</vt:lpstr>
      <vt:lpstr>SAMPLING DISTRIBUTION</vt:lpstr>
      <vt:lpstr>PowerPoint Presentation</vt:lpstr>
      <vt:lpstr>What would happen… (Probability Theory) </vt:lpstr>
      <vt:lpstr>Relationship between Sample, Sampling Distribution &amp; Population</vt:lpstr>
      <vt:lpstr>TERMINOLOGY FOR INFERENTIAL STATS</vt:lpstr>
      <vt:lpstr>Custom Show 1</vt:lpstr>
    </vt:vector>
  </TitlesOfParts>
  <Company>University of Minnesota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Structure of Research</dc:title>
  <dc:creator>R Weidner</dc:creator>
  <cp:lastModifiedBy>Jeffrey R Maahs</cp:lastModifiedBy>
  <cp:revision>354</cp:revision>
  <cp:lastPrinted>2012-02-07T18:07:38Z</cp:lastPrinted>
  <dcterms:created xsi:type="dcterms:W3CDTF">2003-01-24T02:11:46Z</dcterms:created>
  <dcterms:modified xsi:type="dcterms:W3CDTF">2012-02-07T18:07:41Z</dcterms:modified>
</cp:coreProperties>
</file>