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30" autoAdjust="0"/>
  </p:normalViewPr>
  <p:slideViewPr>
    <p:cSldViewPr>
      <p:cViewPr varScale="1">
        <p:scale>
          <a:sx n="65" d="100"/>
          <a:sy n="65" d="100"/>
        </p:scale>
        <p:origin x="-172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98" tIns="46149" rIns="92298" bIns="461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2298" tIns="46149" rIns="92298" bIns="46149" rtlCol="0"/>
          <a:lstStyle>
            <a:lvl1pPr algn="r">
              <a:defRPr sz="1200"/>
            </a:lvl1pPr>
          </a:lstStyle>
          <a:p>
            <a:fld id="{A99626F1-B269-4959-A672-D5039BD25B58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298" tIns="46149" rIns="92298" bIns="461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2298" tIns="46149" rIns="92298" bIns="46149" rtlCol="0" anchor="b"/>
          <a:lstStyle>
            <a:lvl1pPr algn="r">
              <a:defRPr sz="1200"/>
            </a:lvl1pPr>
          </a:lstStyle>
          <a:p>
            <a:fld id="{58DAD6CC-B493-4E28-9CE2-C1E5F352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298" tIns="46149" rIns="92298" bIns="461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2298" tIns="46149" rIns="92298" bIns="46149" rtlCol="0"/>
          <a:lstStyle>
            <a:lvl1pPr algn="r">
              <a:defRPr sz="1200"/>
            </a:lvl1pPr>
          </a:lstStyle>
          <a:p>
            <a:fld id="{D48B9A5B-E130-4B22-8DBE-2B9A6C89D04B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8" tIns="46149" rIns="92298" bIns="461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2298" tIns="46149" rIns="92298" bIns="461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298" tIns="46149" rIns="92298" bIns="461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2298" tIns="46149" rIns="92298" bIns="46149" rtlCol="0" anchor="b"/>
          <a:lstStyle>
            <a:lvl1pPr algn="r">
              <a:defRPr sz="1200"/>
            </a:lvl1pPr>
          </a:lstStyle>
          <a:p>
            <a:fld id="{165DF12F-1E88-42D6-B621-553D35847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8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D390B7-9801-4C14-95D1-0CE70F20819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you do a random sample, you are most likely to have a representative sample, but not necessarily. 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And it’s doubtful that each individual case will perfectly match the population parameter.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example, back to the height guessing game example about a week ago.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BOARD: REVIEW: sampling error is the difference between the true population parameter (mu) and the sample mean (x-bar)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BD3DC-37B3-4985-BC88-ED74C40C9D4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938C4F-7F8D-4F68-A30A-1FB111EF9DD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EXPLICIT DEFINITIONS OF TERMS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05AE4-84F8-4567-9C9A-ED3C7473E04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dirty="0"/>
              <a:t>Let’s break this down now. 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1000" dirty="0"/>
              <a:t>Let’s talk about this example in statistical terms.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1000" dirty="0"/>
              <a:t>What’s the purpose of this poll?  To get a sense of Americans’ opinions about the Bush Administration’s wiretapping policy.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1000" dirty="0"/>
              <a:t>WHAT ABOUT THE POPULATION &amp; SAMPLE?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1000" dirty="0"/>
              <a:t>BOARD:  POPULATION: Adults in the U.S.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1000" dirty="0"/>
              <a:t>SAMPLE:  1,229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1000" dirty="0"/>
              <a:t>What are the 5 parameters in this excerpt of this article?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1000" b="1" dirty="0"/>
              <a:t>BOARD:</a:t>
            </a:r>
            <a:r>
              <a:rPr lang="en-US" sz="1000" dirty="0"/>
              <a:t> 	(53%), (46%), (46%), (50%), (64%)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B3BB48-AC5F-4CBA-A430-7B670B9A51E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5A1ED-AF06-4461-869E-30A0002CB40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EXAMPLE:  FROM STAR TRIBUNE (95% CONFIDENT – WHERE DID THIS COME FROM?)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BOARD:  ALPHA = PROBABILITY OF ERROR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BOARD: SO, TYPICAL ALPHA LEVELS ARE 1%, 5% &amp; 10%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BOARD:  This means that over the long run, the population </a:t>
            </a:r>
          </a:p>
          <a:p>
            <a:pPr eaLnBrk="1" hangingPunct="1"/>
            <a:r>
              <a:rPr lang="en-US" b="1" smtClean="0"/>
              <a:t>	parameter that you are estimating will fall within the confidence interval 95% of the time. </a:t>
            </a:r>
          </a:p>
          <a:p>
            <a:pPr eaLnBrk="1" hangingPunct="1"/>
            <a:endParaRPr lang="en-US" b="1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19396-3CBA-4C1D-8822-6ABC8F8C4F5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3" eaLnBrk="1" hangingPunct="1"/>
            <a:r>
              <a:rPr lang="en-US" smtClean="0"/>
              <a:t>Use the Z score that corresponds to your selected alpha level (e.g., for alpha of .05, Z = 1.96)</a:t>
            </a:r>
          </a:p>
          <a:p>
            <a:pPr lvl="3" eaLnBrk="1" hangingPunct="1"/>
            <a:endParaRPr lang="en-US" smtClean="0"/>
          </a:p>
          <a:p>
            <a:pPr lvl="3" eaLnBrk="1" hangingPunct="1"/>
            <a:r>
              <a:rPr lang="en-US" smtClean="0"/>
              <a:t>Looking in column C, area beyond Z.  1.96 is the Z score associated with .0250 area beyond the mean</a:t>
            </a:r>
          </a:p>
          <a:p>
            <a:pPr lvl="3" eaLnBrk="1" hangingPunct="1"/>
            <a:endParaRPr lang="en-US" smtClean="0"/>
          </a:p>
          <a:p>
            <a:pPr lvl="4" eaLnBrk="1" hangingPunct="1"/>
            <a:r>
              <a:rPr lang="en-US" smtClean="0"/>
              <a:t>Z (alpha = .10) = +/-1.65</a:t>
            </a:r>
          </a:p>
          <a:p>
            <a:pPr lvl="4" eaLnBrk="1" hangingPunct="1"/>
            <a:r>
              <a:rPr lang="en-US" smtClean="0"/>
              <a:t>Z (alpha = .01) = +/-2.58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AGAIN:  	This means that over the long run, the population </a:t>
            </a:r>
          </a:p>
          <a:p>
            <a:pPr eaLnBrk="1" hangingPunct="1"/>
            <a:r>
              <a:rPr lang="en-US" b="1" smtClean="0"/>
              <a:t>	parameter that you are estimating will fall within the 	confidence interval 95% of the time.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BC35C-4A51-483F-84B8-3FA260C7DC9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3" eaLnBrk="1" hangingPunct="1"/>
            <a:r>
              <a:rPr lang="en-US" smtClean="0"/>
              <a:t>Separate formulas for sample means &amp; sample proportions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Today, let’s focus on proportions…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FORMULA 7.3 FOUND IN…</a:t>
            </a:r>
          </a:p>
          <a:p>
            <a:pPr eaLnBrk="1" hangingPunct="1"/>
            <a:r>
              <a:rPr lang="en-US" smtClean="0"/>
              <a:t>(p. 165 of Version 6)</a:t>
            </a:r>
          </a:p>
          <a:p>
            <a:pPr eaLnBrk="1" hangingPunct="1"/>
            <a:r>
              <a:rPr lang="en-US" smtClean="0"/>
              <a:t>(p. 174 of Version 7)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CD8A8A-A5CE-4D57-A3D4-E255B1E4137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ANOTHER PROBLEM: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We’re taking a sample in the first place to learn about the population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BUT WE DON’T KNOW ANYTHING ABOUT THE POPULATION… 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BOARD:</a:t>
            </a:r>
          </a:p>
          <a:p>
            <a:pPr eaLnBrk="1" hangingPunct="1"/>
            <a:r>
              <a:rPr lang="en-US" dirty="0" smtClean="0"/>
              <a:t>CENTRAL TENDENCY (MEAN)?</a:t>
            </a:r>
          </a:p>
          <a:p>
            <a:pPr eaLnBrk="1" hangingPunct="1"/>
            <a:r>
              <a:rPr lang="en-US" dirty="0" smtClean="0"/>
              <a:t>STANDARD DEVIATION?</a:t>
            </a:r>
          </a:p>
          <a:p>
            <a:pPr eaLnBrk="1" hangingPunct="1"/>
            <a:r>
              <a:rPr lang="en-US" dirty="0" smtClean="0"/>
              <a:t>SHAPE:  NORMAL OR SKEWED?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5CE93-87C0-41E1-8148-948898E6A27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7328-B5FF-4729-9C50-7B070758BE3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C0571-6F49-4B9B-BE13-0493CD6F962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DBA12-8EF9-40DA-850C-33795D3D9B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Again: doesn’t guarantee that a given sample will be representative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So, here we learn about the central tendency &amp; shape of the sampling distribution.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BOOK’S THEOREMS ARE A LOT MORE COMPLICATED.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JUST USE THIS ONE…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D9DC73-0F4D-4A51-883B-39A3C497458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696913"/>
            <a:ext cx="3925888" cy="29448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718560"/>
            <a:ext cx="5486400" cy="5422900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As we have seen, because of the central limit theorem, if you randomly select a sample from a population, the mean of your sample, X, should be close to the mean of the population, </a:t>
            </a:r>
            <a:r>
              <a:rPr lang="en-US" dirty="0" smtClean="0">
                <a:sym typeface="Symbol" pitchFamily="18" charset="2"/>
              </a:rPr>
              <a:t>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you had to guess what the mean of your sample was, your best guess is the population mean; however, you would expect some difference; this difference is the sampling error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 sample mean is not expected to give a perfectly accurate representation of the population mean; there will be some error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Gives researchers a good indication of how accurately their sample data represent the population they are studying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STANDARD ERROR:  GIVES US A SENSE OF HOW MUCH ERROR SHOULD EXIST BETWEEN SAMPLE &amp; POPULATION MEANS.</a:t>
            </a:r>
          </a:p>
          <a:p>
            <a:pPr eaLnBrk="1" hangingPunct="1"/>
            <a:r>
              <a:rPr lang="en-US" dirty="0" smtClean="0"/>
              <a:t>BOARD:  CIRCLES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SO NOW WE KNOW THE EXPECTED SPREAD OF THE SAMPLING DISTRIBUTION:</a:t>
            </a:r>
          </a:p>
          <a:p>
            <a:pPr eaLnBrk="1" hangingPunct="1"/>
            <a:r>
              <a:rPr lang="en-US" dirty="0" smtClean="0"/>
              <a:t>MEAN:  MEAN OF POPULATION</a:t>
            </a:r>
          </a:p>
          <a:p>
            <a:pPr eaLnBrk="1" hangingPunct="1"/>
            <a:r>
              <a:rPr lang="en-US" dirty="0" smtClean="0"/>
              <a:t>SHAPE:  NORMAL</a:t>
            </a:r>
          </a:p>
          <a:p>
            <a:pPr eaLnBrk="1" hangingPunct="1"/>
            <a:r>
              <a:rPr lang="en-US" dirty="0" smtClean="0"/>
              <a:t>STANDARD DEVIATION:  STANDARD DEVIATION OF SAMPLE/SQ RT OF 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E21D2-FEB6-4C23-AAB7-00DBD57993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BOARD: As the sample size increases, the error between the sample mean and the population mean should decrease.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THINK ABOUT THE COIN TOSS:  YOU KNOW THE TRUE POPULATION PARAMETER IS .5.  IF YOU WERE TO TAKE A SAMPLE OF 1, YOU KNOW THAT YOUR ESTIMATE BASED ON THAT ONE SAMPLE IS GOING TO BE OFF 0.5, RIGHT?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SMALLER THE SAMPLE, THE MORE LIKELY THAT YOU WILL HAVE EXTREME SAMPLE STATISTICS THAT ARE NOT REPRESENTATIVE OF THE POPULATION.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BOARD: FORMULA FOR STANDARD ERROR: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STANDARD DEVIATION:  STANDARD DEVIATION OF SAMPLE/SQ RT OF 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“standard deviation of the sampling distribution”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17C4C5-AC4D-4BF7-883F-6566938300E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 eaLnBrk="1" hangingPunct="1"/>
            <a:r>
              <a:rPr lang="en-US" b="1" smtClean="0"/>
              <a:t>SPRING ’07, SOC 3155 CLASS #11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[LOGON TO NET:</a:t>
            </a:r>
          </a:p>
          <a:p>
            <a:pPr eaLnBrk="1" hangingPunct="1"/>
            <a:r>
              <a:rPr lang="en-US" b="1" smtClean="0"/>
              <a:t>POINT OUT SSR HW #2 IS NOW POSTED &amp; IS DUE NEXT TUESDAY;</a:t>
            </a:r>
          </a:p>
          <a:p>
            <a:pPr eaLnBrk="1" hangingPunct="1"/>
            <a:r>
              <a:rPr lang="en-US" b="1" smtClean="0"/>
              <a:t>HW #3 IS DUE NEXT THURSDAY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[ANNOUNCEMENT: BRING BOOKS &amp; CALCULATORS FOR NEXT TIME….]</a:t>
            </a:r>
          </a:p>
          <a:p>
            <a:pPr algn="r"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  <a:p>
            <a:pPr eaLnBrk="1" hangingPunct="1"/>
            <a:r>
              <a:rPr lang="en-US" b="1" smtClean="0"/>
              <a:t>TODAY’s material coincides with Chapter 7 of Healey.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0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AB486-98E3-4784-89E5-585F46013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5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974ED-3BB1-4AD9-8EF8-FDFE9BD7A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8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3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6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8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041-5397-4D87-AA9F-B0E91E4E80FD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CD844-D64F-471B-9527-7D59E7548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statbook.com/stat_sim/sampling_dist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6425" y="457200"/>
            <a:ext cx="7959725" cy="711200"/>
          </a:xfrm>
        </p:spPr>
        <p:txBody>
          <a:bodyPr/>
          <a:lstStyle/>
          <a:p>
            <a:pPr eaLnBrk="1" hangingPunct="1"/>
            <a:r>
              <a:rPr lang="en-US" sz="4000" smtClean="0"/>
              <a:t>INFERENTIAL STATISTICS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5410200"/>
          </a:xfrm>
        </p:spPr>
        <p:txBody>
          <a:bodyPr/>
          <a:lstStyle/>
          <a:p>
            <a:pPr marL="990600" lvl="1" indent="-533400" eaLnBrk="1" hangingPunct="1"/>
            <a:r>
              <a:rPr lang="en-US" smtClean="0"/>
              <a:t>Samples are only estimates of the population</a:t>
            </a:r>
          </a:p>
          <a:p>
            <a:pPr marL="990600" lvl="1" indent="-533400" eaLnBrk="1" hangingPunct="1"/>
            <a:endParaRPr lang="en-US" smtClean="0"/>
          </a:p>
          <a:p>
            <a:pPr marL="990600" lvl="1" indent="-533400" eaLnBrk="1" hangingPunct="1"/>
            <a:r>
              <a:rPr lang="en-US" smtClean="0"/>
              <a:t>Sample </a:t>
            </a:r>
            <a:r>
              <a:rPr lang="en-US" smtClean="0">
                <a:solidFill>
                  <a:srgbClr val="FF0000"/>
                </a:solidFill>
              </a:rPr>
              <a:t>statistics</a:t>
            </a:r>
            <a:r>
              <a:rPr lang="en-US" smtClean="0"/>
              <a:t> will be slightly off from the true values of its population’s </a:t>
            </a:r>
            <a:r>
              <a:rPr lang="en-US" smtClean="0">
                <a:solidFill>
                  <a:srgbClr val="FF0000"/>
                </a:solidFill>
              </a:rPr>
              <a:t>parameters</a:t>
            </a:r>
          </a:p>
          <a:p>
            <a:pPr marL="1371600" lvl="2" indent="-457200" eaLnBrk="1" hangingPunct="1"/>
            <a:r>
              <a:rPr lang="en-US" smtClean="0"/>
              <a:t>Sampling error:</a:t>
            </a:r>
          </a:p>
          <a:p>
            <a:pPr marL="1752600" lvl="3" indent="-381000" eaLnBrk="1" hangingPunct="1"/>
            <a:r>
              <a:rPr lang="en-US" smtClean="0"/>
              <a:t>The difference between a sample statistic and a population parameter</a:t>
            </a:r>
          </a:p>
          <a:p>
            <a:pPr marL="1752600" lvl="3" indent="-381000" eaLnBrk="1" hangingPunct="1"/>
            <a:endParaRPr lang="en-US" smtClean="0"/>
          </a:p>
          <a:p>
            <a:pPr marL="990600" lvl="1" indent="-533400" eaLnBrk="1" hangingPunct="1"/>
            <a:r>
              <a:rPr lang="en-US" smtClean="0"/>
              <a:t>Probability theory</a:t>
            </a:r>
          </a:p>
          <a:p>
            <a:pPr marL="1371600" lvl="2" indent="-457200" eaLnBrk="1" hangingPunct="1"/>
            <a:r>
              <a:rPr lang="en-US" smtClean="0"/>
              <a:t>Permits us to estimate the accuracy or representativeness of the sample</a:t>
            </a:r>
          </a:p>
        </p:txBody>
      </p:sp>
    </p:spTree>
    <p:extLst>
      <p:ext uri="{BB962C8B-B14F-4D97-AF65-F5344CB8AC3E}">
        <p14:creationId xmlns:p14="http://schemas.microsoft.com/office/powerpoint/2010/main" val="28434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/>
              <a:t>Introduction to Estimation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Estimation procedures</a:t>
            </a:r>
          </a:p>
          <a:p>
            <a:pPr lvl="1" eaLnBrk="1" hangingPunct="1"/>
            <a:r>
              <a:rPr lang="en-US" dirty="0" smtClean="0"/>
              <a:t>Purpose:</a:t>
            </a:r>
          </a:p>
          <a:p>
            <a:pPr lvl="2" eaLnBrk="1" hangingPunct="1"/>
            <a:r>
              <a:rPr lang="en-US" dirty="0" smtClean="0"/>
              <a:t>To estimate population parameters from sample statistics</a:t>
            </a:r>
          </a:p>
          <a:p>
            <a:pPr lvl="3" eaLnBrk="1" hangingPunct="1"/>
            <a:r>
              <a:rPr lang="en-US" dirty="0" smtClean="0"/>
              <a:t>Using the sampling distribution to infer from a sample to the population</a:t>
            </a:r>
          </a:p>
          <a:p>
            <a:pPr lvl="1" eaLnBrk="1" hangingPunct="1"/>
            <a:r>
              <a:rPr lang="en-US" dirty="0" smtClean="0"/>
              <a:t>Most commonly used for polling data</a:t>
            </a:r>
          </a:p>
          <a:p>
            <a:pPr lvl="1" eaLnBrk="1" hangingPunct="1"/>
            <a:r>
              <a:rPr lang="en-US" dirty="0" smtClean="0"/>
              <a:t>2 components:</a:t>
            </a:r>
          </a:p>
          <a:p>
            <a:pPr lvl="2" eaLnBrk="1" hangingPunct="1"/>
            <a:r>
              <a:rPr lang="en-US" dirty="0" smtClean="0"/>
              <a:t>Point estimate</a:t>
            </a:r>
          </a:p>
          <a:p>
            <a:pPr lvl="2" eaLnBrk="1" hangingPunct="1"/>
            <a:r>
              <a:rPr lang="en-US" dirty="0" smtClean="0"/>
              <a:t>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9239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smtClean="0"/>
              <a:t>Estimation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219200"/>
            <a:ext cx="8153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Point Estimate: Value of a sample statistic used to estimate a population parameter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Confidence Interval: A range of values around the point estimate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1870075" y="4506913"/>
            <a:ext cx="5130800" cy="85725"/>
            <a:chOff x="1178" y="2839"/>
            <a:chExt cx="3232" cy="54"/>
          </a:xfrm>
        </p:grpSpPr>
        <p:sp>
          <p:nvSpPr>
            <p:cNvPr id="19474" name="Line 6"/>
            <p:cNvSpPr>
              <a:spLocks noChangeShapeType="1"/>
            </p:cNvSpPr>
            <p:nvPr/>
          </p:nvSpPr>
          <p:spPr bwMode="auto">
            <a:xfrm>
              <a:off x="4275" y="2869"/>
              <a:ext cx="0" cy="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7"/>
            <p:cNvSpPr>
              <a:spLocks noChangeShapeType="1"/>
            </p:cNvSpPr>
            <p:nvPr/>
          </p:nvSpPr>
          <p:spPr bwMode="auto">
            <a:xfrm>
              <a:off x="3945" y="2869"/>
              <a:ext cx="0" cy="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8"/>
            <p:cNvSpPr>
              <a:spLocks noChangeShapeType="1"/>
            </p:cNvSpPr>
            <p:nvPr/>
          </p:nvSpPr>
          <p:spPr bwMode="auto">
            <a:xfrm>
              <a:off x="3616" y="2869"/>
              <a:ext cx="0" cy="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9"/>
            <p:cNvSpPr>
              <a:spLocks noChangeShapeType="1"/>
            </p:cNvSpPr>
            <p:nvPr/>
          </p:nvSpPr>
          <p:spPr bwMode="auto">
            <a:xfrm>
              <a:off x="3285" y="2869"/>
              <a:ext cx="0" cy="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10"/>
            <p:cNvSpPr>
              <a:spLocks noChangeShapeType="1"/>
            </p:cNvSpPr>
            <p:nvPr/>
          </p:nvSpPr>
          <p:spPr bwMode="auto">
            <a:xfrm>
              <a:off x="2957" y="2869"/>
              <a:ext cx="0" cy="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11"/>
            <p:cNvSpPr>
              <a:spLocks noChangeShapeType="1"/>
            </p:cNvSpPr>
            <p:nvPr/>
          </p:nvSpPr>
          <p:spPr bwMode="auto">
            <a:xfrm>
              <a:off x="2626" y="2869"/>
              <a:ext cx="0" cy="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12"/>
            <p:cNvSpPr>
              <a:spLocks noChangeShapeType="1"/>
            </p:cNvSpPr>
            <p:nvPr/>
          </p:nvSpPr>
          <p:spPr bwMode="auto">
            <a:xfrm>
              <a:off x="2297" y="2869"/>
              <a:ext cx="0" cy="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13"/>
            <p:cNvSpPr>
              <a:spLocks noChangeShapeType="1"/>
            </p:cNvSpPr>
            <p:nvPr/>
          </p:nvSpPr>
          <p:spPr bwMode="auto">
            <a:xfrm>
              <a:off x="1966" y="2869"/>
              <a:ext cx="0" cy="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14"/>
            <p:cNvSpPr>
              <a:spLocks noChangeShapeType="1"/>
            </p:cNvSpPr>
            <p:nvPr/>
          </p:nvSpPr>
          <p:spPr bwMode="auto">
            <a:xfrm>
              <a:off x="1638" y="2869"/>
              <a:ext cx="0" cy="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15"/>
            <p:cNvSpPr>
              <a:spLocks noChangeShapeType="1"/>
            </p:cNvSpPr>
            <p:nvPr/>
          </p:nvSpPr>
          <p:spPr bwMode="auto">
            <a:xfrm>
              <a:off x="1307" y="2869"/>
              <a:ext cx="0" cy="2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16"/>
            <p:cNvSpPr>
              <a:spLocks noChangeShapeType="1"/>
            </p:cNvSpPr>
            <p:nvPr/>
          </p:nvSpPr>
          <p:spPr bwMode="auto">
            <a:xfrm>
              <a:off x="1178" y="2839"/>
              <a:ext cx="3232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Rectangle 17"/>
          <p:cNvSpPr>
            <a:spLocks noChangeArrowheads="1"/>
          </p:cNvSpPr>
          <p:nvPr/>
        </p:nvSpPr>
        <p:spPr bwMode="auto">
          <a:xfrm>
            <a:off x="2970213" y="3113088"/>
            <a:ext cx="31972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F2B88"/>
                </a:solidFill>
                <a:latin typeface="Arial" charset="0"/>
              </a:rPr>
              <a:t>Confidence Interval</a:t>
            </a:r>
          </a:p>
        </p:txBody>
      </p:sp>
      <p:sp>
        <p:nvSpPr>
          <p:cNvPr id="19463" name="Rectangle 18"/>
          <p:cNvSpPr>
            <a:spLocks noChangeArrowheads="1"/>
          </p:cNvSpPr>
          <p:nvPr/>
        </p:nvSpPr>
        <p:spPr bwMode="auto">
          <a:xfrm>
            <a:off x="6176963" y="2922588"/>
            <a:ext cx="24288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F2B88"/>
                </a:solidFill>
                <a:latin typeface="Arial" charset="0"/>
              </a:rPr>
              <a:t>Point Estimate</a:t>
            </a:r>
          </a:p>
        </p:txBody>
      </p:sp>
      <p:sp>
        <p:nvSpPr>
          <p:cNvPr id="19464" name="Rectangle 19"/>
          <p:cNvSpPr>
            <a:spLocks noChangeArrowheads="1"/>
          </p:cNvSpPr>
          <p:nvPr/>
        </p:nvSpPr>
        <p:spPr bwMode="auto">
          <a:xfrm>
            <a:off x="1255713" y="5208588"/>
            <a:ext cx="2701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8F2B88"/>
                </a:solidFill>
                <a:latin typeface="Arial" charset="0"/>
              </a:rPr>
              <a:t>Confidence Limit (Lower)</a:t>
            </a:r>
          </a:p>
        </p:txBody>
      </p:sp>
      <p:sp>
        <p:nvSpPr>
          <p:cNvPr id="19465" name="Rectangle 20"/>
          <p:cNvSpPr>
            <a:spLocks noChangeArrowheads="1"/>
          </p:cNvSpPr>
          <p:nvPr/>
        </p:nvSpPr>
        <p:spPr bwMode="auto">
          <a:xfrm>
            <a:off x="4913313" y="5208588"/>
            <a:ext cx="2701925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8F2B88"/>
                </a:solidFill>
                <a:latin typeface="Arial" charset="0"/>
              </a:rPr>
              <a:t>Confidence Limit (Upper)</a:t>
            </a:r>
          </a:p>
        </p:txBody>
      </p:sp>
      <p:sp>
        <p:nvSpPr>
          <p:cNvPr id="19466" name="Oval 21"/>
          <p:cNvSpPr>
            <a:spLocks noChangeArrowheads="1"/>
          </p:cNvSpPr>
          <p:nvPr/>
        </p:nvSpPr>
        <p:spPr bwMode="auto">
          <a:xfrm>
            <a:off x="4289425" y="4375150"/>
            <a:ext cx="292100" cy="292100"/>
          </a:xfrm>
          <a:prstGeom prst="ellipse">
            <a:avLst/>
          </a:prstGeom>
          <a:solidFill>
            <a:srgbClr val="00DFC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22"/>
          <p:cNvSpPr>
            <a:spLocks noChangeShapeType="1"/>
          </p:cNvSpPr>
          <p:nvPr/>
        </p:nvSpPr>
        <p:spPr bwMode="auto">
          <a:xfrm>
            <a:off x="2606675" y="3908425"/>
            <a:ext cx="0" cy="11493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23"/>
          <p:cNvSpPr>
            <a:spLocks noChangeShapeType="1"/>
          </p:cNvSpPr>
          <p:nvPr/>
        </p:nvSpPr>
        <p:spPr bwMode="auto">
          <a:xfrm>
            <a:off x="6264275" y="3908425"/>
            <a:ext cx="0" cy="11493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4"/>
          <p:cNvSpPr>
            <a:spLocks noChangeShapeType="1"/>
          </p:cNvSpPr>
          <p:nvPr/>
        </p:nvSpPr>
        <p:spPr bwMode="auto">
          <a:xfrm flipH="1">
            <a:off x="4533900" y="3308350"/>
            <a:ext cx="1584325" cy="11017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25"/>
          <p:cNvSpPr>
            <a:spLocks noChangeShapeType="1"/>
          </p:cNvSpPr>
          <p:nvPr/>
        </p:nvSpPr>
        <p:spPr bwMode="auto">
          <a:xfrm>
            <a:off x="2590800" y="4038600"/>
            <a:ext cx="35877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Text Box 26"/>
          <p:cNvSpPr txBox="1">
            <a:spLocks noChangeArrowheads="1"/>
          </p:cNvSpPr>
          <p:nvPr/>
        </p:nvSpPr>
        <p:spPr bwMode="auto">
          <a:xfrm>
            <a:off x="4175125" y="4760913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.58</a:t>
            </a:r>
          </a:p>
        </p:txBody>
      </p:sp>
      <p:sp>
        <p:nvSpPr>
          <p:cNvPr id="19472" name="Text Box 27"/>
          <p:cNvSpPr txBox="1">
            <a:spLocks noChangeArrowheads="1"/>
          </p:cNvSpPr>
          <p:nvPr/>
        </p:nvSpPr>
        <p:spPr bwMode="auto">
          <a:xfrm>
            <a:off x="2422525" y="49895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.546</a:t>
            </a:r>
          </a:p>
        </p:txBody>
      </p:sp>
      <p:sp>
        <p:nvSpPr>
          <p:cNvPr id="19473" name="Text Box 28"/>
          <p:cNvSpPr txBox="1">
            <a:spLocks noChangeArrowheads="1"/>
          </p:cNvSpPr>
          <p:nvPr/>
        </p:nvSpPr>
        <p:spPr bwMode="auto">
          <a:xfrm>
            <a:off x="6003925" y="49895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.614</a:t>
            </a:r>
          </a:p>
        </p:txBody>
      </p:sp>
    </p:spTree>
    <p:extLst>
      <p:ext uri="{BB962C8B-B14F-4D97-AF65-F5344CB8AC3E}">
        <p14:creationId xmlns:p14="http://schemas.microsoft.com/office/powerpoint/2010/main" val="235125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3" grpId="0" build="p"/>
      <p:bldP spid="64000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CNN Poll (CNN.com; Feb 20, 2009): Slight majority thinks stimulus package will improve economy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/>
            <a:r>
              <a:rPr lang="en-US" sz="2000" smtClean="0"/>
              <a:t>“The White House's economic stimulus plan isn't a surefire winner with the American public, but a majority does think the recovery plan will help.  According to a new poll, fifty-three percent said the plan will improve economic conditions, while 44 percent said it won't stimulate the economy.”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“On an individual level, there was less hope for improvement.  According to the poll, 67 percent said it would not help them personally.”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/>
            <a:r>
              <a:rPr lang="en-US" sz="2000" i="1" smtClean="0"/>
              <a:t>“The Poll was conducted Wednesday and Thursday (Feb 18-19, 2009), with 1,046 people questioned by telephone. The survey's sampling error is plus or minus 3 percentage points.”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01240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58838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Estimation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28600" y="1143000"/>
            <a:ext cx="4800600" cy="5059363"/>
          </a:xfrm>
        </p:spPr>
        <p:txBody>
          <a:bodyPr/>
          <a:lstStyle/>
          <a:p>
            <a:pPr marL="1714500" lvl="3" indent="-342900" eaLnBrk="1" hangingPunct="1"/>
            <a:endParaRPr lang="en-US" sz="1600" smtClean="0"/>
          </a:p>
          <a:p>
            <a:pPr marL="914400" lvl="1" indent="-457200" eaLnBrk="1" hangingPunct="1"/>
            <a:r>
              <a:rPr lang="en-US" sz="2400" smtClean="0"/>
              <a:t>POINT ESTIMATES</a:t>
            </a:r>
          </a:p>
          <a:p>
            <a:pPr marL="1295400" lvl="2" indent="-381000" eaLnBrk="1" hangingPunct="1"/>
            <a:r>
              <a:rPr lang="en-US" sz="1800" smtClean="0"/>
              <a:t>(another way of saying sample statistics)</a:t>
            </a:r>
          </a:p>
          <a:p>
            <a:pPr marL="914400" lvl="1" indent="-457200" eaLnBrk="1" hangingPunct="1"/>
            <a:r>
              <a:rPr lang="en-US" sz="2400" smtClean="0"/>
              <a:t>CONFIDENCE INTERVAL</a:t>
            </a:r>
          </a:p>
          <a:p>
            <a:pPr marL="1295400" lvl="2" indent="-381000" eaLnBrk="1" hangingPunct="1"/>
            <a:r>
              <a:rPr lang="en-US" sz="2000" smtClean="0"/>
              <a:t>a.k.a. “MARGIN OF ERROR”</a:t>
            </a:r>
          </a:p>
          <a:p>
            <a:pPr marL="1295400" lvl="2" indent="-381000" eaLnBrk="1" hangingPunct="1"/>
            <a:r>
              <a:rPr lang="en-US" sz="2000" smtClean="0"/>
              <a:t>Indicates that over the long run, 95 percent of the time, the true pop. value will fall within a range of +/- 3</a:t>
            </a:r>
          </a:p>
          <a:p>
            <a:pPr marL="914400" lvl="1" indent="-457200" eaLnBrk="1" hangingPunct="1"/>
            <a:r>
              <a:rPr lang="en-US" sz="2000" smtClean="0"/>
              <a:t>Point estimates &amp; confidence interval should be reported together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1600200"/>
            <a:ext cx="4038600" cy="4876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	“…</a:t>
            </a:r>
            <a:r>
              <a:rPr lang="en-US" sz="2000" smtClean="0"/>
              <a:t>but a majority does think the recovery plan will help, according to a new poll.  Fifty-three percent said the plan will improve economic conditions, while 44 percent said it won't stimulate the economy.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…. </a:t>
            </a:r>
            <a:r>
              <a:rPr lang="en-US" sz="2000" i="1" smtClean="0"/>
              <a:t>The Poll was conducted Wednesday and Thursday (Feb 18-19, 2009), with 1,046 people questioned by telephone. The survey's sampling error is plus or minus 3 percentage points.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67200" y="2133600"/>
            <a:ext cx="1219200" cy="381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133600" y="2286000"/>
            <a:ext cx="5257800" cy="7620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3810000" y="4419600"/>
            <a:ext cx="3581400" cy="1295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534988"/>
            <a:ext cx="7535863" cy="11826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Estimation1 : Pick Confidence Level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12963"/>
            <a:ext cx="7772400" cy="3729037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 smtClean="0"/>
              <a:t>Confidence LEVEL</a:t>
            </a:r>
          </a:p>
          <a:p>
            <a:pPr lvl="2" eaLnBrk="1" hangingPunct="1"/>
            <a:r>
              <a:rPr lang="en-US" smtClean="0"/>
              <a:t>Probability that the unknown population parameter falls within the interval</a:t>
            </a:r>
          </a:p>
          <a:p>
            <a:pPr lvl="3" eaLnBrk="1" hangingPunct="1"/>
            <a:r>
              <a:rPr lang="en-US" smtClean="0"/>
              <a:t>Alpha (</a:t>
            </a:r>
            <a:r>
              <a:rPr lang="en-US" smtClean="0">
                <a:latin typeface="Symbol" pitchFamily="18" charset="2"/>
              </a:rPr>
              <a:t>)</a:t>
            </a:r>
          </a:p>
          <a:p>
            <a:pPr lvl="4" eaLnBrk="1" hangingPunct="1"/>
            <a:r>
              <a:rPr lang="en-US" smtClean="0"/>
              <a:t>The probability that the parameter is NOT within the interval</a:t>
            </a:r>
            <a:endParaRPr lang="en-US" smtClean="0">
              <a:latin typeface="Symbol" pitchFamily="18" charset="2"/>
            </a:endParaRPr>
          </a:p>
          <a:p>
            <a:pPr lvl="4" eaLnBrk="1" hangingPunct="1"/>
            <a:r>
              <a:rPr lang="en-US" smtClean="0">
                <a:latin typeface="Symbol" pitchFamily="18" charset="2"/>
              </a:rPr>
              <a:t>  </a:t>
            </a:r>
            <a:r>
              <a:rPr lang="en-US" smtClean="0"/>
              <a:t>is the odds of making an error</a:t>
            </a:r>
          </a:p>
          <a:p>
            <a:pPr lvl="4" eaLnBrk="1" hangingPunct="1"/>
            <a:r>
              <a:rPr lang="en-US" smtClean="0"/>
              <a:t>Confidence level = 1 - </a:t>
            </a:r>
            <a:r>
              <a:rPr lang="en-US" smtClean="0">
                <a:latin typeface="Symbol" pitchFamily="18" charset="2"/>
              </a:rPr>
              <a:t></a:t>
            </a:r>
            <a:endParaRPr lang="en-US" smtClean="0"/>
          </a:p>
          <a:p>
            <a:pPr lvl="2" eaLnBrk="1" hangingPunct="1"/>
            <a:r>
              <a:rPr lang="en-US" smtClean="0"/>
              <a:t>Conventionally, confidence level values are almost always 95%or 99%</a:t>
            </a:r>
          </a:p>
          <a:p>
            <a:pPr lvl="3" eaLnBrk="1" hangingPunct="1"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59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Procedure for Constructing an Interval Estimate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066800"/>
            <a:ext cx="76962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2. Divide the probability of error equally into the upper and lower tails of the distribution (2.5% error in each tail with 95% confidence level)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Find the corresponding Z score</a:t>
            </a:r>
          </a:p>
          <a:p>
            <a:pPr lvl="2" eaLnBrk="1" hangingPunct="1">
              <a:lnSpc>
                <a:spcPct val="90000"/>
              </a:lnSpc>
              <a:buFontTx/>
              <a:buChar char="–"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23557" name="Freeform 5"/>
          <p:cNvSpPr>
            <a:spLocks/>
          </p:cNvSpPr>
          <p:nvPr/>
        </p:nvSpPr>
        <p:spPr bwMode="auto">
          <a:xfrm>
            <a:off x="4552950" y="3457575"/>
            <a:ext cx="3143250" cy="1647825"/>
          </a:xfrm>
          <a:custGeom>
            <a:avLst/>
            <a:gdLst>
              <a:gd name="T0" fmla="*/ 2147483647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Freeform 6"/>
          <p:cNvSpPr>
            <a:spLocks/>
          </p:cNvSpPr>
          <p:nvPr/>
        </p:nvSpPr>
        <p:spPr bwMode="auto">
          <a:xfrm>
            <a:off x="1600200" y="3457575"/>
            <a:ext cx="2954338" cy="1647825"/>
          </a:xfrm>
          <a:custGeom>
            <a:avLst/>
            <a:gdLst>
              <a:gd name="T0" fmla="*/ 0 w 901"/>
              <a:gd name="T1" fmla="*/ 2147483647 h 721"/>
              <a:gd name="T2" fmla="*/ 2147483647 w 901"/>
              <a:gd name="T3" fmla="*/ 2147483647 h 721"/>
              <a:gd name="T4" fmla="*/ 2147483647 w 901"/>
              <a:gd name="T5" fmla="*/ 2147483647 h 721"/>
              <a:gd name="T6" fmla="*/ 2147483647 w 901"/>
              <a:gd name="T7" fmla="*/ 2147483647 h 721"/>
              <a:gd name="T8" fmla="*/ 2147483647 w 901"/>
              <a:gd name="T9" fmla="*/ 2147483647 h 721"/>
              <a:gd name="T10" fmla="*/ 2147483647 w 901"/>
              <a:gd name="T11" fmla="*/ 2147483647 h 721"/>
              <a:gd name="T12" fmla="*/ 2147483647 w 901"/>
              <a:gd name="T13" fmla="*/ 2147483647 h 721"/>
              <a:gd name="T14" fmla="*/ 2147483647 w 901"/>
              <a:gd name="T15" fmla="*/ 2147483647 h 721"/>
              <a:gd name="T16" fmla="*/ 2147483647 w 901"/>
              <a:gd name="T17" fmla="*/ 2147483647 h 721"/>
              <a:gd name="T18" fmla="*/ 2147483647 w 901"/>
              <a:gd name="T19" fmla="*/ 2147483647 h 721"/>
              <a:gd name="T20" fmla="*/ 2147483647 w 901"/>
              <a:gd name="T21" fmla="*/ 2147483647 h 721"/>
              <a:gd name="T22" fmla="*/ 2147483647 w 901"/>
              <a:gd name="T23" fmla="*/ 2147483647 h 721"/>
              <a:gd name="T24" fmla="*/ 2147483647 w 901"/>
              <a:gd name="T25" fmla="*/ 2147483647 h 721"/>
              <a:gd name="T26" fmla="*/ 2147483647 w 901"/>
              <a:gd name="T27" fmla="*/ 2147483647 h 721"/>
              <a:gd name="T28" fmla="*/ 2147483647 w 901"/>
              <a:gd name="T29" fmla="*/ 2147483647 h 721"/>
              <a:gd name="T30" fmla="*/ 2147483647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3052763" y="37528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3052763" y="38735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052763" y="39957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3052763" y="41163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3052763" y="42386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052763" y="43592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3052763" y="44799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940050" y="3903663"/>
            <a:ext cx="92075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1066800" y="5181600"/>
            <a:ext cx="73914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4572000" y="35052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V="1">
            <a:off x="2667000" y="2667000"/>
            <a:ext cx="0" cy="25146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6553200" y="2667000"/>
            <a:ext cx="0" cy="25146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>
            <a:off x="2667000" y="2895600"/>
            <a:ext cx="15240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191000" y="2667000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8F2B88"/>
                </a:solidFill>
                <a:latin typeface="Book Antiqua" pitchFamily="18" charset="0"/>
              </a:rPr>
              <a:t>0.95</a:t>
            </a: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4876800" y="2895600"/>
            <a:ext cx="16764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371600" y="518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F2B88"/>
                </a:solidFill>
                <a:latin typeface="Book Antiqua" pitchFamily="18" charset="0"/>
              </a:rPr>
              <a:t>-1.96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5257800" y="518160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F2B88"/>
                </a:solidFill>
                <a:latin typeface="Book Antiqua" pitchFamily="18" charset="0"/>
              </a:rPr>
              <a:t>1.96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5715000" y="1447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33400" y="9906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1066800" y="1676400"/>
            <a:ext cx="6405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 sz="2800">
              <a:latin typeface="Arial" charset="0"/>
            </a:endParaRP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2438400" y="58674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2800" b="1">
              <a:latin typeface="Arial" charset="0"/>
            </a:endParaRP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1600200" y="4267200"/>
            <a:ext cx="6381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.025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7086600" y="4343400"/>
            <a:ext cx="6381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.025</a:t>
            </a: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2209800" y="4648200"/>
            <a:ext cx="228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H="1">
            <a:off x="6781800" y="4724400"/>
            <a:ext cx="3810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3581400" y="5257800"/>
            <a:ext cx="1889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sym typeface="Wingdings" pitchFamily="2" charset="2"/>
              </a:rPr>
              <a:t>   Z scores   </a:t>
            </a: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  <p:bldP spid="54272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Procedure for Constructing an Interval Estimate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sz="2400" smtClean="0"/>
              <a:t>3.  Construct the confidence interval</a:t>
            </a:r>
          </a:p>
          <a:p>
            <a:pPr lvl="2" eaLnBrk="1" hangingPunct="1"/>
            <a:r>
              <a:rPr lang="en-US" sz="2000" b="1" smtClean="0"/>
              <a:t>Proportions (like the eavesdropping poll example):</a:t>
            </a:r>
          </a:p>
          <a:p>
            <a:pPr lvl="3" eaLnBrk="1" hangingPunct="1"/>
            <a:r>
              <a:rPr lang="en-US" sz="1800" smtClean="0"/>
              <a:t>Sample point estimate (convert % to a proportion): </a:t>
            </a:r>
          </a:p>
          <a:p>
            <a:pPr lvl="4" eaLnBrk="1" hangingPunct="1"/>
            <a:r>
              <a:rPr lang="en-US" sz="1800" smtClean="0"/>
              <a:t>“Fifty-three percent said the plan will improve economic conditions…”</a:t>
            </a:r>
          </a:p>
          <a:p>
            <a:pPr lvl="4" eaLnBrk="1" hangingPunct="1"/>
            <a:r>
              <a:rPr lang="en-US" sz="1800" smtClean="0"/>
              <a:t>0.53</a:t>
            </a:r>
          </a:p>
          <a:p>
            <a:pPr lvl="3" eaLnBrk="1" hangingPunct="1"/>
            <a:r>
              <a:rPr lang="en-US" sz="1800" smtClean="0"/>
              <a:t>Sample size (N) = 1,046</a:t>
            </a:r>
          </a:p>
          <a:p>
            <a:pPr lvl="3" eaLnBrk="1" hangingPunct="1"/>
            <a:r>
              <a:rPr lang="en-US" sz="1800" smtClean="0"/>
              <a:t>Formula 7.3 in Healey </a:t>
            </a:r>
          </a:p>
          <a:p>
            <a:pPr lvl="4" eaLnBrk="1" hangingPunct="1"/>
            <a:r>
              <a:rPr lang="en-US" smtClean="0"/>
              <a:t>Numerator = (your proportion) (1- proportion)</a:t>
            </a:r>
          </a:p>
          <a:p>
            <a:pPr lvl="4" eaLnBrk="1" hangingPunct="1"/>
            <a:r>
              <a:rPr lang="en-US" smtClean="0"/>
              <a:t>95% confidence level (replicating results from article)</a:t>
            </a:r>
          </a:p>
          <a:p>
            <a:pPr lvl="4" eaLnBrk="1" hangingPunct="1"/>
            <a:r>
              <a:rPr lang="en-US" smtClean="0"/>
              <a:t>99% confidence level – intervals widen as level of confidence increases</a:t>
            </a:r>
          </a:p>
        </p:txBody>
      </p:sp>
    </p:spTree>
    <p:extLst>
      <p:ext uri="{BB962C8B-B14F-4D97-AF65-F5344CB8AC3E}">
        <p14:creationId xmlns:p14="http://schemas.microsoft.com/office/powerpoint/2010/main" val="45559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Example 1: Estimate for the economic recovery poll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 = .53 (53% think it will help)</a:t>
            </a:r>
          </a:p>
          <a:p>
            <a:r>
              <a:rPr lang="en-US" smtClean="0"/>
              <a:t>Z = 1.96 (95% confidence interval)</a:t>
            </a:r>
          </a:p>
          <a:p>
            <a:r>
              <a:rPr lang="en-US" smtClean="0"/>
              <a:t>N = 1046 (sample size) </a:t>
            </a:r>
          </a:p>
          <a:p>
            <a:r>
              <a:rPr lang="en-US" smtClean="0"/>
              <a:t>What happens when we…</a:t>
            </a:r>
          </a:p>
          <a:p>
            <a:pPr lvl="1"/>
            <a:r>
              <a:rPr lang="en-US" b="1" smtClean="0">
                <a:latin typeface="Arial Narrow" pitchFamily="34" charset="0"/>
              </a:rPr>
              <a:t>Recalculate for N = 10,000</a:t>
            </a:r>
            <a:endParaRPr lang="en-US" b="1" smtClean="0"/>
          </a:p>
          <a:p>
            <a:pPr lvl="1"/>
            <a:r>
              <a:rPr lang="en-US" b="1" smtClean="0">
                <a:latin typeface="Arial Narrow" pitchFamily="34" charset="0"/>
              </a:rPr>
              <a:t>N back to original, recalculate for p. = .90</a:t>
            </a:r>
          </a:p>
          <a:p>
            <a:pPr lvl="1"/>
            <a:r>
              <a:rPr lang="en-US" b="1" smtClean="0">
                <a:latin typeface="Arial Narrow" pitchFamily="34" charset="0"/>
              </a:rPr>
              <a:t>Back to original, but change confidence level to 99%</a:t>
            </a:r>
          </a:p>
        </p:txBody>
      </p:sp>
    </p:spTree>
    <p:extLst>
      <p:ext uri="{BB962C8B-B14F-4D97-AF65-F5344CB8AC3E}">
        <p14:creationId xmlns:p14="http://schemas.microsoft.com/office/powerpoint/2010/main" val="392979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The “Catch-22” of Inferential Statistics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When we collect a sample, we know nothing about the population’s distribution of scores</a:t>
            </a:r>
          </a:p>
          <a:p>
            <a:pPr lvl="2" eaLnBrk="1" hangingPunct="1"/>
            <a:r>
              <a:rPr lang="en-US" smtClean="0"/>
              <a:t>We can calculate the mean (x-bar) &amp; standard deviation (s) of our sample, but </a:t>
            </a:r>
            <a:r>
              <a:rPr lang="en-US" smtClean="0">
                <a:sym typeface="Symbol" pitchFamily="18" charset="2"/>
              </a:rPr>
              <a:t> and  are unknown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The shape of the population distribution (normal or skewed?) is also unknown</a:t>
            </a:r>
          </a:p>
        </p:txBody>
      </p:sp>
    </p:spTree>
    <p:extLst>
      <p:ext uri="{BB962C8B-B14F-4D97-AF65-F5344CB8AC3E}">
        <p14:creationId xmlns:p14="http://schemas.microsoft.com/office/powerpoint/2010/main" val="41103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304800" y="2133600"/>
            <a:ext cx="4267200" cy="411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62000" y="3124200"/>
            <a:ext cx="33448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l-GR" sz="2400" b="1">
                <a:latin typeface="Arial" charset="0"/>
                <a:cs typeface="Arial" charset="0"/>
              </a:rPr>
              <a:t>μ</a:t>
            </a:r>
            <a:r>
              <a:rPr lang="en-US" sz="2400" b="1">
                <a:latin typeface="Arial" charset="0"/>
                <a:cs typeface="Arial" charset="0"/>
              </a:rPr>
              <a:t> = </a:t>
            </a:r>
            <a:r>
              <a:rPr lang="en-US" sz="2400" b="1">
                <a:solidFill>
                  <a:srgbClr val="FF9900"/>
                </a:solidFill>
                <a:latin typeface="Arial" charset="0"/>
                <a:cs typeface="Arial" charset="0"/>
              </a:rPr>
              <a:t>???</a:t>
            </a:r>
            <a:r>
              <a:rPr lang="en-US" sz="2400" b="1">
                <a:latin typeface="Arial" charset="0"/>
                <a:cs typeface="Arial" charset="0"/>
              </a:rPr>
              <a:t> (N=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Thousands</a:t>
            </a:r>
            <a:r>
              <a:rPr lang="en-US" sz="2400" b="1">
                <a:latin typeface="Arial" charset="0"/>
                <a:cs typeface="Arial" charset="0"/>
              </a:rPr>
              <a:t>)</a:t>
            </a:r>
            <a:endParaRPr lang="el-GR" sz="2400" b="1">
              <a:latin typeface="Arial" charset="0"/>
              <a:cs typeface="Arial" charset="0"/>
            </a:endParaRP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6781800" y="1905000"/>
            <a:ext cx="1676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086600" y="2246313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Sample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 = 150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3400" y="533400"/>
            <a:ext cx="827405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800" b="1">
                <a:latin typeface="Arial" charset="0"/>
              </a:rPr>
              <a:t>Probability Theory Allows Us To Answer:</a:t>
            </a:r>
          </a:p>
          <a:p>
            <a:pPr algn="ctr" eaLnBrk="1" hangingPunct="1"/>
            <a:r>
              <a:rPr lang="en-US" sz="2800" i="1">
                <a:solidFill>
                  <a:srgbClr val="0000FF"/>
                </a:solidFill>
                <a:latin typeface="Arial" charset="0"/>
              </a:rPr>
              <a:t>What is the </a:t>
            </a:r>
            <a:r>
              <a:rPr lang="en-US" sz="2800" b="1" i="1">
                <a:solidFill>
                  <a:srgbClr val="0000FF"/>
                </a:solidFill>
                <a:latin typeface="Arial" charset="0"/>
              </a:rPr>
              <a:t>likelihood </a:t>
            </a:r>
            <a:r>
              <a:rPr lang="en-US" sz="2800" i="1">
                <a:solidFill>
                  <a:srgbClr val="0000FF"/>
                </a:solidFill>
                <a:latin typeface="Arial" charset="0"/>
              </a:rPr>
              <a:t>that a given sample statistic</a:t>
            </a:r>
          </a:p>
          <a:p>
            <a:pPr algn="ctr" eaLnBrk="1" hangingPunct="1"/>
            <a:r>
              <a:rPr lang="en-US" sz="2800" i="1">
                <a:solidFill>
                  <a:srgbClr val="0000FF"/>
                </a:solidFill>
                <a:latin typeface="Arial" charset="0"/>
              </a:rPr>
              <a:t>accurately represents a population parameter?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4495800" y="3048000"/>
            <a:ext cx="2362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7239000" y="3124200"/>
            <a:ext cx="793750" cy="3698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solidFill>
                  <a:srgbClr val="FF9900"/>
                </a:solidFill>
                <a:latin typeface="Arial" charset="0"/>
              </a:rPr>
              <a:t>X=9.6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609600" y="3886200"/>
            <a:ext cx="3519488" cy="1200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i="1">
                <a:latin typeface="Arial" charset="0"/>
              </a:rPr>
              <a:t>Number of serious crimes </a:t>
            </a:r>
            <a:br>
              <a:rPr lang="en-US" b="1" i="1">
                <a:latin typeface="Arial" charset="0"/>
              </a:rPr>
            </a:br>
            <a:r>
              <a:rPr lang="en-US" b="1" i="1">
                <a:latin typeface="Arial" charset="0"/>
              </a:rPr>
              <a:t>committed in year  prior</a:t>
            </a:r>
            <a:br>
              <a:rPr lang="en-US" b="1" i="1">
                <a:latin typeface="Arial" charset="0"/>
              </a:rPr>
            </a:br>
            <a:r>
              <a:rPr lang="en-US" b="1" i="1">
                <a:latin typeface="Arial" charset="0"/>
              </a:rPr>
              <a:t>to prison for inmates entering </a:t>
            </a:r>
            <a:br>
              <a:rPr lang="en-US" b="1" i="1">
                <a:latin typeface="Arial" charset="0"/>
              </a:rPr>
            </a:br>
            <a:r>
              <a:rPr lang="en-US" b="1" i="1">
                <a:latin typeface="Arial" charset="0"/>
              </a:rPr>
              <a:t>the prison system</a:t>
            </a:r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 flipH="1" flipV="1">
            <a:off x="7315200" y="3200400"/>
            <a:ext cx="3048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Sampling Distribution</a:t>
            </a:r>
            <a:br>
              <a:rPr lang="en-US" sz="3600" smtClean="0"/>
            </a:br>
            <a:r>
              <a:rPr lang="en-US" sz="2800" smtClean="0"/>
              <a:t>(a.k.a. “Distribution of </a:t>
            </a:r>
            <a:r>
              <a:rPr lang="en-US" sz="2800" u="sng" smtClean="0"/>
              <a:t>Sample Outcomes</a:t>
            </a:r>
            <a:r>
              <a:rPr lang="en-US" sz="2800" smtClean="0"/>
              <a:t>”)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929563" cy="4572000"/>
          </a:xfrm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 dirty="0" smtClean="0"/>
              <a:t>“OUTCOMES” = proportions, means, etc. </a:t>
            </a:r>
          </a:p>
          <a:p>
            <a:pPr lvl="1" eaLnBrk="1" hangingPunct="1"/>
            <a:r>
              <a:rPr lang="en-US" dirty="0" smtClean="0"/>
              <a:t>From repeated random sampling, a mathematical description of all possible sampling event outcomes </a:t>
            </a:r>
          </a:p>
          <a:p>
            <a:pPr lvl="2" eaLnBrk="1" hangingPunct="1"/>
            <a:r>
              <a:rPr lang="en-US" dirty="0" smtClean="0"/>
              <a:t>And the probability of each one</a:t>
            </a:r>
          </a:p>
          <a:p>
            <a:pPr lvl="1" eaLnBrk="1" hangingPunct="1"/>
            <a:r>
              <a:rPr lang="en-US" dirty="0" smtClean="0"/>
              <a:t>Permits us to make the link between sample and population… </a:t>
            </a:r>
          </a:p>
          <a:p>
            <a:pPr lvl="2" eaLnBrk="1" hangingPunct="1"/>
            <a:r>
              <a:rPr lang="en-US" dirty="0" smtClean="0"/>
              <a:t>What </a:t>
            </a:r>
            <a:r>
              <a:rPr lang="en-US" dirty="0" smtClean="0"/>
              <a:t>is the probability that a sample finding is </a:t>
            </a:r>
            <a:r>
              <a:rPr lang="en-US" dirty="0" smtClean="0"/>
              <a:t>reflects the population?</a:t>
            </a:r>
          </a:p>
          <a:p>
            <a:pPr lvl="2" eaLnBrk="1" hangingPunct="1"/>
            <a:r>
              <a:rPr lang="en-US" dirty="0" smtClean="0"/>
              <a:t>Is something that is true of a sample statistic likely to be true of a population parameter?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1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Relationship between Sample, Sampling Distribution &amp; Population</a:t>
            </a:r>
          </a:p>
        </p:txBody>
      </p:sp>
      <p:graphicFrame>
        <p:nvGraphicFramePr>
          <p:cNvPr id="619559" name="Group 39"/>
          <p:cNvGraphicFramePr>
            <a:graphicFrameLocks noGrp="1"/>
          </p:cNvGraphicFramePr>
          <p:nvPr>
            <p:ph idx="1"/>
          </p:nvPr>
        </p:nvGraphicFramePr>
        <p:xfrm>
          <a:off x="4724400" y="1600200"/>
          <a:ext cx="4114800" cy="4884675"/>
        </p:xfrm>
        <a:graphic>
          <a:graphicData uri="http://schemas.openxmlformats.org/drawingml/2006/table">
            <a:tbl>
              <a:tblPr/>
              <a:tblGrid>
                <a:gridCol w="4114800"/>
              </a:tblGrid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POPULATION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SAMPLING DISTRIBUTION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(Distribution of sample means, proportions, or other outcomes)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SAMPLE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7" name="Text Box 25"/>
          <p:cNvSpPr txBox="1">
            <a:spLocks noChangeArrowheads="1"/>
          </p:cNvSpPr>
          <p:nvPr/>
        </p:nvSpPr>
        <p:spPr bwMode="auto">
          <a:xfrm>
            <a:off x="914400" y="1676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4361" name="Line 29"/>
          <p:cNvSpPr>
            <a:spLocks noChangeShapeType="1"/>
          </p:cNvSpPr>
          <p:nvPr/>
        </p:nvSpPr>
        <p:spPr bwMode="auto">
          <a:xfrm>
            <a:off x="5410200" y="2438400"/>
            <a:ext cx="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Line 30"/>
          <p:cNvSpPr>
            <a:spLocks noChangeShapeType="1"/>
          </p:cNvSpPr>
          <p:nvPr/>
        </p:nvSpPr>
        <p:spPr bwMode="auto">
          <a:xfrm flipV="1">
            <a:off x="8077200" y="2438400"/>
            <a:ext cx="0" cy="457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3" name="Line 31"/>
          <p:cNvSpPr>
            <a:spLocks noChangeShapeType="1"/>
          </p:cNvSpPr>
          <p:nvPr/>
        </p:nvSpPr>
        <p:spPr bwMode="auto">
          <a:xfrm>
            <a:off x="5410200" y="4876800"/>
            <a:ext cx="0" cy="533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4" name="Line 32"/>
          <p:cNvSpPr>
            <a:spLocks noChangeShapeType="1"/>
          </p:cNvSpPr>
          <p:nvPr/>
        </p:nvSpPr>
        <p:spPr bwMode="auto">
          <a:xfrm flipV="1">
            <a:off x="8077200" y="4876800"/>
            <a:ext cx="0" cy="457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90575"/>
          </a:xfrm>
        </p:spPr>
        <p:txBody>
          <a:bodyPr/>
          <a:lstStyle/>
          <a:p>
            <a:pPr eaLnBrk="1" hangingPunct="1"/>
            <a:r>
              <a:rPr lang="en-US" sz="3600" smtClean="0"/>
              <a:t>Sampling Distribution: Characteristics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lvl="2" eaLnBrk="1" hangingPunct="1"/>
            <a:r>
              <a:rPr lang="en-US" b="1" dirty="0" smtClean="0"/>
              <a:t>Central tendency</a:t>
            </a:r>
          </a:p>
          <a:p>
            <a:pPr lvl="3" eaLnBrk="1" hangingPunct="1"/>
            <a:r>
              <a:rPr lang="en-US" dirty="0" smtClean="0"/>
              <a:t>Sample means will cluster around the population mean</a:t>
            </a:r>
          </a:p>
          <a:p>
            <a:pPr lvl="3" eaLnBrk="1" hangingPunct="1"/>
            <a:r>
              <a:rPr lang="en-US" dirty="0" smtClean="0"/>
              <a:t>Since samples are random, the sample means should be distributed equally on either side of the population mean</a:t>
            </a:r>
          </a:p>
          <a:p>
            <a:pPr lvl="4" eaLnBrk="1" hangingPunct="1">
              <a:spcBef>
                <a:spcPct val="0"/>
              </a:spcBef>
            </a:pPr>
            <a:r>
              <a:rPr lang="en-US" dirty="0" smtClean="0"/>
              <a:t>The mean of the sampling distribution is always equal to the population mean</a:t>
            </a:r>
          </a:p>
          <a:p>
            <a:pPr lvl="4" eaLnBrk="1" hangingPunct="1">
              <a:spcBef>
                <a:spcPct val="0"/>
              </a:spcBef>
              <a:buFont typeface="Wingdings" pitchFamily="2" charset="2"/>
              <a:buNone/>
            </a:pPr>
            <a:endParaRPr lang="en-US" dirty="0" smtClean="0"/>
          </a:p>
          <a:p>
            <a:pPr lvl="2" eaLnBrk="1" hangingPunct="1">
              <a:spcBef>
                <a:spcPct val="0"/>
              </a:spcBef>
            </a:pPr>
            <a:r>
              <a:rPr lang="en-US" b="1" dirty="0" smtClean="0"/>
              <a:t>Shape</a:t>
            </a:r>
            <a:r>
              <a:rPr lang="en-US" dirty="0" smtClean="0"/>
              <a:t>: Normal distribution</a:t>
            </a:r>
          </a:p>
          <a:p>
            <a:pPr lvl="3" eaLnBrk="1" hangingPunct="1"/>
            <a:r>
              <a:rPr lang="en-US" b="1" dirty="0" smtClean="0"/>
              <a:t>Central Limit Theorem:</a:t>
            </a:r>
          </a:p>
          <a:p>
            <a:pPr lvl="4" eaLnBrk="1" hangingPunct="1"/>
            <a:r>
              <a:rPr lang="en-US" i="1" dirty="0" smtClean="0"/>
              <a:t>Regardless of the shape of a raw score distribution (sample or population) of an interval-ratio variable, the sampling distribution will be approximately normal, </a:t>
            </a:r>
            <a:r>
              <a:rPr lang="en-US" b="1" i="1" u="sng" dirty="0" smtClean="0"/>
              <a:t>as long as sample size is </a:t>
            </a:r>
            <a:r>
              <a:rPr lang="en-US" b="1" i="1" u="sng" dirty="0" smtClean="0">
                <a:cs typeface="Arial" charset="0"/>
              </a:rPr>
              <a:t>≥ 100</a:t>
            </a:r>
            <a:endParaRPr lang="en-US" b="1" i="1" u="sng" dirty="0" smtClean="0"/>
          </a:p>
          <a:p>
            <a:pPr lvl="2" eaLnBrk="1" hangingPunct="1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43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Sampling Distribution: Characteristics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4495800"/>
          </a:xfrm>
        </p:spPr>
        <p:txBody>
          <a:bodyPr/>
          <a:lstStyle/>
          <a:p>
            <a:pPr lvl="1" eaLnBrk="1" hangingPunct="1"/>
            <a:r>
              <a:rPr lang="en-US" sz="2400" b="1" dirty="0" smtClean="0"/>
              <a:t>Dispersion</a:t>
            </a:r>
            <a:r>
              <a:rPr lang="en-US" sz="2400" dirty="0" smtClean="0"/>
              <a:t>: Standard Error (SE)</a:t>
            </a:r>
          </a:p>
          <a:p>
            <a:pPr lvl="2" eaLnBrk="1" hangingPunct="1"/>
            <a:r>
              <a:rPr lang="en-US" sz="2200" dirty="0" smtClean="0"/>
              <a:t>Measures the spread of sampling error that occurs when a population is sampled repeatedly</a:t>
            </a:r>
          </a:p>
          <a:p>
            <a:pPr lvl="3" eaLnBrk="1" hangingPunct="1"/>
            <a:r>
              <a:rPr lang="en-US" dirty="0" smtClean="0"/>
              <a:t>Same thing as standard deviation of the sampling distribution</a:t>
            </a:r>
          </a:p>
          <a:p>
            <a:pPr lvl="3" eaLnBrk="1" hangingPunct="1"/>
            <a:r>
              <a:rPr lang="en-US" dirty="0" smtClean="0"/>
              <a:t>Tells exactly how much error, on average, should exist between the sample mean &amp; the population mean</a:t>
            </a:r>
          </a:p>
          <a:p>
            <a:pPr lvl="3" eaLnBrk="1" hangingPunct="1"/>
            <a:r>
              <a:rPr lang="en-US" dirty="0" smtClean="0"/>
              <a:t>Formula:</a:t>
            </a:r>
          </a:p>
          <a:p>
            <a:pPr lvl="4" eaLnBrk="1" hangingPunct="1">
              <a:buFont typeface="Wingdings" pitchFamily="2" charset="2"/>
              <a:buNone/>
            </a:pPr>
            <a:r>
              <a:rPr lang="el-GR" dirty="0" smtClean="0">
                <a:cs typeface="Arial" charset="0"/>
              </a:rPr>
              <a:t>σ</a:t>
            </a:r>
            <a:r>
              <a:rPr lang="en-US" dirty="0" smtClean="0">
                <a:cs typeface="Arial" charset="0"/>
              </a:rPr>
              <a:t> / √N</a:t>
            </a:r>
          </a:p>
          <a:p>
            <a:pPr lvl="4" eaLnBrk="1" hangingPunct="1"/>
            <a:r>
              <a:rPr lang="en-US" dirty="0" smtClean="0">
                <a:cs typeface="Arial" charset="0"/>
              </a:rPr>
              <a:t>However, because </a:t>
            </a:r>
            <a:r>
              <a:rPr lang="el-GR" dirty="0" smtClean="0">
                <a:cs typeface="Arial" charset="0"/>
              </a:rPr>
              <a:t>σ</a:t>
            </a:r>
            <a:r>
              <a:rPr lang="en-US" dirty="0" smtClean="0">
                <a:cs typeface="Arial" charset="0"/>
              </a:rPr>
              <a:t> usually isn’t known, s (sample standard deviation) is used to estimate population standard deviation</a:t>
            </a:r>
            <a:endParaRPr lang="en-US" dirty="0" smtClean="0"/>
          </a:p>
          <a:p>
            <a:pPr lvl="2" eaLnBrk="1" hangingPunct="1"/>
            <a:endParaRPr lang="en-US" sz="2600" dirty="0" smtClean="0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3082413" y="4343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Sampling Distribution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772400" cy="5257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dirty="0" smtClean="0"/>
              <a:t>Standard Error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b="1" dirty="0" smtClean="0"/>
              <a:t>Law of Large Numbers: </a:t>
            </a:r>
            <a:r>
              <a:rPr lang="en-US" dirty="0" smtClean="0"/>
              <a:t>The larger the sample size (N), the more probable it is that the sample mean will be close to the population mean</a:t>
            </a:r>
          </a:p>
          <a:p>
            <a:pPr marL="1752600" lvl="3" indent="-381000" eaLnBrk="1" hangingPunct="1">
              <a:lnSpc>
                <a:spcPct val="90000"/>
              </a:lnSpc>
            </a:pPr>
            <a:r>
              <a:rPr lang="en-US" dirty="0" smtClean="0"/>
              <a:t>In other words: a big sample works better (should give a more accurate estimate of the pop.) than a small one</a:t>
            </a:r>
          </a:p>
          <a:p>
            <a:pPr marL="1752600" lvl="3" indent="-381000" eaLnBrk="1" hangingPunct="1">
              <a:lnSpc>
                <a:spcPct val="90000"/>
              </a:lnSpc>
            </a:pPr>
            <a:r>
              <a:rPr lang="en-US" dirty="0" smtClean="0"/>
              <a:t>Makes sense if you study the formula for standard error</a:t>
            </a:r>
          </a:p>
          <a:p>
            <a:pPr marL="1295400" lvl="2" indent="-381000" eaLnBrk="1" hangingPunct="1">
              <a:lnSpc>
                <a:spcPct val="90000"/>
              </a:lnSpc>
            </a:pPr>
            <a:endParaRPr lang="en-US" dirty="0" smtClean="0"/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dirty="0" smtClean="0">
                <a:hlinkClick r:id="rId3"/>
              </a:rPr>
              <a:t>Sampling Distribution Applet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6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1. Estimation</a:t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 </a:t>
            </a:r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633413" y="2146300"/>
          <a:ext cx="7875587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7875360" imgH="4141440" progId="Visio.Drawing.4">
                  <p:embed/>
                </p:oleObj>
              </mc:Choice>
              <mc:Fallback>
                <p:oleObj name="VISIO" r:id="rId4" imgW="7875360" imgH="4141440" progId="Visio.Drawing.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146300"/>
                        <a:ext cx="7875587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3962400" y="4800600"/>
            <a:ext cx="1600200" cy="838200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1">
                <a:solidFill>
                  <a:srgbClr val="FF9900"/>
                </a:solidFill>
                <a:latin typeface="Arial" charset="0"/>
              </a:rPr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27518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1757</Words>
  <Application>Microsoft Office PowerPoint</Application>
  <PresentationFormat>On-screen Show (4:3)</PresentationFormat>
  <Paragraphs>262</Paragraphs>
  <Slides>17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VISIO</vt:lpstr>
      <vt:lpstr>INFERENTIAL STATISTICS</vt:lpstr>
      <vt:lpstr>The “Catch-22” of Inferential Statistics</vt:lpstr>
      <vt:lpstr>PowerPoint Presentation</vt:lpstr>
      <vt:lpstr>Sampling Distribution (a.k.a. “Distribution of Sample Outcomes”)</vt:lpstr>
      <vt:lpstr>Relationship between Sample, Sampling Distribution &amp; Population</vt:lpstr>
      <vt:lpstr>Sampling Distribution: Characteristics</vt:lpstr>
      <vt:lpstr>Sampling Distribution: Characteristics</vt:lpstr>
      <vt:lpstr>Sampling Distribution</vt:lpstr>
      <vt:lpstr>1. Estimation </vt:lpstr>
      <vt:lpstr>Introduction to Estimation</vt:lpstr>
      <vt:lpstr>Estimation</vt:lpstr>
      <vt:lpstr>Example</vt:lpstr>
      <vt:lpstr>Estimation</vt:lpstr>
      <vt:lpstr>Estimation1 : Pick Confidence Level</vt:lpstr>
      <vt:lpstr> Procedure for Constructing an Interval Estimate</vt:lpstr>
      <vt:lpstr>Procedure for Constructing an Interval Estimate</vt:lpstr>
      <vt:lpstr>Example 1: Estimate for the economic recovery poll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INFERENTIAL STATISTICS</dc:title>
  <dc:creator>Jeffrey R Maahs</dc:creator>
  <cp:lastModifiedBy>Jeffrey R Maahs</cp:lastModifiedBy>
  <cp:revision>4</cp:revision>
  <cp:lastPrinted>2012-02-13T16:49:26Z</cp:lastPrinted>
  <dcterms:created xsi:type="dcterms:W3CDTF">2012-02-13T16:18:04Z</dcterms:created>
  <dcterms:modified xsi:type="dcterms:W3CDTF">2012-02-13T16:49:31Z</dcterms:modified>
</cp:coreProperties>
</file>