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2"/>
  </p:notesMasterIdLst>
  <p:handoutMasterIdLst>
    <p:handoutMasterId r:id="rId23"/>
  </p:handoutMasterIdLst>
  <p:sldIdLst>
    <p:sldId id="300" r:id="rId2"/>
    <p:sldId id="343" r:id="rId3"/>
    <p:sldId id="344" r:id="rId4"/>
    <p:sldId id="345" r:id="rId5"/>
    <p:sldId id="346" r:id="rId6"/>
    <p:sldId id="347" r:id="rId7"/>
    <p:sldId id="352" r:id="rId8"/>
    <p:sldId id="350" r:id="rId9"/>
    <p:sldId id="351" r:id="rId10"/>
    <p:sldId id="311" r:id="rId11"/>
    <p:sldId id="314" r:id="rId12"/>
    <p:sldId id="315" r:id="rId13"/>
    <p:sldId id="304" r:id="rId14"/>
    <p:sldId id="305" r:id="rId15"/>
    <p:sldId id="355" r:id="rId16"/>
    <p:sldId id="306" r:id="rId17"/>
    <p:sldId id="330" r:id="rId18"/>
    <p:sldId id="353" r:id="rId19"/>
    <p:sldId id="354" r:id="rId20"/>
    <p:sldId id="356" r:id="rId21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66"/>
    <a:srgbClr val="33CC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73677" autoAdjust="0"/>
  </p:normalViewPr>
  <p:slideViewPr>
    <p:cSldViewPr>
      <p:cViewPr varScale="1">
        <p:scale>
          <a:sx n="67" d="100"/>
          <a:sy n="67" d="100"/>
        </p:scale>
        <p:origin x="-16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2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8C2663-0C3F-4943-A995-30DAD838B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9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F6D450-C606-4860-927A-1FB766CFC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3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BA68E-7A1D-4DE8-934A-213B982C0CA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4E53D-5916-4208-AA29-D4637FDA210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E1AC1-CBF1-42C4-8A34-A311CE1C5C6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29A19-EECB-4022-8FAB-C2EDE56548E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/>
            <a:endParaRPr lang="en-US" smtClean="0"/>
          </a:p>
          <a:p>
            <a:pPr algn="ctr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884F4-5759-47E0-A4B7-71E57325BE6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To transform a concept (abstract; nonmeasurable) into a variable (something that can be measured/identified).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ALSO: COMING UP WITH A “WORKING DEFINITION”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92A4D-0E3B-42B1-9778-DBCA5FB30C6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3454400" cy="25908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5562600" cy="5257800"/>
          </a:xfrm>
          <a:noFill/>
          <a:ln/>
        </p:spPr>
        <p:txBody>
          <a:bodyPr/>
          <a:lstStyle/>
          <a:p>
            <a:pPr eaLnBrk="1" hangingPunct="1"/>
            <a:r>
              <a:rPr lang="en-US" b="1" i="1" smtClean="0"/>
              <a:t>[TIME SHOULD NOT BE AN ISSUE…]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DESCRIPTIVE &amp; INFERENTIAL.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So, make sure you know the distinction between LEVELS OF MEASUREMENT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Remember, one concept can be operationalized multiple ways.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Success in school:</a:t>
            </a:r>
          </a:p>
          <a:p>
            <a:pPr eaLnBrk="1" hangingPunct="1"/>
            <a:r>
              <a:rPr lang="en-US" smtClean="0"/>
              <a:t>Basic nominal: pass versus not pass</a:t>
            </a:r>
          </a:p>
          <a:p>
            <a:pPr eaLnBrk="1" hangingPunct="1"/>
            <a:r>
              <a:rPr lang="en-US" smtClean="0"/>
              <a:t>Ordinal: Letter grade</a:t>
            </a:r>
          </a:p>
          <a:p>
            <a:pPr eaLnBrk="1" hangingPunct="1"/>
            <a:r>
              <a:rPr lang="en-US" smtClean="0"/>
              <a:t>I-R:  points out of 100, or percent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Rate:  Number of cases / total population x power of 10 number (1,000, 10k, 100k) to get rid of decimals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BB83-FBB5-4E7D-B4C4-B1AF60D3C7C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83D923-A53B-462E-A655-9A86BD0C5E8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0700" y="838200"/>
            <a:ext cx="3657600" cy="27432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6553200" cy="51816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Characteristics: Bell shaped, unimodal, theoretical, area under it = 1 (or 100%), tails never touch the horizontal axis.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Worth your while to remember areas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APPLY Z Scores to find areas under the curve.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4A430-1EDC-4EF4-974C-EAD0E3A8B78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28800" y="838200"/>
            <a:ext cx="3657600" cy="27432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6553200" cy="51816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26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9E32-1BE1-4B10-8A81-ED4EF468B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6E9C6-1831-4525-889A-791971EF0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82E73-C41B-45CF-A571-EA3F4BF6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4085A-DDEA-4B11-B5A4-C71E906EC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52F5F-6814-4D45-AE33-99B928520C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FAC7C-CE49-4047-8D73-7E9221775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F6404-CB02-4308-8C73-892DD9EE9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BC382-7EDB-4843-B182-D8B98F805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0BAA7-BE33-49D1-B0C0-B5BF790DD1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4C20B-4F1E-49D9-9FC1-18E78EF5B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89E5-824A-4F79-85D9-F9D07250E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CA925-90C9-4D6C-B3D3-E9D5B29F0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B64C7-2A71-4AD2-86A1-4165B4B8B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53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53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BE628B48-957E-42E6-99D4-5FCFBBBCF7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253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53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086600" cy="1706563"/>
          </a:xfrm>
          <a:noFill/>
        </p:spPr>
        <p:txBody>
          <a:bodyPr/>
          <a:lstStyle/>
          <a:p>
            <a:pPr eaLnBrk="1" hangingPunct="1"/>
            <a:r>
              <a:rPr lang="en-US" sz="2600" smtClean="0">
                <a:solidFill>
                  <a:schemeClr val="tx1"/>
                </a:solidFill>
              </a:rPr>
              <a:t>1. Homework #2</a:t>
            </a:r>
            <a:br>
              <a:rPr lang="en-US" sz="2600" smtClean="0">
                <a:solidFill>
                  <a:schemeClr val="tx1"/>
                </a:solidFill>
              </a:rPr>
            </a:br>
            <a:r>
              <a:rPr lang="en-US" sz="2600" smtClean="0">
                <a:solidFill>
                  <a:schemeClr val="tx1"/>
                </a:solidFill>
              </a:rPr>
              <a:t>2. Inferential Statistics </a:t>
            </a:r>
            <a:br>
              <a:rPr lang="en-US" sz="2600" smtClean="0">
                <a:solidFill>
                  <a:schemeClr val="tx1"/>
                </a:solidFill>
              </a:rPr>
            </a:br>
            <a:r>
              <a:rPr lang="en-US" sz="2600" smtClean="0">
                <a:solidFill>
                  <a:schemeClr val="tx1"/>
                </a:solidFill>
              </a:rPr>
              <a:t>3. Review for Exam</a:t>
            </a:r>
            <a:br>
              <a:rPr lang="en-US" sz="2600" smtClean="0">
                <a:solidFill>
                  <a:schemeClr val="tx1"/>
                </a:solidFill>
              </a:rPr>
            </a:br>
            <a:endParaRPr lang="en-US" sz="260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32100"/>
            <a:ext cx="8229600" cy="3298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8175"/>
          </a:xfrm>
        </p:spPr>
        <p:txBody>
          <a:bodyPr/>
          <a:lstStyle/>
          <a:p>
            <a:pPr eaLnBrk="1" hangingPunct="1"/>
            <a:r>
              <a:rPr lang="en-US" sz="3500" smtClean="0"/>
              <a:t>EXAM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Closed book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BRING CALCULATOR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You will have full class to complete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Format: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Output interpretation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Z-score calculation problems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smtClean="0"/>
              <a:t>Memorize Z formula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400" smtClean="0"/>
              <a:t>Z-score area table provided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Short Answer/Scenarios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Multiple choice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 for Exam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Variables vs. values/attributes/scores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100" dirty="0" smtClean="0"/>
              <a:t>variable – trait that can change values from case to case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example:  GPA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100" dirty="0" smtClean="0"/>
              <a:t>score (attribute)– an individual case’s value for a given variable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Concepts </a:t>
            </a:r>
            <a:r>
              <a:rPr lang="en-US" sz="2800" dirty="0" smtClean="0">
                <a:sym typeface="Wingdings" pitchFamily="2" charset="2"/>
              </a:rPr>
              <a:t> Operationalize  Variables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sz="3500" smtClean="0"/>
              <a:t>Review for Exam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100" dirty="0" smtClean="0"/>
              <a:t>Short-answer questions, examples: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What is  a strength of the standard deviation over other measures of dispersion?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 smtClean="0"/>
              <a:t>Multiple choice question examples: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Professor Pinhead has an </a:t>
            </a:r>
            <a:r>
              <a:rPr lang="en-US" sz="2000" u="sng" dirty="0" smtClean="0">
                <a:ea typeface="+mn-ea"/>
                <a:cs typeface="+mn-cs"/>
              </a:rPr>
              <a:t>ordinal</a:t>
            </a:r>
            <a:r>
              <a:rPr lang="en-US" sz="2000" dirty="0" smtClean="0">
                <a:ea typeface="+mn-ea"/>
                <a:cs typeface="+mn-cs"/>
              </a:rPr>
              <a:t> measure of a variable called “religiousness.”  He wants to describe how the typical survey respondent scored on this variable.  He should report the ____.</a:t>
            </a:r>
          </a:p>
          <a:p>
            <a:pPr lvl="2">
              <a:defRPr/>
            </a:pPr>
            <a:r>
              <a:rPr lang="en-US" sz="1800" dirty="0" smtClean="0">
                <a:ea typeface="+mn-ea"/>
                <a:cs typeface="+mn-cs"/>
              </a:rPr>
              <a:t>a. median</a:t>
            </a:r>
          </a:p>
          <a:p>
            <a:pPr lvl="2">
              <a:defRPr/>
            </a:pPr>
            <a:r>
              <a:rPr lang="en-US" sz="1800" dirty="0" smtClean="0">
                <a:ea typeface="+mn-ea"/>
                <a:cs typeface="+mn-cs"/>
              </a:rPr>
              <a:t>b. mean</a:t>
            </a:r>
          </a:p>
          <a:p>
            <a:pPr lvl="2">
              <a:defRPr/>
            </a:pPr>
            <a:r>
              <a:rPr lang="en-US" sz="1800" dirty="0" smtClean="0">
                <a:ea typeface="+mn-ea"/>
                <a:cs typeface="+mn-cs"/>
              </a:rPr>
              <a:t>c. mode</a:t>
            </a:r>
          </a:p>
          <a:p>
            <a:pPr lvl="2">
              <a:defRPr/>
            </a:pPr>
            <a:r>
              <a:rPr lang="en-US" sz="1800" dirty="0" smtClean="0">
                <a:ea typeface="+mn-ea"/>
                <a:cs typeface="+mn-cs"/>
              </a:rPr>
              <a:t>e. standard deviation 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On all normal curves the area between the mean and +/- 2 standard deviations will be 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a. about 50% of the total area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b. about 68% of the total area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c. about 95% of the total area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d. more than 99% of the total area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8175"/>
          </a:xfrm>
        </p:spPr>
        <p:txBody>
          <a:bodyPr/>
          <a:lstStyle/>
          <a:p>
            <a:pPr eaLnBrk="1" hangingPunct="1"/>
            <a:r>
              <a:rPr lang="en-US" sz="3500" smtClean="0"/>
              <a:t>EXAM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648200"/>
          </a:xfrm>
        </p:spPr>
        <p:txBody>
          <a:bodyPr/>
          <a:lstStyle/>
          <a:p>
            <a:pPr eaLnBrk="1" hangingPunct="1"/>
            <a:r>
              <a:rPr lang="en-US" smtClean="0"/>
              <a:t>Covers chapters 1- (part of)6:</a:t>
            </a:r>
          </a:p>
          <a:p>
            <a:pPr lvl="1" eaLnBrk="1" hangingPunct="1"/>
            <a:r>
              <a:rPr lang="en-US" smtClean="0"/>
              <a:t>Chapter 1</a:t>
            </a:r>
          </a:p>
          <a:p>
            <a:pPr lvl="2" eaLnBrk="1" hangingPunct="1"/>
            <a:r>
              <a:rPr lang="en-US" smtClean="0"/>
              <a:t>Levels of measurement (nominal, ordinal, I-R)</a:t>
            </a:r>
          </a:p>
          <a:p>
            <a:pPr lvl="3" eaLnBrk="1" hangingPunct="1"/>
            <a:r>
              <a:rPr lang="en-US" smtClean="0"/>
              <a:t>Any I-R variable could be transformed into an ordinal or nominal-level variable</a:t>
            </a:r>
          </a:p>
          <a:p>
            <a:pPr lvl="3" eaLnBrk="1" hangingPunct="1"/>
            <a:r>
              <a:rPr lang="en-US" smtClean="0"/>
              <a:t>Don’t worry about discrete-continuous distinction</a:t>
            </a:r>
          </a:p>
          <a:p>
            <a:pPr lvl="3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Chapter 2</a:t>
            </a:r>
          </a:p>
          <a:p>
            <a:pPr lvl="2" eaLnBrk="1" hangingPunct="1"/>
            <a:r>
              <a:rPr lang="en-US" smtClean="0"/>
              <a:t>Percentages, proportions, rates &amp; ratios</a:t>
            </a:r>
          </a:p>
          <a:p>
            <a:pPr lvl="3" eaLnBrk="1" hangingPunct="1"/>
            <a:r>
              <a:rPr lang="en-US" smtClean="0"/>
              <a:t>Review HW’s to make sure you’re comfortable interpreting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8175"/>
          </a:xfrm>
        </p:spPr>
        <p:txBody>
          <a:bodyPr/>
          <a:lstStyle/>
          <a:p>
            <a:pPr eaLnBrk="1" hangingPunct="1"/>
            <a:r>
              <a:rPr lang="en-US" sz="3500" smtClean="0"/>
              <a:t>EXAM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800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Chapter 3: Central tendency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ID-ing the “typical” case in a distribution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Mean, median, mode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Appropriate for which levels of measurement?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Identifying skew/direction of skew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Skew vs. outliers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Chapter 4: Spread of a distribution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 &amp; Q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</a:t>
            </a:r>
            <a:r>
              <a:rPr lang="en-US" baseline="30000" smtClean="0"/>
              <a:t>2</a:t>
            </a:r>
            <a:r>
              <a:rPr lang="en-US" smtClean="0"/>
              <a:t> – variance (mean of squared deviations)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Uses every score in the distribution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Gives the typical deviation of the scores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i="1" smtClean="0"/>
              <a:t>DON’T</a:t>
            </a:r>
            <a:r>
              <a:rPr lang="en-US" smtClean="0"/>
              <a:t> need to know IQV (section 4.2)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 in mind…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measures of central tendency try to describe the “typical case” </a:t>
            </a:r>
          </a:p>
          <a:p>
            <a:pPr lvl="1" eaLnBrk="1" hangingPunct="1"/>
            <a:r>
              <a:rPr lang="en-US" smtClean="0"/>
              <a:t>Preference is given to statistics that use the most information</a:t>
            </a:r>
          </a:p>
          <a:p>
            <a:pPr lvl="3" eaLnBrk="1" hangingPunct="1"/>
            <a:r>
              <a:rPr lang="en-US" smtClean="0"/>
              <a:t>For interval-ratio variables, unless you have a highly skewed distribution, mean is the most appropriate</a:t>
            </a:r>
          </a:p>
          <a:p>
            <a:pPr lvl="3" eaLnBrk="1" hangingPunct="1"/>
            <a:r>
              <a:rPr lang="en-US" smtClean="0"/>
              <a:t>For ordinal, the median is preferred </a:t>
            </a:r>
          </a:p>
          <a:p>
            <a:pPr lvl="1"/>
            <a:r>
              <a:rPr lang="en-US" smtClean="0"/>
              <a:t>If mean is not appropriate, neither is “s” </a:t>
            </a:r>
          </a:p>
          <a:p>
            <a:pPr lvl="2"/>
            <a:r>
              <a:rPr lang="en-US" smtClean="0"/>
              <a:t>S = how far cases typically fall from mean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8175"/>
          </a:xfrm>
        </p:spPr>
        <p:txBody>
          <a:bodyPr/>
          <a:lstStyle/>
          <a:p>
            <a:pPr eaLnBrk="1" hangingPunct="1"/>
            <a:r>
              <a:rPr lang="en-US" sz="3500" smtClean="0"/>
              <a:t>EXAM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lvl="1" eaLnBrk="1" hangingPunct="1"/>
            <a:r>
              <a:rPr lang="en-US" smtClean="0"/>
              <a:t>Chapter 5</a:t>
            </a:r>
          </a:p>
          <a:p>
            <a:pPr lvl="2" eaLnBrk="1" hangingPunct="1"/>
            <a:r>
              <a:rPr lang="en-US" smtClean="0"/>
              <a:t>Characteristics of the normal curve</a:t>
            </a:r>
          </a:p>
          <a:p>
            <a:pPr lvl="3" eaLnBrk="1" hangingPunct="1"/>
            <a:r>
              <a:rPr lang="en-US" smtClean="0"/>
              <a:t>Know areas under the curve (Figure 5.3)</a:t>
            </a:r>
          </a:p>
          <a:p>
            <a:pPr lvl="2" eaLnBrk="1" hangingPunct="1"/>
            <a:r>
              <a:rPr lang="en-US" smtClean="0"/>
              <a:t>KNOW Z score formula</a:t>
            </a:r>
          </a:p>
          <a:p>
            <a:pPr lvl="3" eaLnBrk="1" hangingPunct="1"/>
            <a:r>
              <a:rPr lang="en-US" smtClean="0"/>
              <a:t>Be able to apply Z scores </a:t>
            </a:r>
          </a:p>
          <a:p>
            <a:pPr lvl="4" eaLnBrk="1" hangingPunct="1"/>
            <a:r>
              <a:rPr lang="en-US" smtClean="0"/>
              <a:t>Finding areas under curve</a:t>
            </a:r>
          </a:p>
          <a:p>
            <a:pPr lvl="2" eaLnBrk="1" hangingPunct="1"/>
            <a:r>
              <a:rPr lang="en-US" smtClean="0"/>
              <a:t>Z scores &amp; probability</a:t>
            </a:r>
          </a:p>
          <a:p>
            <a:pPr lvl="2" eaLnBrk="1" hangingPunct="1"/>
            <a:r>
              <a:rPr lang="en-US" smtClean="0"/>
              <a:t>Frequency tables &amp;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8175"/>
          </a:xfrm>
        </p:spPr>
        <p:txBody>
          <a:bodyPr/>
          <a:lstStyle/>
          <a:p>
            <a:pPr eaLnBrk="1" hangingPunct="1"/>
            <a:r>
              <a:rPr lang="en-US" sz="3500" smtClean="0"/>
              <a:t>EXAM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lvl="1" eaLnBrk="1" hangingPunct="1"/>
            <a:r>
              <a:rPr lang="en-US" smtClean="0"/>
              <a:t>Chapter 6</a:t>
            </a:r>
          </a:p>
          <a:p>
            <a:pPr lvl="2" eaLnBrk="1" hangingPunct="1"/>
            <a:r>
              <a:rPr lang="en-US" smtClean="0"/>
              <a:t>Reasons for sampling</a:t>
            </a:r>
          </a:p>
          <a:p>
            <a:pPr lvl="2" eaLnBrk="1" hangingPunct="1"/>
            <a:r>
              <a:rPr lang="en-US" smtClean="0"/>
              <a:t>Advantages of probability sampling</a:t>
            </a:r>
          </a:p>
          <a:p>
            <a:pPr lvl="2" eaLnBrk="1" hangingPunct="1"/>
            <a:r>
              <a:rPr lang="en-US" smtClean="0"/>
              <a:t>What does it mean for a sample to be representative? </a:t>
            </a:r>
          </a:p>
          <a:p>
            <a:pPr lvl="2" eaLnBrk="1" hangingPunct="1"/>
            <a:r>
              <a:rPr lang="en-US" smtClean="0"/>
              <a:t>Definition of probability (random) sampling</a:t>
            </a:r>
          </a:p>
          <a:p>
            <a:pPr lvl="2" eaLnBrk="1" hangingPunct="1"/>
            <a:r>
              <a:rPr lang="en-US" smtClean="0"/>
              <a:t>Sampling error</a:t>
            </a:r>
          </a:p>
          <a:p>
            <a:pPr lvl="3" eaLnBrk="1" hangingPunct="1"/>
            <a:endParaRPr lang="en-US" smtClean="0"/>
          </a:p>
          <a:p>
            <a:pPr lvl="1" eaLnBrk="1" hangingPunct="1"/>
            <a:r>
              <a:rPr lang="en-US" smtClean="0"/>
              <a:t>Plus…</a:t>
            </a:r>
          </a:p>
          <a:p>
            <a:pPr lvl="2" eaLnBrk="1" hangingPunct="1"/>
            <a:r>
              <a:rPr lang="en-US" smtClean="0"/>
              <a:t>Types of nonprobability sampling</a:t>
            </a:r>
          </a:p>
          <a:p>
            <a:pPr lvl="1" eaLnBrk="1" hangingPunct="1"/>
            <a:endParaRPr lang="en-US" smtClean="0"/>
          </a:p>
          <a:p>
            <a:pPr lvl="3" eaLnBrk="1" hangingPunct="1"/>
            <a:endParaRPr lang="en-US" smtClean="0"/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457200"/>
          <a:ext cx="4800600" cy="6019797"/>
        </p:xfrm>
        <a:graphic>
          <a:graphicData uri="http://schemas.openxmlformats.org/drawingml/2006/table">
            <a:tbl>
              <a:tblPr/>
              <a:tblGrid>
                <a:gridCol w="1719471"/>
                <a:gridCol w="1802240"/>
                <a:gridCol w="1278889"/>
              </a:tblGrid>
              <a:tr h="28665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657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Total IQ Score 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657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Valid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1826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Missing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9092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Mean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88.98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Median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91.00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Mode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94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Std. Deviation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20.063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Minimum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Maximum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160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rowSpan="11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Percentiles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63.00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74.00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78.00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80.00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40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86.00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50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91.00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95.00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70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100.00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75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103.00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80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105.00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90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112.00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78" marR="15278" marT="15278" marB="1527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699" name="TextBox 4"/>
          <p:cNvSpPr txBox="1">
            <a:spLocks noChangeArrowheads="1"/>
          </p:cNvSpPr>
          <p:nvPr/>
        </p:nvSpPr>
        <p:spPr bwMode="auto">
          <a:xfrm>
            <a:off x="381000" y="1981200"/>
            <a:ext cx="2209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/>
              <a:t>Number of cases used to calculate mean?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Most common IQ score?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Distribution skewed? Direction?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Q?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Range?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Is standard deviation appropriate to use here?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	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Professor Scully believes income is a good predictor of the size of a persons’ house</a:t>
            </a:r>
          </a:p>
          <a:p>
            <a:pPr lvl="1"/>
            <a:r>
              <a:rPr lang="en-US" smtClean="0"/>
              <a:t>IV?</a:t>
            </a:r>
          </a:p>
          <a:p>
            <a:pPr lvl="1"/>
            <a:r>
              <a:rPr lang="en-US" smtClean="0"/>
              <a:t>DV?</a:t>
            </a:r>
          </a:p>
          <a:p>
            <a:pPr lvl="1"/>
            <a:r>
              <a:rPr lang="en-US" smtClean="0"/>
              <a:t>Operationalize DV so that it is measured at all three levels (nominal, ordinal, IR)</a:t>
            </a:r>
          </a:p>
          <a:p>
            <a:pPr lvl="1"/>
            <a:r>
              <a:rPr lang="en-US" smtClean="0"/>
              <a:t>Repeat for IV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Terminology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Element</a:t>
            </a:r>
            <a:r>
              <a:rPr lang="en-US" sz="2800" dirty="0" smtClean="0"/>
              <a:t>: the unit of which a population is comprised and which is selected in the sample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Population</a:t>
            </a:r>
            <a:r>
              <a:rPr lang="en-US" sz="2800" dirty="0" smtClean="0"/>
              <a:t>: the theoretically specified aggregation of the elements in the study (e.g., all elements)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Parameter</a:t>
            </a:r>
            <a:r>
              <a:rPr lang="en-US" sz="2000" dirty="0" smtClean="0"/>
              <a:t>: Description of a variable in the population </a:t>
            </a:r>
          </a:p>
          <a:p>
            <a:pPr lvl="3">
              <a:lnSpc>
                <a:spcPct val="90000"/>
              </a:lnSpc>
            </a:pPr>
            <a:r>
              <a:rPr lang="en-US" sz="1700" dirty="0" smtClean="0">
                <a:latin typeface="Arial Narrow" pitchFamily="34" charset="0"/>
              </a:rPr>
              <a:t>σ = standard deviation, </a:t>
            </a:r>
            <a:r>
              <a:rPr lang="en-US" sz="1700" dirty="0" smtClean="0"/>
              <a:t>µ = mean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Sample: The aggregate of all elements taken from the pop.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Statistic</a:t>
            </a:r>
            <a:r>
              <a:rPr lang="en-US" sz="2000" dirty="0" smtClean="0"/>
              <a:t>: Description of a variable in the sample (estimate of parameter) </a:t>
            </a:r>
          </a:p>
          <a:p>
            <a:pPr lvl="3">
              <a:lnSpc>
                <a:spcPct val="90000"/>
              </a:lnSpc>
            </a:pPr>
            <a:r>
              <a:rPr lang="en-US" sz="1700" dirty="0" smtClean="0"/>
              <a:t>X = mean, s = standard deviation </a:t>
            </a:r>
          </a:p>
        </p:txBody>
      </p:sp>
      <p:cxnSp>
        <p:nvCxnSpPr>
          <p:cNvPr id="11268" name="Straight Connector 4"/>
          <p:cNvCxnSpPr>
            <a:cxnSpLocks noChangeShapeType="1"/>
          </p:cNvCxnSpPr>
          <p:nvPr/>
        </p:nvCxnSpPr>
        <p:spPr bwMode="auto">
          <a:xfrm>
            <a:off x="1828800" y="5791200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 the answer in the proper format	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Percent</a:t>
            </a:r>
          </a:p>
          <a:p>
            <a:r>
              <a:rPr lang="en-US" smtClean="0"/>
              <a:t>Proportion</a:t>
            </a:r>
          </a:p>
          <a:p>
            <a:r>
              <a:rPr lang="en-US" smtClean="0"/>
              <a:t>Ratio</a:t>
            </a:r>
          </a:p>
          <a:p>
            <a:r>
              <a:rPr lang="en-US" smtClean="0"/>
              <a:t>Probability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Non-probability Sampling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Elements have unknown odds of selection </a:t>
            </a:r>
          </a:p>
          <a:p>
            <a:pPr lvl="1"/>
            <a:r>
              <a:rPr lang="en-US" smtClean="0"/>
              <a:t>Examples </a:t>
            </a:r>
          </a:p>
          <a:p>
            <a:pPr lvl="2"/>
            <a:r>
              <a:rPr lang="en-US" smtClean="0"/>
              <a:t>Snowballing, available subjects… </a:t>
            </a:r>
          </a:p>
          <a:p>
            <a:pPr lvl="1"/>
            <a:r>
              <a:rPr lang="en-US" smtClean="0"/>
              <a:t>Limits/problems </a:t>
            </a:r>
          </a:p>
          <a:p>
            <a:pPr lvl="2"/>
            <a:r>
              <a:rPr lang="en-US" smtClean="0"/>
              <a:t>Cannot generalize to population of interest (doesn’t adequately </a:t>
            </a:r>
            <a:r>
              <a:rPr lang="en-US" u="sng" smtClean="0"/>
              <a:t>represent</a:t>
            </a:r>
            <a:r>
              <a:rPr lang="en-US" smtClean="0"/>
              <a:t> the population (bias)</a:t>
            </a:r>
          </a:p>
          <a:p>
            <a:pPr lvl="2"/>
            <a:r>
              <a:rPr lang="en-US" smtClean="0"/>
              <a:t>Have no idea how biased your sample is, or how close you are to the population of interest</a:t>
            </a:r>
          </a:p>
          <a:p>
            <a:pPr lvl="1"/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Probability Sampling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Definition:</a:t>
            </a:r>
          </a:p>
          <a:p>
            <a:pPr lvl="1"/>
            <a:r>
              <a:rPr lang="en-US" smtClean="0"/>
              <a:t>Elements in the population have a known (usually equal) probability of selection</a:t>
            </a:r>
          </a:p>
          <a:p>
            <a:r>
              <a:rPr lang="en-US" smtClean="0"/>
              <a:t>Benefits of Probability Sampling</a:t>
            </a:r>
          </a:p>
          <a:p>
            <a:pPr lvl="1"/>
            <a:r>
              <a:rPr lang="en-US" smtClean="0"/>
              <a:t>Avoid bias</a:t>
            </a:r>
          </a:p>
          <a:p>
            <a:pPr lvl="2"/>
            <a:r>
              <a:rPr lang="en-US" smtClean="0"/>
              <a:t>Both conscious and unconscious </a:t>
            </a:r>
          </a:p>
          <a:p>
            <a:pPr lvl="2"/>
            <a:r>
              <a:rPr lang="en-US" smtClean="0"/>
              <a:t>More representative of population</a:t>
            </a:r>
          </a:p>
          <a:p>
            <a:pPr lvl="1"/>
            <a:r>
              <a:rPr lang="en-US" smtClean="0"/>
              <a:t>Use probability theory to:</a:t>
            </a:r>
          </a:p>
          <a:p>
            <a:pPr lvl="2"/>
            <a:r>
              <a:rPr lang="en-US" smtClean="0"/>
              <a:t>Estimate sampling error </a:t>
            </a:r>
          </a:p>
          <a:p>
            <a:pPr lvl="2"/>
            <a:r>
              <a:rPr lang="en-US" smtClean="0"/>
              <a:t>Calculate confidence intervals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Sampling Distributions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smtClean="0"/>
              <a:t>Link between sample and population </a:t>
            </a:r>
          </a:p>
          <a:p>
            <a:r>
              <a:rPr lang="en-US" b="1" smtClean="0"/>
              <a:t>DEFINITION 1</a:t>
            </a:r>
          </a:p>
          <a:p>
            <a:pPr lvl="1"/>
            <a:r>
              <a:rPr lang="en-US" b="1" smtClean="0"/>
              <a:t>IF</a:t>
            </a:r>
            <a:r>
              <a:rPr lang="en-US" smtClean="0"/>
              <a:t> a large (infinite) number of </a:t>
            </a:r>
            <a:r>
              <a:rPr lang="en-US" i="1" smtClean="0"/>
              <a:t>independent</a:t>
            </a:r>
            <a:r>
              <a:rPr lang="en-US" smtClean="0"/>
              <a:t>, </a:t>
            </a:r>
            <a:r>
              <a:rPr lang="en-US" i="1" smtClean="0"/>
              <a:t>random</a:t>
            </a:r>
            <a:r>
              <a:rPr lang="en-US" smtClean="0"/>
              <a:t> samples are drawn from a population, and a statistic is plotted from each sample….</a:t>
            </a:r>
          </a:p>
          <a:p>
            <a:r>
              <a:rPr lang="en-US" smtClean="0"/>
              <a:t>DEFINITION 2</a:t>
            </a:r>
          </a:p>
          <a:p>
            <a:pPr lvl="1"/>
            <a:r>
              <a:rPr lang="en-US" smtClean="0"/>
              <a:t>The theoretical, probabilistic distribution of a statistic for all possible samples of a certain outcome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Central Limit Theorem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IF REPEATED random samples are drawn from the population, the sampling distribution will always be normally distributed</a:t>
            </a:r>
          </a:p>
          <a:p>
            <a:pPr lvl="1"/>
            <a:r>
              <a:rPr lang="en-US" sz="2400" smtClean="0"/>
              <a:t>As long as N is sufficiently (&gt;100) large</a:t>
            </a:r>
          </a:p>
          <a:p>
            <a:r>
              <a:rPr lang="en-US" sz="2800" smtClean="0"/>
              <a:t>The mean of the </a:t>
            </a:r>
            <a:r>
              <a:rPr lang="en-US" sz="2800" smtClean="0">
                <a:solidFill>
                  <a:srgbClr val="FF0000"/>
                </a:solidFill>
              </a:rPr>
              <a:t>sampling distribution </a:t>
            </a:r>
            <a:r>
              <a:rPr lang="en-US" sz="2800" smtClean="0"/>
              <a:t>will equal the mean of the population </a:t>
            </a:r>
          </a:p>
          <a:p>
            <a:pPr lvl="1"/>
            <a:r>
              <a:rPr lang="en-US" sz="2400" smtClean="0"/>
              <a:t>WHY?  Because the most common sample mean will be the population mean</a:t>
            </a:r>
          </a:p>
          <a:p>
            <a:pPr lvl="2"/>
            <a:r>
              <a:rPr lang="en-US" sz="2100" smtClean="0"/>
              <a:t>Other common sample means will cluster around the population mean (near misses) and so forth</a:t>
            </a:r>
          </a:p>
          <a:p>
            <a:pPr lvl="2"/>
            <a:r>
              <a:rPr lang="en-US" sz="2100" smtClean="0"/>
              <a:t>Some “weird” sample findings, though rare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Central Limit Theorem II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Again, WITH REPEATED RANDOM SAMPLES, The Standard Deviation of the Sampling distribution  =   </a:t>
            </a:r>
            <a:r>
              <a:rPr lang="el-GR" sz="3200" u="sng" dirty="0" smtClean="0">
                <a:latin typeface="Arial Narrow" pitchFamily="34" charset="0"/>
              </a:rPr>
              <a:t>σ</a:t>
            </a:r>
            <a:r>
              <a:rPr lang="en-US" sz="3200" u="sng" dirty="0" smtClean="0">
                <a:latin typeface="Arial Narrow" pitchFamily="34" charset="0"/>
              </a:rPr>
              <a:t> </a:t>
            </a:r>
            <a:r>
              <a:rPr lang="en-US" sz="3200" dirty="0" smtClean="0">
                <a:latin typeface="Arial Narrow" pitchFamily="34" charset="0"/>
              </a:rPr>
              <a:t>  </a:t>
            </a:r>
            <a:endParaRPr lang="en-US" sz="3200" u="sng" dirty="0" smtClean="0"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latin typeface="Arial Narrow" pitchFamily="34" charset="0"/>
              </a:rPr>
              <a:t>			        √N</a:t>
            </a: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This Critter (the population standard deviation divided by the square root of N) is “</a:t>
            </a:r>
            <a:r>
              <a:rPr lang="en-US" sz="2800" u="sng" dirty="0" smtClean="0">
                <a:solidFill>
                  <a:srgbClr val="FF0000"/>
                </a:solidFill>
              </a:rPr>
              <a:t>The Standard Error</a:t>
            </a:r>
            <a:r>
              <a:rPr lang="en-US" sz="2800" dirty="0" smtClean="0">
                <a:solidFill>
                  <a:schemeClr val="tx2"/>
                </a:solidFill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far the “typical” sample statistic falls from the true population parameter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952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952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9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952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94" name="Straight Connector 12"/>
          <p:cNvCxnSpPr>
            <a:cxnSpLocks noChangeShapeType="1"/>
          </p:cNvCxnSpPr>
          <p:nvPr/>
        </p:nvCxnSpPr>
        <p:spPr bwMode="auto">
          <a:xfrm>
            <a:off x="3276600" y="30480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The KICKER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Because the sampling distribution is normally distributed….Probability theory dictates the percentage of sample statistics that will fall within one standard error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1 standard error = 34%, or +/- 1 standard error = 68%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1.96 standard errors = 95%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2.58 standard errors = 99%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REAL KICKER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From what happens (probability theory) with an infinite # of samples…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To making a judgment about the accuracy of statistics generated from a single sample</a:t>
            </a:r>
          </a:p>
          <a:p>
            <a:pPr lvl="2"/>
            <a:r>
              <a:rPr lang="en-US" sz="2000" dirty="0" smtClean="0">
                <a:sym typeface="Wingdings" pitchFamily="2" charset="2"/>
              </a:rPr>
              <a:t>Any statistic generated from a </a:t>
            </a:r>
            <a:r>
              <a:rPr lang="en-US" sz="2000" u="sng" dirty="0" smtClean="0">
                <a:sym typeface="Wingdings" pitchFamily="2" charset="2"/>
              </a:rPr>
              <a:t>single random sample</a:t>
            </a:r>
            <a:r>
              <a:rPr lang="en-US" sz="2000" dirty="0" smtClean="0">
                <a:sym typeface="Wingdings" pitchFamily="2" charset="2"/>
              </a:rPr>
              <a:t> has a 68% chance of falling within one standard error of the population parameter</a:t>
            </a:r>
          </a:p>
          <a:p>
            <a:pPr lvl="3"/>
            <a:r>
              <a:rPr lang="en-US" sz="1700" dirty="0" smtClean="0">
                <a:sym typeface="Wingdings" pitchFamily="2" charset="2"/>
              </a:rPr>
              <a:t>OR roughly a 95% CHANCE OF FALLING WITHIN 2 STANDARD ERRORS</a:t>
            </a:r>
          </a:p>
          <a:p>
            <a:pPr lvl="2"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7">
      <a:dk1>
        <a:srgbClr val="808080"/>
      </a:dk1>
      <a:lt1>
        <a:srgbClr val="FFFFCC"/>
      </a:lt1>
      <a:dk2>
        <a:srgbClr val="29527B"/>
      </a:dk2>
      <a:lt2>
        <a:srgbClr val="FFFFFF"/>
      </a:lt2>
      <a:accent1>
        <a:srgbClr val="CCCC00"/>
      </a:accent1>
      <a:accent2>
        <a:srgbClr val="669999"/>
      </a:accent2>
      <a:accent3>
        <a:srgbClr val="ACB3BF"/>
      </a:accent3>
      <a:accent4>
        <a:srgbClr val="DADAAE"/>
      </a:accent4>
      <a:accent5>
        <a:srgbClr val="E2E2AA"/>
      </a:accent5>
      <a:accent6>
        <a:srgbClr val="5C8A8A"/>
      </a:accent6>
      <a:hlink>
        <a:srgbClr val="D8D8EC"/>
      </a:hlink>
      <a:folHlink>
        <a:srgbClr val="B2B2B2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4442</TotalTime>
  <Words>1226</Words>
  <Application>Microsoft Office PowerPoint</Application>
  <PresentationFormat>On-screen Show (4:3)</PresentationFormat>
  <Paragraphs>236</Paragraphs>
  <Slides>20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Network</vt:lpstr>
      <vt:lpstr>1. Homework #2 2. Inferential Statistics  3. Review for Exam </vt:lpstr>
      <vt:lpstr>Sampling Terminology</vt:lpstr>
      <vt:lpstr>Non-probability Sampling</vt:lpstr>
      <vt:lpstr>Probability Sampling </vt:lpstr>
      <vt:lpstr>Sampling Distributions</vt:lpstr>
      <vt:lpstr>The Central Limit Theorem I</vt:lpstr>
      <vt:lpstr>The Central Limit Theorem II</vt:lpstr>
      <vt:lpstr>The KICKER</vt:lpstr>
      <vt:lpstr>The REAL KICKER</vt:lpstr>
      <vt:lpstr>EXAM</vt:lpstr>
      <vt:lpstr>Review for Exam</vt:lpstr>
      <vt:lpstr>Review for Exam</vt:lpstr>
      <vt:lpstr>EXAM</vt:lpstr>
      <vt:lpstr>EXAM</vt:lpstr>
      <vt:lpstr>Keep in mind…</vt:lpstr>
      <vt:lpstr>EXAM</vt:lpstr>
      <vt:lpstr>EXAM</vt:lpstr>
      <vt:lpstr>Interpret </vt:lpstr>
      <vt:lpstr>Scenario </vt:lpstr>
      <vt:lpstr>Express the answer in the proper format </vt:lpstr>
      <vt:lpstr>Custom Show 1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Research</dc:title>
  <dc:creator>R Weidner</dc:creator>
  <cp:lastModifiedBy>Jeffrey R Maahs</cp:lastModifiedBy>
  <cp:revision>479</cp:revision>
  <dcterms:created xsi:type="dcterms:W3CDTF">2003-01-24T02:11:46Z</dcterms:created>
  <dcterms:modified xsi:type="dcterms:W3CDTF">2012-02-15T19:42:57Z</dcterms:modified>
</cp:coreProperties>
</file>