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4"/>
  </p:notesMasterIdLst>
  <p:handoutMasterIdLst>
    <p:handoutMasterId r:id="rId25"/>
  </p:handoutMasterIdLst>
  <p:sldIdLst>
    <p:sldId id="392" r:id="rId2"/>
    <p:sldId id="395" r:id="rId3"/>
    <p:sldId id="396" r:id="rId4"/>
    <p:sldId id="397" r:id="rId5"/>
    <p:sldId id="398" r:id="rId6"/>
    <p:sldId id="399" r:id="rId7"/>
    <p:sldId id="400" r:id="rId8"/>
    <p:sldId id="401" r:id="rId9"/>
    <p:sldId id="402" r:id="rId10"/>
    <p:sldId id="403" r:id="rId11"/>
    <p:sldId id="404" r:id="rId12"/>
    <p:sldId id="407" r:id="rId13"/>
    <p:sldId id="406" r:id="rId14"/>
    <p:sldId id="388" r:id="rId15"/>
    <p:sldId id="389" r:id="rId16"/>
    <p:sldId id="408" r:id="rId17"/>
    <p:sldId id="375" r:id="rId18"/>
    <p:sldId id="376" r:id="rId19"/>
    <p:sldId id="377" r:id="rId20"/>
    <p:sldId id="378" r:id="rId21"/>
    <p:sldId id="384" r:id="rId22"/>
    <p:sldId id="385" r:id="rId23"/>
  </p:sldIdLst>
  <p:sldSz cx="9144000" cy="6858000" type="screen4x3"/>
  <p:notesSz cx="7124700" cy="9410700"/>
  <p:custShowLst>
    <p:custShow name="Custom Show 1" id="0">
      <p:sldLst/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6" autoAdjust="0"/>
    <p:restoredTop sz="80572" autoAdjust="0"/>
  </p:normalViewPr>
  <p:slideViewPr>
    <p:cSldViewPr>
      <p:cViewPr varScale="1">
        <p:scale>
          <a:sx n="59" d="100"/>
          <a:sy n="59" d="100"/>
        </p:scale>
        <p:origin x="-168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82"/>
    </p:cViewPr>
  </p:sorterViewPr>
  <p:notesViewPr>
    <p:cSldViewPr>
      <p:cViewPr varScale="1">
        <p:scale>
          <a:sx n="83" d="100"/>
          <a:sy n="83" d="100"/>
        </p:scale>
        <p:origin x="-1374" y="-84"/>
      </p:cViewPr>
      <p:guideLst>
        <p:guide orient="horz" pos="2964"/>
        <p:guide pos="22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87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85" tIns="47242" rIns="94485" bIns="47242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35425" y="0"/>
            <a:ext cx="3087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85" tIns="47242" rIns="94485" bIns="4724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39213"/>
            <a:ext cx="3087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85" tIns="47242" rIns="94485" bIns="47242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35425" y="8939213"/>
            <a:ext cx="3087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85" tIns="47242" rIns="94485" bIns="4724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D4E14B8-DCEA-409E-8D65-52D9E58CE2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096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87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85" tIns="47242" rIns="94485" bIns="47242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35425" y="0"/>
            <a:ext cx="3087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85" tIns="47242" rIns="94485" bIns="4724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9675" y="706438"/>
            <a:ext cx="4705350" cy="35290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2788" y="4470400"/>
            <a:ext cx="5699125" cy="423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85" tIns="47242" rIns="94485" bIns="472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39213"/>
            <a:ext cx="3087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85" tIns="47242" rIns="94485" bIns="47242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35425" y="8939213"/>
            <a:ext cx="3087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85" tIns="47242" rIns="94485" bIns="4724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8707FEB-5329-4ACE-A7AC-44B4F57FEF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152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EA149E-97B7-4A3C-93D5-E5D8698966C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C88A11-ACF3-417D-9D4E-F0CF49B4FF09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2475EA-A107-4084-9C4C-92719C884519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BOARD: FORMULA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1D19BA-34F9-4D97-BE0E-43DC11545AE2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EA67D5-8074-4FD3-8984-2EFCF854BEF0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34612F-843E-4CFC-946E-51226FAA3599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65288" y="392113"/>
            <a:ext cx="3557587" cy="266700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2788" y="3214688"/>
            <a:ext cx="5699125" cy="5489575"/>
          </a:xfrm>
          <a:noFill/>
          <a:ln/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b="1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AB13A7-EB85-4871-A589-53F3082D3137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317B2D-12BA-471C-BB33-F133463E8D10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00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B075E5-756A-463B-948A-FD8B845142F1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F86A21-DE8C-4D94-A82C-E2A565E30708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41488" y="314325"/>
            <a:ext cx="2928937" cy="2195513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2788" y="2667000"/>
            <a:ext cx="5699125" cy="6508750"/>
          </a:xfrm>
          <a:noFill/>
          <a:ln/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27992F-D6C5-4A6B-B246-E13785E7FACC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CE7B85-6F98-4073-8884-26406EF31EE5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r" eaLnBrk="1" hangingPunct="1"/>
            <a:endParaRPr lang="en-US" b="1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191E32-C72E-4D27-BADB-71F11BDD5E4F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76400" y="157163"/>
            <a:ext cx="3138488" cy="2352675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2788" y="2587625"/>
            <a:ext cx="5857875" cy="6823075"/>
          </a:xfrm>
          <a:noFill/>
          <a:ln/>
        </p:spPr>
        <p:txBody>
          <a:bodyPr/>
          <a:lstStyle/>
          <a:p>
            <a:pPr eaLnBrk="1" hangingPunct="1"/>
            <a:endParaRPr lang="en-US" b="1" smtClean="0">
              <a:sym typeface="Wingdings" pitchFamily="2" charset="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7AC484-4C23-4D4B-8DAD-A921E6716847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34950" indent="-234950" eaLnBrk="1" hangingPunct="1"/>
            <a:endParaRPr lang="en-US" b="1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17C833-07A6-495B-80AB-314CF1891DB6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203F0F-BCA5-4E93-A763-1A42EE4D9F2B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197897-7263-4B38-B67C-A78EFAFFE426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C4DA17-E8D9-4DD2-A5B4-8078ACDEFA2A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 eaLnBrk="1" hangingPunct="1"/>
            <a:endParaRPr lang="en-US" b="1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5497C3-DA27-4D4D-B4C9-A52DF6CF8B3B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031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6031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4458A-D379-4BBE-AD8F-6E1ED427EB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9F465-1D7B-4281-998E-2182B246E8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9A238B-A35C-4821-B9D6-834AC025B0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465C1C-5C10-434C-A73D-C1C91363F9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90E41D-EB7B-47D6-A93F-10194C0C6E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1A2EB-9321-4127-B431-C966F2C454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7F709C-7C9D-491E-99A4-2A0B71EB15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2A01DA-FD7D-4E6F-B11E-4317434FF4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80874A-0E54-4B91-8C5D-A7AF0228CC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0F8F72-5E23-4AAF-8094-6C688CF882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3DBD0-9CB9-45F4-8783-450F08EC7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61B57-CB40-40C5-8793-4BEE984E31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BA1EFB-CFA1-4617-A189-2CA9405274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0211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0211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0211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DC259C3-8191-4A45-9600-6E5EE0FDB9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0212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212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212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212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212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212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212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212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212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213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213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213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213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213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213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213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213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213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213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214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214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214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214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214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214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214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214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214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214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215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215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  <p:sldLayoutId id="2147483838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Review:  What influences confidence intervals? </a:t>
            </a:r>
          </a:p>
        </p:txBody>
      </p:sp>
      <p:sp>
        <p:nvSpPr>
          <p:cNvPr id="7157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3434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The width of a confidence interval depends on three things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3200" dirty="0" smtClean="0">
                <a:latin typeface="Symbol" pitchFamily="18" charset="2"/>
              </a:rPr>
              <a:t> </a:t>
            </a:r>
            <a:r>
              <a:rPr lang="en-US" dirty="0" smtClean="0"/>
              <a:t>/ confidence level: The confidence level can be raised (e.g., to 99%) or lowered (e.g., to 90%)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dirty="0" smtClean="0"/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 smtClean="0"/>
              <a:t>N: We have more confidence in larger sample sizes so as N increases, the interval decreases </a:t>
            </a:r>
          </a:p>
          <a:p>
            <a:pPr lvl="3"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 smtClean="0"/>
              <a:t>Variation: more variation = more error</a:t>
            </a:r>
          </a:p>
          <a:p>
            <a:pPr marL="1444625" lvl="3" indent="-293688" eaLnBrk="1" hangingPunct="1">
              <a:lnSpc>
                <a:spcPct val="90000"/>
              </a:lnSpc>
              <a:defRPr/>
            </a:pPr>
            <a:r>
              <a:rPr lang="en-US" dirty="0" smtClean="0"/>
              <a:t>For proportions, % agree closer to 50%</a:t>
            </a:r>
          </a:p>
          <a:p>
            <a:pPr marL="1444625" lvl="3" indent="-293688" eaLnBrk="1" hangingPunct="1">
              <a:lnSpc>
                <a:spcPct val="90000"/>
              </a:lnSpc>
              <a:defRPr/>
            </a:pPr>
            <a:r>
              <a:rPr lang="en-US" dirty="0" smtClean="0"/>
              <a:t>For means, higher standard deviations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77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7391400" cy="1143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COMPUTING THE ONE SAMPLE Z STATISTIC (Z-Obtained)</a:t>
            </a:r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95400"/>
            <a:ext cx="4648200" cy="5216525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Comparing a sample mean to a population mean (difference between the two).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Solving the equation for </a:t>
            </a:r>
            <a:r>
              <a:rPr lang="en-US" i="1" dirty="0" smtClean="0"/>
              <a:t>Z</a:t>
            </a:r>
            <a:r>
              <a:rPr lang="en-US" dirty="0" smtClean="0"/>
              <a:t> score equivalents is called computing the test statistic, a.k.a. “Z (obtained)”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00" dirty="0" smtClean="0"/>
              <a:t> How many standard errors separate the two means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What are the odds of obtaining a difference in means this big if in fact there was no difference</a:t>
            </a:r>
          </a:p>
          <a:p>
            <a:pPr lvl="1" eaLnBrk="1" hangingPunct="1">
              <a:lnSpc>
                <a:spcPct val="90000"/>
              </a:lnSpc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</p:txBody>
      </p:sp>
      <p:pic>
        <p:nvPicPr>
          <p:cNvPr id="15364" name="Picture 4" descr="Ch17-9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105400" y="2209800"/>
            <a:ext cx="4038600" cy="1962150"/>
          </a:xfrm>
          <a:noFill/>
        </p:spPr>
      </p:pic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5546725" y="20177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49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sz="4000" smtClean="0"/>
              <a:t>MAKING A DECISION</a:t>
            </a:r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19200"/>
            <a:ext cx="4267200" cy="5181600"/>
          </a:xfrm>
        </p:spPr>
        <p:txBody>
          <a:bodyPr/>
          <a:lstStyle/>
          <a:p>
            <a:pPr lvl="1" eaLnBrk="1" hangingPunct="1"/>
            <a:r>
              <a:rPr lang="en-US" sz="2400" dirty="0" smtClean="0"/>
              <a:t>The test statistic is compared with the critical region </a:t>
            </a:r>
          </a:p>
          <a:p>
            <a:pPr lvl="1" eaLnBrk="1" hangingPunct="1"/>
            <a:r>
              <a:rPr lang="en-US" sz="2400" dirty="0" smtClean="0"/>
              <a:t>H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is rejected if test statistic falls in the critical region</a:t>
            </a:r>
          </a:p>
          <a:p>
            <a:pPr lvl="2" eaLnBrk="1" hangingPunct="1"/>
            <a:r>
              <a:rPr lang="en-US" sz="2100" dirty="0" smtClean="0">
                <a:sym typeface="Symbol" pitchFamily="18" charset="2"/>
              </a:rPr>
              <a:t>Reject </a:t>
            </a:r>
            <a:r>
              <a:rPr lang="en-US" sz="2000" dirty="0" smtClean="0"/>
              <a:t>H</a:t>
            </a:r>
            <a:r>
              <a:rPr lang="en-US" sz="2000" baseline="-25000" dirty="0" smtClean="0"/>
              <a:t>0 </a:t>
            </a:r>
            <a:r>
              <a:rPr lang="en-US" sz="2000" dirty="0" smtClean="0"/>
              <a:t>= support research hypothesis </a:t>
            </a:r>
            <a:endParaRPr lang="en-US" sz="2400" dirty="0" smtClean="0"/>
          </a:p>
          <a:p>
            <a:pPr lvl="1" eaLnBrk="1" hangingPunct="1"/>
            <a:r>
              <a:rPr lang="en-US" sz="2400" dirty="0" smtClean="0"/>
              <a:t>If test statistic does not fall in the critical region, we </a:t>
            </a:r>
            <a:r>
              <a:rPr lang="en-US" sz="2400" u="sng" dirty="0" smtClean="0"/>
              <a:t>fail to reject </a:t>
            </a:r>
            <a:r>
              <a:rPr lang="en-US" sz="2400" dirty="0" smtClean="0"/>
              <a:t>H</a:t>
            </a:r>
            <a:r>
              <a:rPr lang="en-US" sz="2400" baseline="-25000" dirty="0" smtClean="0"/>
              <a:t>0</a:t>
            </a:r>
          </a:p>
          <a:p>
            <a:pPr lvl="2" eaLnBrk="1" hangingPunct="1"/>
            <a:r>
              <a:rPr lang="en-US" sz="2100" b="1" baseline="-25000" dirty="0" smtClean="0">
                <a:sym typeface="Symbol" pitchFamily="18" charset="2"/>
              </a:rPr>
              <a:t>We don’t “accept” or “prove”</a:t>
            </a:r>
            <a:endParaRPr lang="en-US" sz="2100" b="1" dirty="0" smtClean="0">
              <a:sym typeface="Symbol" pitchFamily="18" charset="2"/>
            </a:endParaRPr>
          </a:p>
        </p:txBody>
      </p:sp>
      <p:pic>
        <p:nvPicPr>
          <p:cNvPr id="16388" name="Picture 4" descr="Ch17-9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265613" y="2881313"/>
            <a:ext cx="4649787" cy="2259012"/>
          </a:xfrm>
          <a:noFill/>
        </p:spPr>
      </p:pic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546725" y="20177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5486400" y="53340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5943600" y="5334000"/>
            <a:ext cx="1408113" cy="3762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H</a:t>
            </a:r>
            <a:r>
              <a:rPr lang="en-US" sz="1800" baseline="-25000">
                <a:solidFill>
                  <a:schemeClr val="tx1"/>
                </a:solidFill>
              </a:rPr>
              <a:t>0</a:t>
            </a:r>
            <a:r>
              <a:rPr lang="en-US" sz="1800">
                <a:solidFill>
                  <a:schemeClr val="tx1"/>
                </a:solidFill>
              </a:rPr>
              <a:t> Rejected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7086600" y="2286000"/>
            <a:ext cx="1827213" cy="3762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H</a:t>
            </a:r>
            <a:r>
              <a:rPr lang="en-US" sz="1800" baseline="-25000">
                <a:solidFill>
                  <a:schemeClr val="tx1"/>
                </a:solidFill>
              </a:rPr>
              <a:t>0</a:t>
            </a:r>
            <a:r>
              <a:rPr lang="en-US" sz="1800">
                <a:solidFill>
                  <a:schemeClr val="tx1"/>
                </a:solidFill>
              </a:rPr>
              <a:t> Not Rejected</a:t>
            </a:r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 flipH="1" flipV="1">
            <a:off x="5562600" y="4419600"/>
            <a:ext cx="381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 flipV="1">
            <a:off x="7391400" y="4419600"/>
            <a:ext cx="228600" cy="838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 flipH="1">
            <a:off x="6934200" y="2667000"/>
            <a:ext cx="533400" cy="1066800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3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from Healey </a:t>
            </a:r>
          </a:p>
        </p:txBody>
      </p:sp>
      <p:sp>
        <p:nvSpPr>
          <p:cNvPr id="17411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Sample of 127 individuals who attended a treatment program for alcoholics </a:t>
            </a:r>
          </a:p>
          <a:p>
            <a:pPr lvl="1"/>
            <a:r>
              <a:rPr lang="en-US" sz="2000" dirty="0" smtClean="0"/>
              <a:t>Average 6.8 days of missed work per year</a:t>
            </a:r>
          </a:p>
          <a:p>
            <a:pPr lvl="1"/>
            <a:r>
              <a:rPr lang="en-US" sz="2000" dirty="0" smtClean="0"/>
              <a:t>Average for population of all community members is 7.2 days of missed work, with a standard deviation of 1.43</a:t>
            </a:r>
          </a:p>
          <a:p>
            <a:endParaRPr lang="en-US" sz="2400" dirty="0" smtClean="0"/>
          </a:p>
          <a:p>
            <a:r>
              <a:rPr lang="en-US" sz="2400" dirty="0" smtClean="0"/>
              <a:t>Is the difference between our sample finding (6.8) and the population (7.2) due to sampling error?  </a:t>
            </a:r>
          </a:p>
          <a:p>
            <a:pPr lvl="1"/>
            <a:r>
              <a:rPr lang="en-US" sz="2000" dirty="0" smtClean="0"/>
              <a:t>If alpha is set at .05, do we reject the null?</a:t>
            </a:r>
          </a:p>
          <a:p>
            <a:pPr lvl="1"/>
            <a:r>
              <a:rPr lang="en-US" sz="2000" dirty="0" smtClean="0"/>
              <a:t>What are the odds of obtaining our finding if the null hypothesis is true?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914400"/>
          </a:xfrm>
        </p:spPr>
        <p:txBody>
          <a:bodyPr/>
          <a:lstStyle/>
          <a:p>
            <a:pPr eaLnBrk="1" hangingPunct="1"/>
            <a:r>
              <a:rPr lang="en-US" sz="2600" smtClean="0"/>
              <a:t>More Examples: </a:t>
            </a:r>
            <a:br>
              <a:rPr lang="en-US" sz="2600" smtClean="0"/>
            </a:br>
            <a:r>
              <a:rPr lang="en-US" sz="2600" smtClean="0"/>
              <a:t>Single sample means (Large N’s)</a:t>
            </a:r>
          </a:p>
        </p:txBody>
      </p:sp>
      <p:sp>
        <p:nvSpPr>
          <p:cNvPr id="58163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8001000" cy="47244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endParaRPr lang="en-US" dirty="0" smtClean="0"/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The U.S. population as a whole watches 6.2 hours of TV/day (standard deviation 0.8).  A sample of senior citizens (N=225) report watching 5.9 hours/day.  Is the difference significant (alpha = .05)?</a:t>
            </a:r>
          </a:p>
          <a:p>
            <a:pPr lvl="3" eaLnBrk="1" hangingPunct="1">
              <a:lnSpc>
                <a:spcPct val="80000"/>
              </a:lnSpc>
            </a:pPr>
            <a:r>
              <a:rPr lang="en-US" sz="2400" dirty="0" smtClean="0"/>
              <a:t>H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?</a:t>
            </a:r>
          </a:p>
          <a:p>
            <a:pPr lvl="3" eaLnBrk="1" hangingPunct="1">
              <a:lnSpc>
                <a:spcPct val="80000"/>
              </a:lnSpc>
            </a:pPr>
            <a:r>
              <a:rPr lang="en-US" sz="2400" dirty="0" smtClean="0"/>
              <a:t>N = 225, </a:t>
            </a:r>
            <a:r>
              <a:rPr lang="el-GR" sz="2400" dirty="0" smtClean="0">
                <a:cs typeface="Arial" charset="0"/>
              </a:rPr>
              <a:t>σ</a:t>
            </a:r>
            <a:r>
              <a:rPr lang="en-US" sz="2400" dirty="0" smtClean="0">
                <a:cs typeface="Arial" charset="0"/>
              </a:rPr>
              <a:t> = 0.8, </a:t>
            </a:r>
            <a:r>
              <a:rPr lang="el-GR" sz="2400" dirty="0" smtClean="0">
                <a:cs typeface="Arial" charset="0"/>
              </a:rPr>
              <a:t>μ</a:t>
            </a:r>
            <a:r>
              <a:rPr lang="en-US" sz="2400" dirty="0" smtClean="0"/>
              <a:t>= 6.2, X = 5.9</a:t>
            </a:r>
            <a:endParaRPr lang="en-US" dirty="0" smtClean="0"/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dirty="0" smtClean="0"/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The same sample says they belong to an average of 2.1 voluntary organizations/clubs compared with a national average of 1.9 (standard deviation 2.0).  Is this difference significant (alpha = .05)?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5410200" y="3352800"/>
            <a:ext cx="228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3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DIRECTIONAL HYPOTHESIS</a:t>
            </a:r>
          </a:p>
        </p:txBody>
      </p:sp>
      <p:sp>
        <p:nvSpPr>
          <p:cNvPr id="66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-152400" y="1295400"/>
            <a:ext cx="4648200" cy="5257800"/>
          </a:xfrm>
        </p:spPr>
        <p:txBody>
          <a:bodyPr/>
          <a:lstStyle/>
          <a:p>
            <a:pPr lvl="2" eaLnBrk="1" hangingPunct="1"/>
            <a:endParaRPr lang="en-US" sz="2000" smtClean="0"/>
          </a:p>
          <a:p>
            <a:pPr lvl="2" eaLnBrk="1" hangingPunct="1"/>
            <a:r>
              <a:rPr lang="en-US" sz="2400" smtClean="0"/>
              <a:t>The 1-tailed test:</a:t>
            </a:r>
          </a:p>
          <a:p>
            <a:pPr lvl="3" eaLnBrk="1" hangingPunct="1"/>
            <a:r>
              <a:rPr lang="en-US" smtClean="0"/>
              <a:t>Instead of dividing alpha by 2, you are looking for unlikely outcomes on only 1 side of the distribution</a:t>
            </a:r>
          </a:p>
          <a:p>
            <a:pPr lvl="3" eaLnBrk="1" hangingPunct="1"/>
            <a:endParaRPr lang="en-US" smtClean="0"/>
          </a:p>
          <a:p>
            <a:pPr lvl="3" eaLnBrk="1" hangingPunct="1"/>
            <a:r>
              <a:rPr lang="en-US" smtClean="0"/>
              <a:t>No critical area on 1 side—the side depends upon the direction of the hypothesis</a:t>
            </a:r>
          </a:p>
          <a:p>
            <a:pPr lvl="3" eaLnBrk="1" hangingPunct="1"/>
            <a:endParaRPr lang="en-US" smtClean="0"/>
          </a:p>
          <a:p>
            <a:pPr lvl="3" eaLnBrk="1" hangingPunct="1"/>
            <a:r>
              <a:rPr lang="en-US" smtClean="0"/>
              <a:t>In this case, anything greater than the critical region is considered     “non-significant”</a:t>
            </a:r>
          </a:p>
          <a:p>
            <a:pPr lvl="3" eaLnBrk="1" hangingPunct="1">
              <a:buFontTx/>
              <a:buNone/>
            </a:pPr>
            <a:endParaRPr lang="en-US" sz="1800" smtClean="0"/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648200" y="2209800"/>
          <a:ext cx="4038600" cy="323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Picture" r:id="rId4" imgW="4492800" imgH="3594240" progId="StaticEnhancedMetafile">
                  <p:embed/>
                </p:oleObj>
              </mc:Choice>
              <mc:Fallback>
                <p:oleObj name="Picture" r:id="rId4" imgW="4492800" imgH="3594240" progId="StaticEnhancedMetafil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557" b="16463"/>
                      <a:stretch>
                        <a:fillRect/>
                      </a:stretch>
                    </p:blipFill>
                    <p:spPr bwMode="auto">
                      <a:xfrm>
                        <a:off x="4648200" y="2209800"/>
                        <a:ext cx="4038600" cy="323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5943600" y="464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5105400" y="5410200"/>
            <a:ext cx="1187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 -1.96   -1.65</a:t>
            </a:r>
          </a:p>
        </p:txBody>
      </p:sp>
      <p:sp>
        <p:nvSpPr>
          <p:cNvPr id="2055" name="Line 7"/>
          <p:cNvSpPr>
            <a:spLocks noChangeShapeType="1"/>
          </p:cNvSpPr>
          <p:nvPr/>
        </p:nvSpPr>
        <p:spPr bwMode="auto">
          <a:xfrm>
            <a:off x="6629400" y="2971800"/>
            <a:ext cx="7620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6553200" y="5410200"/>
            <a:ext cx="371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57" name="Line 9"/>
          <p:cNvSpPr>
            <a:spLocks noChangeShapeType="1"/>
          </p:cNvSpPr>
          <p:nvPr/>
        </p:nvSpPr>
        <p:spPr bwMode="auto">
          <a:xfrm>
            <a:off x="4267200" y="3048000"/>
            <a:ext cx="1524000" cy="205740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8" name="Line 10"/>
          <p:cNvSpPr>
            <a:spLocks noChangeShapeType="1"/>
          </p:cNvSpPr>
          <p:nvPr/>
        </p:nvSpPr>
        <p:spPr bwMode="auto">
          <a:xfrm>
            <a:off x="5562600" y="5257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253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8991600" cy="838200"/>
          </a:xfrm>
        </p:spPr>
        <p:txBody>
          <a:bodyPr/>
          <a:lstStyle/>
          <a:p>
            <a:pPr eaLnBrk="1" hangingPunct="1"/>
            <a:r>
              <a:rPr lang="en-US" sz="3600" smtClean="0"/>
              <a:t>Non-Directional &amp; Directional Hypotheses</a:t>
            </a:r>
          </a:p>
        </p:txBody>
      </p:sp>
      <p:sp>
        <p:nvSpPr>
          <p:cNvPr id="66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838200"/>
            <a:ext cx="4419600" cy="5791200"/>
          </a:xfrm>
        </p:spPr>
        <p:txBody>
          <a:bodyPr/>
          <a:lstStyle/>
          <a:p>
            <a:pPr marL="1295400" lvl="2" indent="-381000" eaLnBrk="1" hangingPunct="1">
              <a:defRPr/>
            </a:pPr>
            <a:endParaRPr lang="en-US" sz="2000" dirty="0" smtClean="0">
              <a:cs typeface="Arial" charset="0"/>
            </a:endParaRPr>
          </a:p>
          <a:p>
            <a:pPr marL="650875" indent="-381000" eaLnBrk="1" hangingPunct="1">
              <a:defRPr/>
            </a:pPr>
            <a:r>
              <a:rPr lang="en-US" sz="2400" dirty="0" err="1" smtClean="0">
                <a:cs typeface="Arial" charset="0"/>
              </a:rPr>
              <a:t>Nondirectional</a:t>
            </a:r>
            <a:endParaRPr lang="en-US" sz="2400" dirty="0" smtClean="0">
              <a:cs typeface="Arial" charset="0"/>
            </a:endParaRPr>
          </a:p>
          <a:p>
            <a:pPr marL="1125537" lvl="1" indent="-342900" eaLnBrk="1" hangingPunct="1">
              <a:defRPr/>
            </a:pPr>
            <a:r>
              <a:rPr lang="en-US" sz="1800" dirty="0" smtClean="0">
                <a:cs typeface="Arial" charset="0"/>
              </a:rPr>
              <a:t>H</a:t>
            </a:r>
            <a:r>
              <a:rPr lang="en-US" sz="1800" baseline="-25000" dirty="0" smtClean="0">
                <a:cs typeface="Arial" charset="0"/>
              </a:rPr>
              <a:t>o</a:t>
            </a:r>
            <a:r>
              <a:rPr lang="en-US" sz="1800" dirty="0" smtClean="0">
                <a:cs typeface="Arial" charset="0"/>
              </a:rPr>
              <a:t>: there is no effect:</a:t>
            </a:r>
          </a:p>
          <a:p>
            <a:pPr marL="1125537" lvl="1" indent="-342900" eaLnBrk="1" hangingPunct="1">
              <a:buFontTx/>
              <a:buNone/>
              <a:defRPr/>
            </a:pPr>
            <a:r>
              <a:rPr lang="en-US" sz="1800" dirty="0" smtClean="0">
                <a:cs typeface="Arial" charset="0"/>
              </a:rPr>
              <a:t>      (X = µ)</a:t>
            </a:r>
          </a:p>
          <a:p>
            <a:pPr marL="1125537" lvl="1" indent="-342900" eaLnBrk="1" hangingPunct="1">
              <a:defRPr/>
            </a:pPr>
            <a:r>
              <a:rPr lang="en-US" sz="1800" dirty="0" smtClean="0">
                <a:cs typeface="Arial" charset="0"/>
              </a:rPr>
              <a:t>H</a:t>
            </a:r>
            <a:r>
              <a:rPr lang="en-US" sz="1800" baseline="-25000" dirty="0" smtClean="0">
                <a:cs typeface="Arial" charset="0"/>
              </a:rPr>
              <a:t>1</a:t>
            </a:r>
            <a:r>
              <a:rPr lang="en-US" sz="1800" dirty="0" smtClean="0">
                <a:cs typeface="Arial" charset="0"/>
              </a:rPr>
              <a:t>: there IS an effect:</a:t>
            </a:r>
          </a:p>
          <a:p>
            <a:pPr marL="1125537" lvl="1" indent="-342900" eaLnBrk="1" hangingPunct="1">
              <a:buFontTx/>
              <a:buNone/>
              <a:defRPr/>
            </a:pPr>
            <a:r>
              <a:rPr lang="en-US" sz="1800" dirty="0" smtClean="0">
                <a:cs typeface="Arial" charset="0"/>
              </a:rPr>
              <a:t>      (X ≠ µ)</a:t>
            </a:r>
          </a:p>
          <a:p>
            <a:pPr marL="1125537" lvl="1" indent="-342900" eaLnBrk="1" hangingPunct="1">
              <a:defRPr/>
            </a:pPr>
            <a:r>
              <a:rPr lang="en-US" sz="1800" dirty="0" smtClean="0">
                <a:cs typeface="Arial" charset="0"/>
              </a:rPr>
              <a:t>APPLY 2-TAILED TEST</a:t>
            </a:r>
          </a:p>
          <a:p>
            <a:pPr marL="1560512" lvl="2" indent="-342900" eaLnBrk="1" hangingPunct="1">
              <a:defRPr/>
            </a:pPr>
            <a:r>
              <a:rPr lang="en-US" sz="1800" dirty="0" smtClean="0">
                <a:cs typeface="Arial" charset="0"/>
              </a:rPr>
              <a:t>2.5% chance of error in each tail</a:t>
            </a:r>
          </a:p>
          <a:p>
            <a:pPr marL="650875" indent="-381000" eaLnBrk="1" hangingPunct="1">
              <a:defRPr/>
            </a:pPr>
            <a:r>
              <a:rPr lang="en-US" sz="2400" dirty="0" smtClean="0">
                <a:cs typeface="Arial" charset="0"/>
              </a:rPr>
              <a:t>Directional</a:t>
            </a:r>
          </a:p>
          <a:p>
            <a:pPr marL="1125537" lvl="1" indent="-342900" eaLnBrk="1" hangingPunct="1">
              <a:defRPr/>
            </a:pPr>
            <a:r>
              <a:rPr lang="en-US" sz="1800" dirty="0" smtClean="0">
                <a:cs typeface="Arial" charset="0"/>
              </a:rPr>
              <a:t>H</a:t>
            </a:r>
            <a:r>
              <a:rPr lang="en-US" sz="1800" baseline="-25000" dirty="0" smtClean="0">
                <a:cs typeface="Arial" charset="0"/>
              </a:rPr>
              <a:t>1</a:t>
            </a:r>
            <a:r>
              <a:rPr lang="en-US" sz="1800" dirty="0" smtClean="0">
                <a:cs typeface="Arial" charset="0"/>
              </a:rPr>
              <a:t>: sample mean is larger than population mean </a:t>
            </a:r>
          </a:p>
          <a:p>
            <a:pPr marL="1125537" lvl="1" indent="-342900" eaLnBrk="1" hangingPunct="1">
              <a:buFontTx/>
              <a:buNone/>
              <a:defRPr/>
            </a:pPr>
            <a:r>
              <a:rPr lang="en-US" sz="1800" dirty="0" smtClean="0">
                <a:cs typeface="Arial" charset="0"/>
              </a:rPr>
              <a:t>      (X &gt; µ)</a:t>
            </a:r>
          </a:p>
          <a:p>
            <a:pPr marL="1125537" lvl="1" indent="-342900" eaLnBrk="1" hangingPunct="1">
              <a:defRPr/>
            </a:pPr>
            <a:r>
              <a:rPr lang="en-US" sz="1800" dirty="0" smtClean="0">
                <a:cs typeface="Arial" charset="0"/>
              </a:rPr>
              <a:t>H</a:t>
            </a:r>
            <a:r>
              <a:rPr lang="en-US" sz="1800" baseline="-25000" dirty="0" smtClean="0">
                <a:cs typeface="Arial" charset="0"/>
              </a:rPr>
              <a:t>o</a:t>
            </a:r>
            <a:r>
              <a:rPr lang="en-US" sz="1800" dirty="0" smtClean="0">
                <a:cs typeface="Arial" charset="0"/>
              </a:rPr>
              <a:t>  x ≤ µ</a:t>
            </a:r>
          </a:p>
          <a:p>
            <a:pPr marL="1125537" lvl="1" indent="-342900" eaLnBrk="1" hangingPunct="1">
              <a:defRPr/>
            </a:pPr>
            <a:r>
              <a:rPr lang="en-US" sz="1800" dirty="0" smtClean="0">
                <a:cs typeface="Arial" charset="0"/>
              </a:rPr>
              <a:t>APPLY 1-TAILED TEST</a:t>
            </a:r>
          </a:p>
          <a:p>
            <a:pPr marL="1560512" lvl="2" indent="-342900" eaLnBrk="1" hangingPunct="1">
              <a:defRPr/>
            </a:pPr>
            <a:r>
              <a:rPr lang="en-US" sz="1800" dirty="0" smtClean="0">
                <a:cs typeface="Arial" charset="0"/>
              </a:rPr>
              <a:t>5% chance of </a:t>
            </a:r>
            <a:r>
              <a:rPr lang="en-US" sz="2100" dirty="0" smtClean="0">
                <a:cs typeface="Arial" charset="0"/>
              </a:rPr>
              <a:t>error in one tail</a:t>
            </a:r>
          </a:p>
          <a:p>
            <a:pPr marL="1714500" lvl="3" indent="-342900" eaLnBrk="1" hangingPunct="1">
              <a:defRPr/>
            </a:pPr>
            <a:endParaRPr lang="en-US" sz="1800" dirty="0" smtClean="0">
              <a:cs typeface="Arial" charset="0"/>
            </a:endParaRPr>
          </a:p>
        </p:txBody>
      </p:sp>
      <p:pic>
        <p:nvPicPr>
          <p:cNvPr id="19460" name="Picture 4" descr="EX3-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1828800"/>
            <a:ext cx="3505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5" descr="EX1-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4267200"/>
            <a:ext cx="3581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5257800" y="3124200"/>
            <a:ext cx="251460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6858000" y="5715000"/>
            <a:ext cx="129540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5334000" y="3200400"/>
            <a:ext cx="2228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-1.96                 1.96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7010400" y="5599113"/>
            <a:ext cx="8413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1.65</a:t>
            </a:r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 flipH="1">
            <a:off x="1447800" y="19812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 flipH="1">
            <a:off x="1447800" y="2667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9468" name="Straight Connector 18"/>
          <p:cNvCxnSpPr>
            <a:cxnSpLocks noChangeShapeType="1"/>
          </p:cNvCxnSpPr>
          <p:nvPr/>
        </p:nvCxnSpPr>
        <p:spPr bwMode="auto">
          <a:xfrm>
            <a:off x="1752600" y="4419600"/>
            <a:ext cx="76200" cy="1588"/>
          </a:xfrm>
          <a:prstGeom prst="line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</p:spPr>
      </p:cxnSp>
      <p:sp>
        <p:nvSpPr>
          <p:cNvPr id="19469" name="Line 11"/>
          <p:cNvSpPr>
            <a:spLocks noChangeShapeType="1"/>
          </p:cNvSpPr>
          <p:nvPr/>
        </p:nvSpPr>
        <p:spPr bwMode="auto">
          <a:xfrm flipH="1">
            <a:off x="1447800" y="50292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57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we typically use 2-tailed tests	</a:t>
            </a:r>
          </a:p>
        </p:txBody>
      </p:sp>
      <p:sp>
        <p:nvSpPr>
          <p:cNvPr id="20483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Often times, theory or logic does allow us to prediction direction – why not use 1-tailed tests?</a:t>
            </a:r>
          </a:p>
          <a:p>
            <a:pPr lvl="2"/>
            <a:r>
              <a:rPr lang="en-US" smtClean="0"/>
              <a:t>Those with low self-control should be more likely to engage in crime.  </a:t>
            </a:r>
          </a:p>
          <a:p>
            <a:pPr lvl="2"/>
            <a:r>
              <a:rPr lang="en-US" smtClean="0"/>
              <a:t>Rehabilitation programs should reduce likelihood of future arrest.</a:t>
            </a:r>
          </a:p>
          <a:p>
            <a:r>
              <a:rPr lang="en-US" smtClean="0"/>
              <a:t>What happens if we find the reverse? </a:t>
            </a:r>
          </a:p>
          <a:p>
            <a:pPr lvl="1"/>
            <a:r>
              <a:rPr lang="en-US" sz="2400" smtClean="0"/>
              <a:t>Theory is incorrect, or program has the unintended consequence of making matters worse.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77875"/>
          </a:xfrm>
        </p:spPr>
        <p:txBody>
          <a:bodyPr/>
          <a:lstStyle/>
          <a:p>
            <a:pPr eaLnBrk="1" hangingPunct="1"/>
            <a:r>
              <a:rPr lang="en-US" smtClean="0"/>
              <a:t>STUDENT’S t DISTRIBUTION</a:t>
            </a:r>
          </a:p>
        </p:txBody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8077200" cy="5105400"/>
          </a:xfrm>
        </p:spPr>
        <p:txBody>
          <a:bodyPr/>
          <a:lstStyle/>
          <a:p>
            <a:pPr lvl="1" eaLnBrk="1" hangingPunct="1"/>
            <a:r>
              <a:rPr lang="en-US" dirty="0" smtClean="0"/>
              <a:t>We can’t use Z distribution with smaller samples (N&lt;100) because of large standard errors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Instead, we use the t distribution:</a:t>
            </a:r>
          </a:p>
          <a:p>
            <a:pPr lvl="3" eaLnBrk="1" hangingPunct="1"/>
            <a:r>
              <a:rPr lang="en-US" dirty="0" smtClean="0"/>
              <a:t>Approximately normal beginning when sample size &gt;</a:t>
            </a:r>
            <a:r>
              <a:rPr lang="en-US" dirty="0" smtClean="0">
                <a:cs typeface="Arial" charset="0"/>
              </a:rPr>
              <a:t> 30</a:t>
            </a:r>
          </a:p>
          <a:p>
            <a:pPr lvl="3" eaLnBrk="1" hangingPunct="1"/>
            <a:r>
              <a:rPr lang="en-US" dirty="0" smtClean="0">
                <a:cs typeface="Arial" charset="0"/>
              </a:rPr>
              <a:t>Is appropriate when pop. S.D. is unknown </a:t>
            </a:r>
            <a:endParaRPr lang="en-US" dirty="0" smtClean="0"/>
          </a:p>
          <a:p>
            <a:pPr lvl="2" eaLnBrk="1" hangingPunct="1"/>
            <a:r>
              <a:rPr lang="en-US" dirty="0" smtClean="0"/>
              <a:t>Probabilities under the t distribution are different than from the Z distribution for small samples</a:t>
            </a:r>
          </a:p>
          <a:p>
            <a:pPr lvl="3" eaLnBrk="1" hangingPunct="1"/>
            <a:r>
              <a:rPr lang="en-US" dirty="0" smtClean="0"/>
              <a:t>They become more like Z as sample size (N) increases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157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eaLnBrk="1" hangingPunct="1"/>
            <a:r>
              <a:rPr lang="en-US" dirty="0" smtClean="0"/>
              <a:t>SO—There are 2 versions of the 1-SAMPLE Test Statistics</a:t>
            </a:r>
          </a:p>
        </p:txBody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/>
            <a:r>
              <a:rPr lang="en-US" dirty="0" smtClean="0"/>
              <a:t>Single sample means (large N’s) (Z statistic)</a:t>
            </a:r>
          </a:p>
          <a:p>
            <a:pPr lvl="3" eaLnBrk="1" hangingPunct="1"/>
            <a:r>
              <a:rPr lang="en-US" dirty="0" smtClean="0"/>
              <a:t>May substitute sample s for population standard deviation, but then subtract 1 from n</a:t>
            </a:r>
          </a:p>
          <a:p>
            <a:pPr lvl="4" eaLnBrk="1" hangingPunct="1"/>
            <a:r>
              <a:rPr lang="en-US" dirty="0" smtClean="0"/>
              <a:t>s/</a:t>
            </a:r>
            <a:r>
              <a:rPr lang="en-US" dirty="0" smtClean="0">
                <a:latin typeface="Arial Narrow" pitchFamily="34" charset="0"/>
              </a:rPr>
              <a:t>√N-1 on bottom of z formula </a:t>
            </a:r>
          </a:p>
          <a:p>
            <a:pPr lvl="4" eaLnBrk="1" hangingPunct="1"/>
            <a:r>
              <a:rPr lang="en-US" dirty="0" smtClean="0">
                <a:latin typeface="Arial Narrow" pitchFamily="34" charset="0"/>
              </a:rPr>
              <a:t>Number of z-scores that separate sample mean from population mean</a:t>
            </a:r>
            <a:endParaRPr lang="en-US" dirty="0" smtClean="0"/>
          </a:p>
          <a:p>
            <a:pPr lvl="2" eaLnBrk="1" hangingPunct="1"/>
            <a:endParaRPr lang="en-US" dirty="0" smtClean="0">
              <a:solidFill>
                <a:srgbClr val="0000FF"/>
              </a:solidFill>
            </a:endParaRPr>
          </a:p>
          <a:p>
            <a:pPr lvl="2" eaLnBrk="1" hangingPunct="1"/>
            <a:r>
              <a:rPr lang="en-US" dirty="0" smtClean="0">
                <a:solidFill>
                  <a:srgbClr val="0000FF"/>
                </a:solidFill>
              </a:rPr>
              <a:t>Single Sample means (smaller N’s) (t statistic), population SD unknown </a:t>
            </a:r>
          </a:p>
          <a:p>
            <a:pPr lvl="2" eaLnBrk="1" hangingPunct="1"/>
            <a:endParaRPr lang="en-US" dirty="0" smtClean="0">
              <a:solidFill>
                <a:srgbClr val="0000FF"/>
              </a:solidFill>
            </a:endParaRPr>
          </a:p>
        </p:txBody>
      </p:sp>
      <p:cxnSp>
        <p:nvCxnSpPr>
          <p:cNvPr id="22532" name="Straight Connector 4"/>
          <p:cNvCxnSpPr>
            <a:cxnSpLocks noChangeShapeType="1"/>
          </p:cNvCxnSpPr>
          <p:nvPr/>
        </p:nvCxnSpPr>
        <p:spPr bwMode="auto">
          <a:xfrm>
            <a:off x="2514600" y="2819400"/>
            <a:ext cx="304800" cy="1588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361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77875"/>
          </a:xfrm>
        </p:spPr>
        <p:txBody>
          <a:bodyPr/>
          <a:lstStyle/>
          <a:p>
            <a:pPr eaLnBrk="1" hangingPunct="1"/>
            <a:r>
              <a:rPr lang="en-US" smtClean="0"/>
              <a:t>STUDENT’S t DISTRIBUTION</a:t>
            </a:r>
          </a:p>
        </p:txBody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229600" cy="5867400"/>
          </a:xfrm>
        </p:spPr>
        <p:txBody>
          <a:bodyPr/>
          <a:lstStyle/>
          <a:p>
            <a:pPr lvl="1" eaLnBrk="1" hangingPunct="1"/>
            <a:r>
              <a:rPr lang="en-US" dirty="0" smtClean="0"/>
              <a:t>Find the t (critical) values in App. B of Healey</a:t>
            </a:r>
          </a:p>
          <a:p>
            <a:pPr lvl="1" eaLnBrk="1" hangingPunct="1"/>
            <a:r>
              <a:rPr lang="en-US" dirty="0" smtClean="0"/>
              <a:t>“degrees of freedom”</a:t>
            </a:r>
          </a:p>
          <a:p>
            <a:pPr lvl="2" eaLnBrk="1" hangingPunct="1"/>
            <a:r>
              <a:rPr lang="en-US" dirty="0" smtClean="0"/>
              <a:t># of values in a distribution that are free to vary</a:t>
            </a:r>
          </a:p>
          <a:p>
            <a:pPr lvl="2" eaLnBrk="1" hangingPunct="1"/>
            <a:r>
              <a:rPr lang="en-US" dirty="0" smtClean="0"/>
              <a:t>Here, </a:t>
            </a:r>
            <a:r>
              <a:rPr lang="en-US" dirty="0" err="1" smtClean="0"/>
              <a:t>df</a:t>
            </a:r>
            <a:r>
              <a:rPr lang="en-US" dirty="0" smtClean="0"/>
              <a:t> = N-1</a:t>
            </a:r>
          </a:p>
          <a:p>
            <a:pPr lvl="3" eaLnBrk="1" hangingPunct="1">
              <a:buFont typeface="Wingdings" pitchFamily="2" charset="2"/>
              <a:buNone/>
            </a:pPr>
            <a:endParaRPr lang="en-US" dirty="0" smtClean="0"/>
          </a:p>
          <a:p>
            <a:pPr lvl="3" eaLnBrk="1" hangingPunct="1">
              <a:buFont typeface="Wingdings" pitchFamily="2" charset="2"/>
              <a:buNone/>
            </a:pPr>
            <a:r>
              <a:rPr lang="en-US" sz="2800" b="1" i="1" u="sng" dirty="0" smtClean="0"/>
              <a:t>Practice:</a:t>
            </a:r>
          </a:p>
          <a:p>
            <a:pPr lvl="3" eaLnBrk="1" hangingPunct="1">
              <a:buFont typeface="Wingdings" pitchFamily="2" charset="2"/>
              <a:buNone/>
            </a:pPr>
            <a:r>
              <a:rPr lang="en-US" b="1" u="sng" dirty="0" smtClean="0"/>
              <a:t>ALPHA	TEST		N	t(Critical)</a:t>
            </a:r>
          </a:p>
          <a:p>
            <a:pPr lvl="3" eaLnBrk="1" hangingPunct="1">
              <a:buFont typeface="Wingdings" pitchFamily="2" charset="2"/>
              <a:buNone/>
            </a:pPr>
            <a:r>
              <a:rPr lang="en-US" dirty="0" smtClean="0"/>
              <a:t>.05		2-tailed		60	</a:t>
            </a:r>
          </a:p>
          <a:p>
            <a:pPr lvl="3" eaLnBrk="1" hangingPunct="1">
              <a:buFont typeface="Wingdings" pitchFamily="2" charset="2"/>
              <a:buNone/>
            </a:pPr>
            <a:r>
              <a:rPr lang="en-US" dirty="0" smtClean="0"/>
              <a:t>.01		1-tailed		25</a:t>
            </a:r>
          </a:p>
          <a:p>
            <a:pPr lvl="3" eaLnBrk="1" hangingPunct="1">
              <a:buFont typeface="Wingdings" pitchFamily="2" charset="2"/>
              <a:buNone/>
            </a:pPr>
            <a:r>
              <a:rPr lang="en-US" dirty="0" smtClean="0"/>
              <a:t>.05		1-tailed		15</a:t>
            </a:r>
          </a:p>
          <a:p>
            <a:pPr lvl="3" eaLnBrk="1" hangingPunct="1">
              <a:buNone/>
            </a:pPr>
            <a:r>
              <a:rPr lang="en-US" dirty="0" smtClean="0"/>
              <a:t>.10		2-tailed		32</a:t>
            </a:r>
          </a:p>
          <a:p>
            <a:pPr lvl="3" eaLnBrk="1" hangingPunct="1">
              <a:buFont typeface="Wingdings" pitchFamily="2" charset="2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66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863600"/>
          </a:xfrm>
          <a:noFill/>
        </p:spPr>
        <p:txBody>
          <a:bodyPr/>
          <a:lstStyle/>
          <a:p>
            <a:pPr eaLnBrk="1" hangingPunct="1"/>
            <a:r>
              <a:rPr lang="en-US" sz="3000" smtClean="0"/>
              <a:t>Hypothesis Testing (intro)</a:t>
            </a:r>
          </a:p>
        </p:txBody>
      </p:sp>
      <p:graphicFrame>
        <p:nvGraphicFramePr>
          <p:cNvPr id="1026" name="Object 4">
            <a:hlinkClick r:id="" action="ppaction://ole?verb=0"/>
          </p:cNvPr>
          <p:cNvGraphicFramePr>
            <a:graphicFrameLocks noGrp="1"/>
          </p:cNvGraphicFramePr>
          <p:nvPr>
            <p:ph idx="1"/>
          </p:nvPr>
        </p:nvGraphicFramePr>
        <p:xfrm>
          <a:off x="633413" y="1673225"/>
          <a:ext cx="7875587" cy="414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4" imgW="7875360" imgH="4141440" progId="">
                  <p:embed/>
                </p:oleObj>
              </mc:Choice>
              <mc:Fallback>
                <p:oleObj name="VISIO" r:id="rId4" imgW="7875360" imgH="4141440" progId="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413" y="1673225"/>
                        <a:ext cx="7875587" cy="414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 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3962400" y="4724400"/>
            <a:ext cx="1600200" cy="838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00" b="1"/>
              <a:t>Estimation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629400" y="4724400"/>
            <a:ext cx="1676400" cy="8382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FF9900"/>
                </a:solidFill>
              </a:rPr>
              <a:t>HYPOTHESIS</a:t>
            </a:r>
          </a:p>
          <a:p>
            <a:pPr algn="ctr"/>
            <a:r>
              <a:rPr lang="en-US" sz="2000" b="1">
                <a:solidFill>
                  <a:srgbClr val="FF9900"/>
                </a:solidFill>
              </a:rPr>
              <a:t>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7620000" cy="1143000"/>
          </a:xfrm>
        </p:spPr>
        <p:txBody>
          <a:bodyPr/>
          <a:lstStyle/>
          <a:p>
            <a:pPr eaLnBrk="1" hangingPunct="1"/>
            <a:r>
              <a:rPr lang="en-US" sz="3000" smtClean="0"/>
              <a:t>Example: Single sample means, smaller N and/or unknown pop. S.D.</a:t>
            </a:r>
          </a:p>
        </p:txBody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001000" cy="5029200"/>
          </a:xfrm>
        </p:spPr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sz="2400" i="1" smtClean="0"/>
              <a:t>A random sample of 26 sociology grads scored an average of 458 on the GRE sociology test, with a standard deviation of 20. Is this significantly higher than the national average  (</a:t>
            </a:r>
            <a:r>
              <a:rPr lang="en-US" sz="2400" i="1" smtClean="0">
                <a:cs typeface="Arial" charset="0"/>
              </a:rPr>
              <a:t>µ = 440)</a:t>
            </a:r>
            <a:r>
              <a:rPr lang="en-US" sz="2400" i="1" smtClean="0"/>
              <a:t>? </a:t>
            </a:r>
          </a:p>
          <a:p>
            <a:pPr marL="609600" indent="-609600" eaLnBrk="1" hangingPunct="1">
              <a:buFontTx/>
              <a:buAutoNum type="arabicPeriod"/>
            </a:pPr>
            <a:endParaRPr lang="en-US" sz="2400" i="1" smtClean="0"/>
          </a:p>
          <a:p>
            <a:pPr marL="609600" indent="-609600" eaLnBrk="1" hangingPunct="1">
              <a:buFontTx/>
              <a:buAutoNum type="arabicPeriod"/>
            </a:pPr>
            <a:r>
              <a:rPr lang="en-US" sz="2400" i="1" smtClean="0"/>
              <a:t>The same students studied an average of 19 hours a week (s=6.5).  Is this significantly different from the overall average (</a:t>
            </a:r>
            <a:r>
              <a:rPr lang="en-US" sz="2400" i="1" smtClean="0">
                <a:cs typeface="Arial" charset="0"/>
              </a:rPr>
              <a:t>µ = 15.5)?</a:t>
            </a:r>
            <a:endParaRPr lang="en-US" sz="2400" i="1" smtClean="0"/>
          </a:p>
          <a:p>
            <a:pPr marL="609600" indent="-609600" eaLnBrk="1" hangingPunct="1"/>
            <a:endParaRPr lang="en-US" sz="2400" i="1" smtClean="0"/>
          </a:p>
          <a:p>
            <a:pPr marL="1371600" lvl="2" indent="-677863" eaLnBrk="1" hangingPunct="1"/>
            <a:r>
              <a:rPr lang="en-US" i="1" smtClean="0"/>
              <a:t>USE ALPHA = .05 for both</a:t>
            </a:r>
          </a:p>
          <a:p>
            <a:pPr marL="990600" lvl="1" indent="-646113" eaLnBrk="1" hangingPunct="1"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1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000" smtClean="0"/>
              <a:t>1-Sample Hypothesis Testing </a:t>
            </a:r>
            <a:br>
              <a:rPr lang="en-US" sz="3000" smtClean="0"/>
            </a:br>
            <a:r>
              <a:rPr lang="en-US" sz="2200" smtClean="0"/>
              <a:t>(Review of what has been covered so far)</a:t>
            </a:r>
          </a:p>
        </p:txBody>
      </p:sp>
      <p:sp>
        <p:nvSpPr>
          <p:cNvPr id="64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400" b="1" smtClean="0"/>
              <a:t>If the null hypothesis is correct</a:t>
            </a:r>
            <a:r>
              <a:rPr lang="en-US" sz="2400" smtClean="0"/>
              <a:t>, the estimated sample statistic (i.e., sample mean) is going to be close to the population mean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sz="2400" smtClean="0"/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2.	When we “set the criteria for a decision”, we are deciding how far the sample statistic has to fall from the population mean for us to decide to reject H</a:t>
            </a:r>
            <a:r>
              <a:rPr lang="en-US" sz="2400" baseline="-25000" smtClean="0"/>
              <a:t>0</a:t>
            </a:r>
          </a:p>
          <a:p>
            <a:pPr marL="990600" lvl="1" indent="-646113" eaLnBrk="1" hangingPunct="1">
              <a:lnSpc>
                <a:spcPct val="80000"/>
              </a:lnSpc>
            </a:pPr>
            <a:r>
              <a:rPr lang="en-US" sz="2000" smtClean="0"/>
              <a:t>Deciding on probability of getting a given sample statistic </a:t>
            </a:r>
            <a:r>
              <a:rPr lang="en-US" sz="2000" b="1" smtClean="0"/>
              <a:t>if H</a:t>
            </a:r>
            <a:r>
              <a:rPr lang="en-US" sz="2000" b="1" baseline="-25000" smtClean="0"/>
              <a:t>0</a:t>
            </a:r>
            <a:r>
              <a:rPr lang="en-US" sz="2000" b="1" smtClean="0"/>
              <a:t> is true</a:t>
            </a:r>
          </a:p>
          <a:p>
            <a:pPr marL="990600" lvl="1" indent="-646113" eaLnBrk="1" hangingPunct="1">
              <a:lnSpc>
                <a:spcPct val="80000"/>
              </a:lnSpc>
            </a:pPr>
            <a:r>
              <a:rPr lang="en-US" sz="2000" smtClean="0"/>
              <a:t>3 common probabilities (alpha levels) used are .10, .05 &amp; .01</a:t>
            </a:r>
          </a:p>
          <a:p>
            <a:pPr marL="1371600" lvl="2" indent="-677863" eaLnBrk="1" hangingPunct="1">
              <a:lnSpc>
                <a:spcPct val="80000"/>
              </a:lnSpc>
            </a:pPr>
            <a:r>
              <a:rPr lang="en-US" sz="1800" smtClean="0"/>
              <a:t>These correspond to Z score critical values of 1.65, 1.96 &amp; 258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7451725" y="4913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09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000" smtClean="0"/>
              <a:t>1-Sample Hypothesis Testing </a:t>
            </a:r>
            <a:br>
              <a:rPr lang="en-US" sz="3000" smtClean="0"/>
            </a:br>
            <a:r>
              <a:rPr lang="en-US" sz="2200" smtClean="0"/>
              <a:t>(Review of what has been covered so far)</a:t>
            </a:r>
          </a:p>
        </p:txBody>
      </p:sp>
      <p:sp>
        <p:nvSpPr>
          <p:cNvPr id="64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3.	If test statistic we calculate is beyond the critical value (in the critical region) then we reject H</a:t>
            </a:r>
            <a:r>
              <a:rPr lang="en-US" sz="2800" baseline="-25000" smtClean="0"/>
              <a:t>0</a:t>
            </a:r>
          </a:p>
          <a:p>
            <a:pPr marL="990600" lvl="1" indent="-646113" eaLnBrk="1" hangingPunct="1">
              <a:lnSpc>
                <a:spcPct val="80000"/>
              </a:lnSpc>
            </a:pPr>
            <a:r>
              <a:rPr lang="en-US" sz="2400" smtClean="0"/>
              <a:t>Probability of getting test stat (if null is true) is small enough for us to reject the null</a:t>
            </a:r>
          </a:p>
          <a:p>
            <a:pPr marL="1371600" lvl="2" indent="-677863" eaLnBrk="1" hangingPunct="1">
              <a:lnSpc>
                <a:spcPct val="80000"/>
              </a:lnSpc>
              <a:buFontTx/>
              <a:buChar char="–"/>
            </a:pPr>
            <a:r>
              <a:rPr lang="en-US" sz="2000" smtClean="0"/>
              <a:t>In other words: “There is a </a:t>
            </a:r>
            <a:r>
              <a:rPr lang="en-US" sz="2000" b="1" i="1" u="sng" smtClean="0"/>
              <a:t>statistically significant</a:t>
            </a:r>
            <a:r>
              <a:rPr lang="en-US" sz="2000" smtClean="0"/>
              <a:t> difference between population &amp; sample means.”</a:t>
            </a:r>
          </a:p>
          <a:p>
            <a:pPr marL="1371600" lvl="2" indent="-677863" eaLnBrk="1" hangingPunct="1">
              <a:lnSpc>
                <a:spcPct val="80000"/>
              </a:lnSpc>
              <a:buFontTx/>
              <a:buNone/>
            </a:pPr>
            <a:endParaRPr lang="en-US" sz="2000" smtClean="0"/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4.	If test statistic we calculate does not fall in critical region, we fail to reject the H</a:t>
            </a:r>
            <a:r>
              <a:rPr lang="en-US" sz="2800" baseline="-25000" smtClean="0"/>
              <a:t>0</a:t>
            </a:r>
          </a:p>
          <a:p>
            <a:pPr marL="1371600" lvl="2" indent="-677863" eaLnBrk="1" hangingPunct="1">
              <a:lnSpc>
                <a:spcPct val="80000"/>
              </a:lnSpc>
              <a:buFontTx/>
              <a:buChar char="–"/>
            </a:pPr>
            <a:r>
              <a:rPr lang="en-US" sz="2000" smtClean="0"/>
              <a:t>“There is </a:t>
            </a:r>
            <a:r>
              <a:rPr lang="en-US" sz="2000" b="1" i="1" u="sng" smtClean="0"/>
              <a:t>NOT </a:t>
            </a:r>
            <a:r>
              <a:rPr lang="en-US" sz="2000" smtClean="0"/>
              <a:t>a </a:t>
            </a:r>
            <a:r>
              <a:rPr lang="en-US" sz="2000" b="1" i="1" u="sng" smtClean="0"/>
              <a:t>statistically significant</a:t>
            </a:r>
            <a:r>
              <a:rPr lang="en-US" sz="2000" smtClean="0"/>
              <a:t> difference…”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7451725" y="4913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4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543800" cy="12954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Hypothesis Testing </a:t>
            </a:r>
          </a:p>
        </p:txBody>
      </p:sp>
      <p:sp>
        <p:nvSpPr>
          <p:cNvPr id="6727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lvl="1" eaLnBrk="1" hangingPunct="1"/>
            <a:r>
              <a:rPr lang="en-US" sz="2400" smtClean="0"/>
              <a:t>Hypothesis (Causal) </a:t>
            </a:r>
          </a:p>
          <a:p>
            <a:pPr lvl="2" eaLnBrk="1" hangingPunct="1"/>
            <a:r>
              <a:rPr lang="en-US" sz="2400" smtClean="0"/>
              <a:t>A prediction about the relationship between 2 variables that asserts that changes in the measure of an </a:t>
            </a:r>
            <a:r>
              <a:rPr lang="en-US" sz="2400" b="1" smtClean="0"/>
              <a:t>independent variable</a:t>
            </a:r>
            <a:r>
              <a:rPr lang="en-US" sz="2400" smtClean="0"/>
              <a:t> will correspond to changes in the measure of a </a:t>
            </a:r>
            <a:r>
              <a:rPr lang="en-US" sz="2400" b="1" smtClean="0"/>
              <a:t>dependent variable</a:t>
            </a:r>
          </a:p>
          <a:p>
            <a:pPr lvl="1" eaLnBrk="1" hangingPunct="1"/>
            <a:r>
              <a:rPr lang="en-US" sz="2400" smtClean="0"/>
              <a:t>Hypothesis testing</a:t>
            </a:r>
          </a:p>
          <a:p>
            <a:pPr lvl="2" eaLnBrk="1" hangingPunct="1"/>
            <a:r>
              <a:rPr lang="en-US" sz="2400" smtClean="0"/>
              <a:t>Is the hypothesis supported by facts (empirical data)?</a:t>
            </a:r>
          </a:p>
          <a:p>
            <a:pPr lvl="2" eaLnBrk="1" hangingPunct="1">
              <a:buFont typeface="Wingdings" pitchFamily="2" charset="2"/>
              <a:buNone/>
            </a:pPr>
            <a:endParaRPr lang="en-US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2771" grpId="0" build="p"/>
      <p:bldP spid="672771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sz="3000" smtClean="0"/>
              <a:t>Hypothesis Testing &amp; Statistical Inference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b="1" dirty="0" smtClean="0"/>
              <a:t>We almost always test hypotheses using sample data</a:t>
            </a:r>
          </a:p>
          <a:p>
            <a:pPr lvl="1" eaLnBrk="1" hangingPunct="1">
              <a:defRPr/>
            </a:pPr>
            <a:r>
              <a:rPr lang="en-US" sz="2400" dirty="0" smtClean="0"/>
              <a:t>Draw conclusions about the population based on sample statistics</a:t>
            </a:r>
          </a:p>
          <a:p>
            <a:pPr lvl="1" eaLnBrk="1" hangingPunct="1">
              <a:defRPr/>
            </a:pPr>
            <a:r>
              <a:rPr lang="en-US" dirty="0" smtClean="0"/>
              <a:t>Therefore, always possible that any finding is due to sampling error</a:t>
            </a:r>
          </a:p>
          <a:p>
            <a:pPr marL="319088" lvl="1" indent="-319088">
              <a:spcBef>
                <a:spcPts val="700"/>
              </a:spcBef>
              <a:buSzPct val="60000"/>
              <a:buFont typeface="Wingdings" pitchFamily="2" charset="2"/>
              <a:buChar char=""/>
              <a:defRPr/>
            </a:pPr>
            <a:r>
              <a:rPr lang="en-US" sz="2400" b="1" dirty="0" smtClean="0"/>
              <a:t>Are the findings regarding our hypothesis “real” or due to sampling error?</a:t>
            </a:r>
          </a:p>
          <a:p>
            <a:pPr marL="593725" lvl="2" indent="-319088" eaLnBrk="1" hangingPunct="1">
              <a:spcBef>
                <a:spcPts val="700"/>
              </a:spcBef>
              <a:buSzPct val="60000"/>
              <a:buFont typeface="Wingdings" pitchFamily="2" charset="2"/>
              <a:buChar char=""/>
              <a:defRPr/>
            </a:pPr>
            <a:r>
              <a:rPr lang="en-US" dirty="0" smtClean="0"/>
              <a:t>Is there a “statistically significant” finding?</a:t>
            </a:r>
          </a:p>
          <a:p>
            <a:pPr marL="593725" lvl="2" indent="-319088" eaLnBrk="1" hangingPunct="1">
              <a:spcBef>
                <a:spcPts val="700"/>
              </a:spcBef>
              <a:buSzPct val="60000"/>
              <a:buFont typeface="Wingdings" pitchFamily="2" charset="2"/>
              <a:buChar char=""/>
              <a:defRPr/>
            </a:pPr>
            <a:r>
              <a:rPr lang="en-US" dirty="0" smtClean="0"/>
              <a:t>Therefore, also referred to as “significance testing”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481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Research vs. Null hypotheses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en-US" dirty="0" smtClean="0"/>
              <a:t>Research hypothesis </a:t>
            </a:r>
          </a:p>
          <a:p>
            <a:pPr lvl="1" eaLnBrk="1" hangingPunct="1">
              <a:defRPr/>
            </a:pPr>
            <a:r>
              <a:rPr lang="en-US" dirty="0" smtClean="0"/>
              <a:t>H</a:t>
            </a:r>
            <a:r>
              <a:rPr lang="en-US" baseline="-25000" dirty="0" smtClean="0"/>
              <a:t>1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Typically predicts relationships or “differences”</a:t>
            </a:r>
          </a:p>
          <a:p>
            <a:pPr eaLnBrk="1" hangingPunct="1">
              <a:defRPr/>
            </a:pPr>
            <a:r>
              <a:rPr lang="en-US" dirty="0" smtClean="0"/>
              <a:t>Null hypothesis </a:t>
            </a:r>
          </a:p>
          <a:p>
            <a:pPr lvl="1" eaLnBrk="1" hangingPunct="1">
              <a:defRPr/>
            </a:pPr>
            <a:r>
              <a:rPr lang="en-US" dirty="0" smtClean="0"/>
              <a:t>H</a:t>
            </a:r>
            <a:r>
              <a:rPr lang="en-US" baseline="-25000" dirty="0" smtClean="0"/>
              <a:t>o</a:t>
            </a:r>
          </a:p>
          <a:p>
            <a:pPr lvl="1" eaLnBrk="1" hangingPunct="1">
              <a:defRPr/>
            </a:pPr>
            <a:r>
              <a:rPr lang="en-US" dirty="0" smtClean="0"/>
              <a:t>Predicts “no relationship” or “no difference” </a:t>
            </a:r>
          </a:p>
          <a:p>
            <a:pPr lvl="1" eaLnBrk="1" hangingPunct="1">
              <a:defRPr/>
            </a:pPr>
            <a:r>
              <a:rPr lang="en-US" dirty="0" smtClean="0"/>
              <a:t>Can usually create by inserting “not” into a correctly worded research hypothesis </a:t>
            </a:r>
          </a:p>
          <a:p>
            <a:pPr eaLnBrk="1" hangingPunct="1">
              <a:defRPr/>
            </a:pPr>
            <a:r>
              <a:rPr lang="en-US" dirty="0" smtClean="0"/>
              <a:t>In Science, we </a:t>
            </a:r>
            <a:r>
              <a:rPr lang="en-US" u="sng" dirty="0" smtClean="0"/>
              <a:t>test the null hypothesis!</a:t>
            </a:r>
          </a:p>
          <a:p>
            <a:pPr lvl="1">
              <a:defRPr/>
            </a:pPr>
            <a:r>
              <a:rPr lang="en-US" dirty="0" smtClean="0"/>
              <a:t>Assuming there really is “no difference” in the population, what are the odds of obtaining our particular sample finding?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000" smtClean="0"/>
              <a:t>DIRECTIONAL VS. NONDIRECTIONAL HYPOTHESES</a:t>
            </a:r>
          </a:p>
        </p:txBody>
      </p:sp>
      <p:sp>
        <p:nvSpPr>
          <p:cNvPr id="66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Non-directional research hypothesis</a:t>
            </a:r>
          </a:p>
          <a:p>
            <a:pPr lvl="1" eaLnBrk="1" hangingPunct="1"/>
            <a:r>
              <a:rPr lang="en-US" sz="2800" smtClean="0"/>
              <a:t>“There was an effect”</a:t>
            </a:r>
          </a:p>
          <a:p>
            <a:pPr lvl="1" eaLnBrk="1" hangingPunct="1"/>
            <a:r>
              <a:rPr lang="en-US" sz="2800" smtClean="0"/>
              <a:t>“There is a difference”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Directional research hypothesis</a:t>
            </a:r>
          </a:p>
          <a:p>
            <a:pPr lvl="1" eaLnBrk="1" hangingPunct="1"/>
            <a:r>
              <a:rPr lang="en-US" sz="2800" smtClean="0"/>
              <a:t>Specifies the direction of the difference (greater or smaller) from the H</a:t>
            </a:r>
            <a:r>
              <a:rPr lang="en-US" sz="2800" baseline="-25000" smtClean="0"/>
              <a:t>o</a:t>
            </a:r>
          </a:p>
          <a:p>
            <a:pPr lvl="1" eaLnBrk="1" hangingPunct="1"/>
            <a:endParaRPr lang="en-US" sz="2800" baseline="-25000" smtClean="0"/>
          </a:p>
          <a:p>
            <a:pPr eaLnBrk="1" hangingPunct="1"/>
            <a:r>
              <a:rPr lang="en-US" sz="4800" baseline="-25000" smtClean="0"/>
              <a:t>GROUP WORK</a:t>
            </a:r>
          </a:p>
          <a:p>
            <a:pPr lvl="4" eaLnBrk="1" hangingPunct="1"/>
            <a:endParaRPr lang="en-US" sz="2800" smtClean="0"/>
          </a:p>
          <a:p>
            <a:pPr lvl="2" eaLnBrk="1" hangingPunct="1">
              <a:buFont typeface="Wingdings" pitchFamily="2" charset="2"/>
              <a:buNone/>
            </a:pPr>
            <a:endParaRPr lang="en-US" smtClean="0"/>
          </a:p>
          <a:p>
            <a:pPr lvl="2" eaLnBrk="1" hangingPunct="1"/>
            <a:endParaRPr lang="en-US" smtClean="0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7451725" y="4913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048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25487"/>
          </a:xfrm>
          <a:noFill/>
        </p:spPr>
        <p:txBody>
          <a:bodyPr/>
          <a:lstStyle/>
          <a:p>
            <a:pPr eaLnBrk="1" hangingPunct="1"/>
            <a:r>
              <a:rPr lang="en-US" sz="3500" smtClean="0"/>
              <a:t>Testing a hypothesis 101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953000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smtClean="0"/>
              <a:t>State the null &amp; research hypotheses</a:t>
            </a:r>
          </a:p>
          <a:p>
            <a:pPr eaLnBrk="1" hangingPunct="1">
              <a:buFontTx/>
              <a:buChar char="•"/>
            </a:pPr>
            <a:r>
              <a:rPr lang="en-US" smtClean="0"/>
              <a:t>Set the criteria for a decision </a:t>
            </a:r>
          </a:p>
          <a:p>
            <a:pPr lvl="1" eaLnBrk="1" hangingPunct="1">
              <a:buFontTx/>
              <a:buChar char="•"/>
            </a:pPr>
            <a:r>
              <a:rPr lang="en-US" smtClean="0"/>
              <a:t>Alpha, critical regions for particular test statistic </a:t>
            </a:r>
          </a:p>
          <a:p>
            <a:pPr eaLnBrk="1" hangingPunct="1">
              <a:buFontTx/>
              <a:buChar char="•"/>
            </a:pPr>
            <a:r>
              <a:rPr lang="en-US" smtClean="0"/>
              <a:t>Compute a “test statistic”</a:t>
            </a:r>
          </a:p>
          <a:p>
            <a:pPr lvl="1" eaLnBrk="1" hangingPunct="1">
              <a:buFontTx/>
              <a:buChar char="•"/>
            </a:pPr>
            <a:r>
              <a:rPr lang="en-US" smtClean="0"/>
              <a:t>A measure of how different finding is from what is expected under the null hypothesis </a:t>
            </a:r>
          </a:p>
          <a:p>
            <a:pPr eaLnBrk="1" hangingPunct="1">
              <a:buFontTx/>
              <a:buChar char="•"/>
            </a:pPr>
            <a:r>
              <a:rPr lang="en-US" smtClean="0"/>
              <a:t>Make a decision </a:t>
            </a:r>
          </a:p>
          <a:p>
            <a:pPr lvl="1" eaLnBrk="1" hangingPunct="1">
              <a:buFontTx/>
              <a:buChar char="•"/>
            </a:pPr>
            <a:r>
              <a:rPr lang="en-US" smtClean="0"/>
              <a:t>REJECT OR </a:t>
            </a:r>
            <a:r>
              <a:rPr lang="en-US" u="sng" smtClean="0"/>
              <a:t>FAIL TO REJECT</a:t>
            </a:r>
            <a:r>
              <a:rPr lang="en-US" smtClean="0"/>
              <a:t>  the null hypothesis </a:t>
            </a:r>
          </a:p>
          <a:p>
            <a:pPr lvl="2" eaLnBrk="1" hangingPunct="1">
              <a:buFontTx/>
              <a:buChar char="•"/>
            </a:pPr>
            <a:r>
              <a:rPr lang="en-US" smtClean="0"/>
              <a:t>We cannot “prove” the null hypothesis (always some non-zero chance we are incorrect)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934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984250"/>
          </a:xfrm>
        </p:spPr>
        <p:txBody>
          <a:bodyPr/>
          <a:lstStyle/>
          <a:p>
            <a:pPr eaLnBrk="1" hangingPunct="1"/>
            <a:r>
              <a:rPr lang="en-US" sz="3000" smtClean="0">
                <a:solidFill>
                  <a:schemeClr val="tx1"/>
                </a:solidFill>
              </a:rPr>
              <a:t>Single Sample Hypothesis Testing</a:t>
            </a:r>
            <a:endParaRPr lang="en-US" sz="3000" smtClean="0"/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 situations where:</a:t>
            </a:r>
          </a:p>
          <a:p>
            <a:pPr lvl="1" eaLnBrk="1" hangingPunct="1"/>
            <a:r>
              <a:rPr lang="en-US" smtClean="0"/>
              <a:t>There is a single sample and population</a:t>
            </a:r>
          </a:p>
          <a:p>
            <a:pPr lvl="1" eaLnBrk="1" hangingPunct="1"/>
            <a:r>
              <a:rPr lang="en-US" b="1" smtClean="0"/>
              <a:t>Level of measurement of D.V. is interval-ratio</a:t>
            </a:r>
          </a:p>
          <a:p>
            <a:pPr lvl="1" eaLnBrk="1" hangingPunct="1"/>
            <a:r>
              <a:rPr lang="en-US" smtClean="0"/>
              <a:t>There is are known population values (</a:t>
            </a:r>
            <a:r>
              <a:rPr lang="el-GR" sz="2800" smtClean="0">
                <a:cs typeface="Arial" charset="0"/>
              </a:rPr>
              <a:t>μ</a:t>
            </a:r>
            <a:r>
              <a:rPr lang="en-US" sz="2800" smtClean="0">
                <a:cs typeface="Arial" charset="0"/>
              </a:rPr>
              <a:t> and </a:t>
            </a:r>
            <a:r>
              <a:rPr lang="el-GR" sz="2800" smtClean="0">
                <a:cs typeface="Arial" charset="0"/>
              </a:rPr>
              <a:t>σ</a:t>
            </a:r>
            <a:r>
              <a:rPr lang="en-US" sz="2800" smtClean="0">
                <a:cs typeface="Arial" charset="0"/>
              </a:rPr>
              <a:t>) </a:t>
            </a:r>
            <a:r>
              <a:rPr lang="en-US" smtClean="0"/>
              <a:t>of the variable to which we compare the mean of the sample</a:t>
            </a:r>
          </a:p>
          <a:p>
            <a:pPr lvl="2" eaLnBrk="1" hangingPunct="1"/>
            <a:r>
              <a:rPr lang="en-US" smtClean="0"/>
              <a:t>Rare, but not unheard of (ACT or IQ scores, census data, etc.) </a:t>
            </a:r>
          </a:p>
          <a:p>
            <a:pPr lvl="3" eaLnBrk="1" hangingPunct="1"/>
            <a:endParaRPr lang="en-US" smtClean="0"/>
          </a:p>
          <a:p>
            <a:pPr lvl="2" eaLnBrk="1" hangingPunct="1"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29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SETTING THE CRITERIA FOR A </a:t>
            </a:r>
            <a:br>
              <a:rPr lang="en-US" sz="3200" smtClean="0"/>
            </a:br>
            <a:r>
              <a:rPr lang="en-US" sz="3200" smtClean="0"/>
              <a:t>DECISION</a:t>
            </a:r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685800"/>
            <a:ext cx="4495800" cy="5867400"/>
          </a:xfrm>
        </p:spPr>
        <p:txBody>
          <a:bodyPr/>
          <a:lstStyle/>
          <a:p>
            <a:pPr lvl="2" eaLnBrk="1" hangingPunct="1">
              <a:buFontTx/>
              <a:buNone/>
            </a:pPr>
            <a:endParaRPr lang="en-US" sz="2000" dirty="0" smtClean="0"/>
          </a:p>
          <a:p>
            <a:pPr lvl="1" eaLnBrk="1" hangingPunct="1"/>
            <a:r>
              <a:rPr lang="en-US" sz="2400" dirty="0" smtClean="0"/>
              <a:t>The </a:t>
            </a:r>
            <a:r>
              <a:rPr lang="en-US" sz="2400" b="1" dirty="0" smtClean="0"/>
              <a:t>critical region</a:t>
            </a:r>
            <a:r>
              <a:rPr lang="en-US" sz="2400" dirty="0" smtClean="0"/>
              <a:t> consists of areas under the sampling distribution (</a:t>
            </a:r>
            <a:r>
              <a:rPr lang="en-US" sz="2400" b="1" dirty="0" smtClean="0"/>
              <a:t>assuming null is true</a:t>
            </a:r>
            <a:r>
              <a:rPr lang="en-US" sz="2400" dirty="0" smtClean="0"/>
              <a:t>) that include unlikely sample outcomes. The value that establishes the critical region is referred to as Z (critical)</a:t>
            </a:r>
          </a:p>
          <a:p>
            <a:pPr lvl="1" eaLnBrk="1" hangingPunct="1"/>
            <a:endParaRPr lang="en-US" sz="2400" dirty="0" smtClean="0"/>
          </a:p>
          <a:p>
            <a:pPr lvl="1" eaLnBrk="1" hangingPunct="1"/>
            <a:r>
              <a:rPr lang="en-US" sz="2400" dirty="0" smtClean="0"/>
              <a:t>The size of the critical region is reported as alpha; the most common alpha level is 0.05. </a:t>
            </a:r>
          </a:p>
        </p:txBody>
      </p:sp>
      <p:pic>
        <p:nvPicPr>
          <p:cNvPr id="14340" name="Picture 4" descr="Ch17-9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419600" y="2438400"/>
            <a:ext cx="4724400" cy="2514600"/>
          </a:xfrm>
          <a:noFill/>
        </p:spPr>
      </p:pic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5867400" y="5181600"/>
            <a:ext cx="1828800" cy="6508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chemeClr val="tx1"/>
                </a:solidFill>
                <a:sym typeface="Symbol" pitchFamily="18" charset="2"/>
              </a:rPr>
              <a:t>Z distribution</a:t>
            </a:r>
          </a:p>
          <a:p>
            <a:r>
              <a:rPr lang="en-US" sz="1800">
                <a:solidFill>
                  <a:schemeClr val="tx1"/>
                </a:solidFill>
                <a:sym typeface="Symbol" pitchFamily="18" charset="2"/>
              </a:rPr>
              <a:t> = .05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build="p"/>
    </p:bldLst>
  </p:timing>
</p:sld>
</file>

<file path=ppt/theme/theme1.xml><?xml version="1.0" encoding="utf-8"?>
<a:theme xmlns:a="http://schemas.openxmlformats.org/drawingml/2006/main" name="Network">
  <a:themeElements>
    <a:clrScheme name="Network 11">
      <a:dk1>
        <a:srgbClr val="000000"/>
      </a:dk1>
      <a:lt1>
        <a:srgbClr val="FFFFCC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E2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FF"/>
        </a:solidFill>
        <a:ln w="9525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FF"/>
        </a:solidFill>
        <a:ln w="9525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1">
        <a:dk1>
          <a:srgbClr val="000000"/>
        </a:dk1>
        <a:lt1>
          <a:srgbClr val="FFFFCC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E2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2">
        <a:dk1>
          <a:srgbClr val="000000"/>
        </a:dk1>
        <a:lt1>
          <a:srgbClr val="FFFFCC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E2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4378</TotalTime>
  <Words>1373</Words>
  <Application>Microsoft Office PowerPoint</Application>
  <PresentationFormat>On-screen Show (4:3)</PresentationFormat>
  <Paragraphs>197</Paragraphs>
  <Slides>22</Slides>
  <Notes>19</Notes>
  <HiddenSlides>0</HiddenSlides>
  <MMClips>0</MMClips>
  <ScaleCrop>false</ScaleCrop>
  <HeadingPairs>
    <vt:vector size="8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  <vt:variant>
        <vt:lpstr>Custom Shows</vt:lpstr>
      </vt:variant>
      <vt:variant>
        <vt:i4>1</vt:i4>
      </vt:variant>
    </vt:vector>
  </HeadingPairs>
  <TitlesOfParts>
    <vt:vector size="26" baseType="lpstr">
      <vt:lpstr>Network</vt:lpstr>
      <vt:lpstr>VISIO</vt:lpstr>
      <vt:lpstr>Picture</vt:lpstr>
      <vt:lpstr>Review:  What influences confidence intervals? </vt:lpstr>
      <vt:lpstr>Hypothesis Testing (intro)</vt:lpstr>
      <vt:lpstr>Hypothesis Testing </vt:lpstr>
      <vt:lpstr>Hypothesis Testing &amp; Statistical Inference</vt:lpstr>
      <vt:lpstr>Research vs. Null hypotheses</vt:lpstr>
      <vt:lpstr>DIRECTIONAL VS. NONDIRECTIONAL HYPOTHESES</vt:lpstr>
      <vt:lpstr>Testing a hypothesis 101</vt:lpstr>
      <vt:lpstr>Single Sample Hypothesis Testing</vt:lpstr>
      <vt:lpstr>SETTING THE CRITERIA FOR A  DECISION</vt:lpstr>
      <vt:lpstr>COMPUTING THE ONE SAMPLE Z STATISTIC (Z-Obtained)</vt:lpstr>
      <vt:lpstr>MAKING A DECISION</vt:lpstr>
      <vt:lpstr>Example from Healey </vt:lpstr>
      <vt:lpstr>More Examples:  Single sample means (Large N’s)</vt:lpstr>
      <vt:lpstr>DIRECTIONAL HYPOTHESIS</vt:lpstr>
      <vt:lpstr>Non-Directional &amp; Directional Hypotheses</vt:lpstr>
      <vt:lpstr>Why we typically use 2-tailed tests </vt:lpstr>
      <vt:lpstr>STUDENT’S t DISTRIBUTION</vt:lpstr>
      <vt:lpstr>SO—There are 2 versions of the 1-SAMPLE Test Statistics</vt:lpstr>
      <vt:lpstr>STUDENT’S t DISTRIBUTION</vt:lpstr>
      <vt:lpstr>Example: Single sample means, smaller N and/or unknown pop. S.D.</vt:lpstr>
      <vt:lpstr>1-Sample Hypothesis Testing  (Review of what has been covered so far)</vt:lpstr>
      <vt:lpstr>1-Sample Hypothesis Testing  (Review of what has been covered so far)</vt:lpstr>
      <vt:lpstr>Custom Show 1</vt:lpstr>
    </vt:vector>
  </TitlesOfParts>
  <Company>University of Minnesota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Structure of Research</dc:title>
  <dc:creator>R Weidner</dc:creator>
  <cp:lastModifiedBy>Jeffrey R Maahs</cp:lastModifiedBy>
  <cp:revision>473</cp:revision>
  <dcterms:created xsi:type="dcterms:W3CDTF">2003-01-24T02:11:46Z</dcterms:created>
  <dcterms:modified xsi:type="dcterms:W3CDTF">2012-02-27T04:04:06Z</dcterms:modified>
</cp:coreProperties>
</file>