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9" r:id="rId4"/>
    <p:sldId id="262" r:id="rId5"/>
    <p:sldId id="283" r:id="rId6"/>
    <p:sldId id="258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4" r:id="rId27"/>
    <p:sldId id="285" r:id="rId28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60" autoAdjust="0"/>
    <p:restoredTop sz="53102" autoAdjust="0"/>
  </p:normalViewPr>
  <p:slideViewPr>
    <p:cSldViewPr>
      <p:cViewPr varScale="1">
        <p:scale>
          <a:sx n="91" d="100"/>
          <a:sy n="91" d="100"/>
        </p:scale>
        <p:origin x="96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14" y="-102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3572A3D-266A-4D1C-AFB6-D7FDE82783CC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C95BCCB-AA8D-43D6-AC6C-DADE7B9882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68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19FAFF06-840B-48C6-82FC-BEADB6DB7465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CD3A6892-041E-429F-9B3E-3AB7B916B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33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A6892-041E-429F-9B3E-3AB7B916B47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34F8DE-A947-4F89-9086-3C144609B62F}" type="slidenum">
              <a:rPr lang="en-US"/>
              <a:pPr/>
              <a:t>15</a:t>
            </a:fld>
            <a:endParaRPr 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92A28E-4C5F-4943-BAB6-68B6CE6567C2}" type="slidenum">
              <a:rPr lang="en-US"/>
              <a:pPr/>
              <a:t>16</a:t>
            </a:fld>
            <a:endParaRPr lang="en-US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0F6F9F-7658-4FEA-ADC1-7838A1F2E426}" type="slidenum">
              <a:rPr lang="en-US"/>
              <a:pPr/>
              <a:t>17</a:t>
            </a:fld>
            <a:endParaRPr lang="en-US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/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BD4CB1-2158-4793-B51D-5292D8CDC61D}" type="slidenum">
              <a:rPr lang="en-US"/>
              <a:pPr/>
              <a:t>18</a:t>
            </a:fld>
            <a:endParaRPr lang="en-US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04938" y="233363"/>
            <a:ext cx="4135437" cy="3101975"/>
          </a:xfrm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310" y="3490912"/>
            <a:ext cx="5618480" cy="5818188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10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3B1682-1B3A-4D52-AB06-1851D580285B}" type="slidenum">
              <a:rPr lang="en-US"/>
              <a:pPr/>
              <a:t>19</a:t>
            </a:fld>
            <a:endParaRPr lang="en-US"/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7319D9-FD00-403B-9FB2-D53B06C305CF}" type="slidenum">
              <a:rPr lang="en-US"/>
              <a:pPr/>
              <a:t>20</a:t>
            </a:fld>
            <a:endParaRPr lang="en-US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are right from the GSS data set.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068CFA-9CF3-4631-8C9E-FFFAAA92341C}" type="slidenum">
              <a:rPr lang="en-US"/>
              <a:pPr/>
              <a:t>21</a:t>
            </a:fld>
            <a:endParaRPr lang="en-US"/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B17CE7-83AD-48B4-A62B-06B3BDECC328}" type="slidenum">
              <a:rPr lang="en-US"/>
              <a:pPr/>
              <a:t>22</a:t>
            </a:fld>
            <a:endParaRPr lang="en-US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43091D-CDD3-494E-8B0F-A3159425F9ED}" type="slidenum">
              <a:rPr lang="en-US"/>
              <a:pPr/>
              <a:t>23</a:t>
            </a:fld>
            <a:endParaRPr lang="en-US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Considering how few fines there are, probably be good to lump them with probation, but this is better than the other 2 for most purposes.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B4D786-39D9-4718-8513-41A7A37C0F47}" type="slidenum">
              <a:rPr lang="en-US"/>
              <a:pPr/>
              <a:t>24</a:t>
            </a:fld>
            <a:endParaRPr lang="en-US"/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55DE70-DE35-4978-9EC3-7FB336E9DC78}" type="slidenum">
              <a:rPr lang="en-US"/>
              <a:pPr/>
              <a:t>4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298CA8-9E38-4CBF-A5CE-0E2BD896AB27}" type="slidenum">
              <a:rPr lang="en-US"/>
              <a:pPr/>
              <a:t>25</a:t>
            </a:fld>
            <a:endParaRPr lang="en-US"/>
          </a:p>
        </p:txBody>
      </p:sp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8663" y="309563"/>
            <a:ext cx="2484437" cy="1862137"/>
          </a:xfrm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172" y="2249699"/>
            <a:ext cx="6164721" cy="7059401"/>
          </a:xfrm>
        </p:spPr>
        <p:txBody>
          <a:bodyPr/>
          <a:lstStyle/>
          <a:p>
            <a:endParaRPr lang="en-US" dirty="0">
              <a:sym typeface="Wingdings" pitchFamily="2" charset="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F171F6-6AA3-47C9-8EC7-91FFDAE0F5C8}" type="slidenum">
              <a:rPr lang="en-US"/>
              <a:pPr/>
              <a:t>26</a:t>
            </a:fld>
            <a:endParaRPr lang="en-US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309563"/>
            <a:ext cx="5278438" cy="3957637"/>
          </a:xfrm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310" y="4344247"/>
            <a:ext cx="5618480" cy="4266671"/>
          </a:xfrm>
        </p:spPr>
        <p:txBody>
          <a:bodyPr/>
          <a:lstStyle/>
          <a:p>
            <a:r>
              <a:rPr lang="en-US" b="1">
                <a:sym typeface="Wingdings" pitchFamily="2" charset="2"/>
              </a:rPr>
              <a:t>SEE ACCOMPANYING NOTES</a:t>
            </a:r>
          </a:p>
          <a:p>
            <a:endParaRPr lang="en-US" b="1">
              <a:sym typeface="Wingdings" pitchFamily="2" charset="2"/>
            </a:endParaRPr>
          </a:p>
          <a:p>
            <a:r>
              <a:rPr lang="en-US" b="1">
                <a:sym typeface="Wingdings" pitchFamily="2" charset="2"/>
              </a:rPr>
              <a:t>Data view / variable view</a:t>
            </a:r>
          </a:p>
          <a:p>
            <a:endParaRPr lang="en-US" b="1">
              <a:sym typeface="Wingdings" pitchFamily="2" charset="2"/>
            </a:endParaRPr>
          </a:p>
          <a:p>
            <a:r>
              <a:rPr lang="en-US" b="1">
                <a:sym typeface="Wingdings" pitchFamily="2" charset="2"/>
              </a:rPr>
              <a:t>Run a frequency:  TVHOURS (interval ratio variable)</a:t>
            </a:r>
          </a:p>
          <a:p>
            <a:endParaRPr lang="en-US" b="1">
              <a:sym typeface="Wingdings" pitchFamily="2" charset="2"/>
            </a:endParaRPr>
          </a:p>
          <a:p>
            <a:pPr lvl="1"/>
            <a:r>
              <a:rPr lang="en-US"/>
              <a:t>Bar</a:t>
            </a:r>
          </a:p>
          <a:p>
            <a:pPr lvl="2"/>
            <a:r>
              <a:rPr lang="en-US"/>
              <a:t>appropriate for nominal or ordinal data</a:t>
            </a:r>
          </a:p>
          <a:p>
            <a:pPr lvl="1"/>
            <a:r>
              <a:rPr lang="en-US"/>
              <a:t>Pie </a:t>
            </a:r>
          </a:p>
          <a:p>
            <a:pPr lvl="2"/>
            <a:r>
              <a:rPr lang="en-US"/>
              <a:t>for nominal or ordinal data w/NO MORE THAN 5 CATEGORIES</a:t>
            </a:r>
          </a:p>
          <a:p>
            <a:endParaRPr lang="en-US" b="1" u="sng">
              <a:sym typeface="Wingdings" pitchFamily="2" charset="2"/>
            </a:endParaRPr>
          </a:p>
          <a:p>
            <a:r>
              <a:rPr lang="en-US" b="1">
                <a:sym typeface="Wingdings" pitchFamily="2" charset="2"/>
              </a:rPr>
              <a:t>Bar chart of HAPPY</a:t>
            </a:r>
          </a:p>
          <a:p>
            <a:endParaRPr lang="en-US" b="1">
              <a:sym typeface="Wingdings" pitchFamily="2" charset="2"/>
            </a:endParaRPr>
          </a:p>
          <a:p>
            <a:r>
              <a:rPr lang="en-US" b="1">
                <a:sym typeface="Wingdings" pitchFamily="2" charset="2"/>
              </a:rPr>
              <a:t>Pie chart (maximum of 5 categories) – Race (RACECEN1)</a:t>
            </a:r>
          </a:p>
          <a:p>
            <a:endParaRPr lang="en-US" b="1">
              <a:sym typeface="Wingdings" pitchFamily="2" charset="2"/>
            </a:endParaRPr>
          </a:p>
          <a:p>
            <a:r>
              <a:rPr lang="en-US" b="1">
                <a:sym typeface="Wingdings" pitchFamily="2" charset="2"/>
              </a:rPr>
              <a:t>SPSS is handy, but it’s ignorant – it will do whatever you tell it to do: like create a pie chart of age categories.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69583D-E7F7-4F14-B413-C60CDF40EC2D}" type="slidenum">
              <a:rPr lang="en-US"/>
              <a:pPr/>
              <a:t>8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5FEE6F-C785-4D3E-B3E7-A50DB666D139}" type="slidenum">
              <a:rPr lang="en-US"/>
              <a:pPr/>
              <a:t>9</a:t>
            </a:fld>
            <a:endParaRPr lang="en-US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CA2E7D-A3CB-4F52-ABC8-43839BC478B2}" type="slidenum">
              <a:rPr lang="en-US"/>
              <a:pPr/>
              <a:t>10</a:t>
            </a:fld>
            <a:endParaRPr lang="en-US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97718F-53CE-4C05-BDF5-0E786E4AECE8}" type="slidenum">
              <a:rPr lang="en-US"/>
              <a:pPr/>
              <a:t>11</a:t>
            </a:fld>
            <a:endParaRPr lang="en-US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F3C0A0-EEC8-4D00-A45A-8205F6940100}" type="slidenum">
              <a:rPr lang="en-US"/>
              <a:pPr/>
              <a:t>12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038B84-48CB-402F-8ABB-F74EB8ED7B91}" type="slidenum">
              <a:rPr lang="en-US"/>
              <a:pPr/>
              <a:t>13</a:t>
            </a:fld>
            <a:endParaRPr lang="en-US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="1" i="1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972B1-A1CD-49DE-90CE-9AE00C1A9DE4}" type="slidenum">
              <a:rPr lang="en-US"/>
              <a:pPr/>
              <a:t>14</a:t>
            </a:fld>
            <a:endParaRPr lang="en-US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50A3-CA1D-4E7B-95DE-4610E44979BC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05D2-2685-42FA-8009-73E2DDB10E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56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50A3-CA1D-4E7B-95DE-4610E44979BC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05D2-2685-42FA-8009-73E2DDB10E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50A3-CA1D-4E7B-95DE-4610E44979BC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05D2-2685-42FA-8009-73E2DDB10E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3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9501B9D-1BB8-4736-B736-C0D56C475D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4725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83E4B96-D882-40DA-91BC-C37E1B358D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282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50A3-CA1D-4E7B-95DE-4610E44979BC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05D2-2685-42FA-8009-73E2DDB10E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0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50A3-CA1D-4E7B-95DE-4610E44979BC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05D2-2685-42FA-8009-73E2DDB10E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28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50A3-CA1D-4E7B-95DE-4610E44979BC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05D2-2685-42FA-8009-73E2DDB10E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8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50A3-CA1D-4E7B-95DE-4610E44979BC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05D2-2685-42FA-8009-73E2DDB10E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6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50A3-CA1D-4E7B-95DE-4610E44979BC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05D2-2685-42FA-8009-73E2DDB10E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9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50A3-CA1D-4E7B-95DE-4610E44979BC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05D2-2685-42FA-8009-73E2DDB10E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10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35F50A3-CA1D-4E7B-95DE-4610E44979BC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6A05D2-2685-42FA-8009-73E2DDB10E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1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50A3-CA1D-4E7B-95DE-4610E44979BC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05D2-2685-42FA-8009-73E2DDB10E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5F50A3-CA1D-4E7B-95DE-4610E44979BC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76A05D2-2685-42FA-8009-73E2DDB10E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83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Descriptive Statistics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Descriptive Statistics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7620000" cy="966787"/>
          </a:xfrm>
        </p:spPr>
        <p:txBody>
          <a:bodyPr/>
          <a:lstStyle/>
          <a:p>
            <a:r>
              <a:rPr lang="en-US" sz="2600" dirty="0"/>
              <a:t>Example:  Prisoners Under Sentence of Death, by Region, 2006</a:t>
            </a:r>
          </a:p>
        </p:txBody>
      </p:sp>
      <p:graphicFrame>
        <p:nvGraphicFramePr>
          <p:cNvPr id="316420" name="Group 4"/>
          <p:cNvGraphicFramePr>
            <a:graphicFrameLocks noGrp="1"/>
          </p:cNvGraphicFramePr>
          <p:nvPr>
            <p:ph sz="half" idx="2"/>
          </p:nvPr>
        </p:nvGraphicFramePr>
        <p:xfrm>
          <a:off x="1371600" y="2971800"/>
          <a:ext cx="3810000" cy="3276600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Region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Northeast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Midwest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South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1,750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3,186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Descriptive Statistics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7620000" cy="966787"/>
          </a:xfrm>
        </p:spPr>
        <p:txBody>
          <a:bodyPr/>
          <a:lstStyle/>
          <a:p>
            <a:r>
              <a:rPr lang="en-US" sz="2600" dirty="0"/>
              <a:t>Example:  Prisoners Under Sentence of Death, by Region, 2006</a:t>
            </a:r>
          </a:p>
        </p:txBody>
      </p:sp>
      <p:graphicFrame>
        <p:nvGraphicFramePr>
          <p:cNvPr id="318468" name="Group 4"/>
          <p:cNvGraphicFramePr>
            <a:graphicFrameLocks noGrp="1"/>
          </p:cNvGraphicFramePr>
          <p:nvPr>
            <p:ph sz="half" idx="2"/>
          </p:nvPr>
        </p:nvGraphicFramePr>
        <p:xfrm>
          <a:off x="1371600" y="2971800"/>
          <a:ext cx="6477000" cy="3200400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Region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1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pitchFamily="34" charset="0"/>
                        </a:rPr>
                        <a:t>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Northeast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.074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pitchFamily="34" charset="0"/>
                        </a:rPr>
                        <a:t>7.4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Midwest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.087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pitchFamily="34" charset="0"/>
                        </a:rPr>
                        <a:t>14.4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South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1,750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.549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pitchFamily="34" charset="0"/>
                        </a:rPr>
                        <a:t>55.2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.290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pitchFamily="34" charset="0"/>
                        </a:rPr>
                        <a:t>23.2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3,186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pitchFamily="34" charset="0"/>
                        </a:rPr>
                        <a:t>100.0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8505" name="Text Box 41"/>
          <p:cNvSpPr txBox="1">
            <a:spLocks noChangeArrowheads="1"/>
          </p:cNvSpPr>
          <p:nvPr/>
        </p:nvSpPr>
        <p:spPr bwMode="auto">
          <a:xfrm>
            <a:off x="4708525" y="6284913"/>
            <a:ext cx="3625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rgbClr val="0066FF"/>
                </a:solidFill>
              </a:rPr>
              <a:t>BASE OF 1             BASE OF 100</a:t>
            </a:r>
          </a:p>
        </p:txBody>
      </p:sp>
      <p:sp>
        <p:nvSpPr>
          <p:cNvPr id="318506" name="Line 42"/>
          <p:cNvSpPr>
            <a:spLocks noChangeShapeType="1"/>
          </p:cNvSpPr>
          <p:nvPr/>
        </p:nvSpPr>
        <p:spPr bwMode="auto">
          <a:xfrm flipV="1">
            <a:off x="5257800" y="6019800"/>
            <a:ext cx="2286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8507" name="Line 43"/>
          <p:cNvSpPr>
            <a:spLocks noChangeShapeType="1"/>
          </p:cNvSpPr>
          <p:nvPr/>
        </p:nvSpPr>
        <p:spPr bwMode="auto">
          <a:xfrm>
            <a:off x="7848600" y="6248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8508" name="Line 44"/>
          <p:cNvSpPr>
            <a:spLocks noChangeShapeType="1"/>
          </p:cNvSpPr>
          <p:nvPr/>
        </p:nvSpPr>
        <p:spPr bwMode="auto">
          <a:xfrm flipH="1" flipV="1">
            <a:off x="7239000" y="6019800"/>
            <a:ext cx="381000" cy="304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990600"/>
            <a:ext cx="7620000" cy="1066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200"/>
              <a:t>Comparisons between distributions are simpler with percentages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Example:  Distribution of violent crimes in 2 different cities</a:t>
            </a:r>
          </a:p>
          <a:p>
            <a:pPr lvl="1">
              <a:lnSpc>
                <a:spcPct val="80000"/>
              </a:lnSpc>
            </a:pPr>
            <a:endParaRPr lang="en-US" sz="2000"/>
          </a:p>
        </p:txBody>
      </p:sp>
      <p:graphicFrame>
        <p:nvGraphicFramePr>
          <p:cNvPr id="320549" name="Group 37"/>
          <p:cNvGraphicFramePr>
            <a:graphicFrameLocks noGrp="1"/>
          </p:cNvGraphicFramePr>
          <p:nvPr>
            <p:ph sz="half" idx="2"/>
          </p:nvPr>
        </p:nvGraphicFramePr>
        <p:xfrm>
          <a:off x="2362200" y="2514600"/>
          <a:ext cx="4759325" cy="3915856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1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OFFENSE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CITY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CITY B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MURDER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RAPE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ROBBERY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1,117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1,307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ASSAULT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1,792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1,455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3,188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3,071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990600"/>
            <a:ext cx="7620000" cy="1066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200"/>
              <a:t>Comparisons between distributions are simpler with percentages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Example:  Distribution of violent crimes in 2 different cities</a:t>
            </a:r>
          </a:p>
          <a:p>
            <a:pPr lvl="1">
              <a:lnSpc>
                <a:spcPct val="80000"/>
              </a:lnSpc>
            </a:pPr>
            <a:endParaRPr lang="en-US" sz="2000"/>
          </a:p>
        </p:txBody>
      </p:sp>
      <p:graphicFrame>
        <p:nvGraphicFramePr>
          <p:cNvPr id="322564" name="Group 4"/>
          <p:cNvGraphicFramePr>
            <a:graphicFrameLocks noGrp="1"/>
          </p:cNvGraphicFramePr>
          <p:nvPr>
            <p:ph sz="half" idx="2"/>
          </p:nvPr>
        </p:nvGraphicFramePr>
        <p:xfrm>
          <a:off x="762000" y="2438400"/>
          <a:ext cx="7924800" cy="4114802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975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OFFENSE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CITY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CITY B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pitchFamily="34" charset="0"/>
                        </a:rPr>
                        <a:t>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1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pitchFamily="34" charset="0"/>
                        </a:rPr>
                        <a:t>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MURDER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pitchFamily="34" charset="0"/>
                        </a:rPr>
                        <a:t>2.3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66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pitchFamily="34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RAPE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pitchFamily="34" charset="0"/>
                        </a:rPr>
                        <a:t>6.5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pitchFamily="34" charset="0"/>
                        </a:rPr>
                        <a:t>7.9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ROBBERY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1,117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pitchFamily="34" charset="0"/>
                        </a:rPr>
                        <a:t>35.0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1,307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pitchFamily="34" charset="0"/>
                        </a:rPr>
                        <a:t>42.6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ASSAULT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1,792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pitchFamily="34" charset="0"/>
                        </a:rPr>
                        <a:t>56.2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1,455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pitchFamily="34" charset="0"/>
                        </a:rPr>
                        <a:t>47.4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3,188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pitchFamily="34" charset="0"/>
                        </a:rPr>
                        <a:t>100.0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3,071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pitchFamily="34" charset="0"/>
                        </a:rPr>
                        <a:t>100.0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Descriptive Statistics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Misconceptions arise with misuse of summary stats:</a:t>
            </a:r>
          </a:p>
          <a:p>
            <a:pPr lvl="2"/>
            <a:r>
              <a:rPr lang="en-US" dirty="0"/>
              <a:t>Example: A town of 90,000 experienced 2 homicides in 2000 and 4 homicides in 2001</a:t>
            </a:r>
          </a:p>
          <a:p>
            <a:pPr lvl="3"/>
            <a:r>
              <a:rPr lang="en-US" dirty="0"/>
              <a:t>This is a 100% increase in homicides in just one year!</a:t>
            </a:r>
          </a:p>
          <a:p>
            <a:pPr lvl="3"/>
            <a:r>
              <a:rPr lang="en-US" dirty="0"/>
              <a:t>…But, the difference in raw numbers is only 2!</a:t>
            </a:r>
          </a:p>
          <a:p>
            <a:pPr lvl="4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543800" cy="982662"/>
          </a:xfrm>
        </p:spPr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438400"/>
            <a:ext cx="7315200" cy="3657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2600" dirty="0"/>
              <a:t>Ratio – precise measure of the relative frequency of one category per unit of the other category</a:t>
            </a: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/>
              <a:t>Ratio=  </a:t>
            </a:r>
            <a:r>
              <a:rPr lang="en-US" sz="2200" u="sng" dirty="0"/>
              <a:t> </a:t>
            </a:r>
            <a:r>
              <a:rPr lang="en-US" sz="2200" i="1" u="sng" dirty="0"/>
              <a:t>f</a:t>
            </a:r>
            <a:r>
              <a:rPr lang="en-US" sz="1300" b="1" u="sng" dirty="0"/>
              <a:t>1</a:t>
            </a:r>
            <a:r>
              <a:rPr lang="en-US" sz="2200" b="1" u="sng" dirty="0"/>
              <a:t>  </a:t>
            </a: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/>
              <a:t>	          </a:t>
            </a:r>
            <a:r>
              <a:rPr lang="en-US" sz="2200" i="1" dirty="0"/>
              <a:t>f</a:t>
            </a:r>
            <a:r>
              <a:rPr lang="en-US" sz="1300" b="1" dirty="0"/>
              <a:t>2</a:t>
            </a:r>
          </a:p>
          <a:p>
            <a:pPr>
              <a:lnSpc>
                <a:spcPct val="80000"/>
              </a:lnSpc>
            </a:pPr>
            <a:endParaRPr lang="en-US" sz="2600" dirty="0"/>
          </a:p>
          <a:p>
            <a:pPr>
              <a:lnSpc>
                <a:spcPct val="80000"/>
              </a:lnSpc>
            </a:pPr>
            <a:r>
              <a:rPr lang="en-US" sz="2600" dirty="0"/>
              <a:t>Ratios are good for showing the relative predominance of 2 categories</a:t>
            </a:r>
          </a:p>
          <a:p>
            <a:pPr>
              <a:lnSpc>
                <a:spcPct val="80000"/>
              </a:lnSpc>
            </a:pPr>
            <a:endParaRPr lang="en-US" sz="26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200" dirty="0"/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endParaRPr lang="en-US" sz="4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700" dirty="0"/>
              <a:t>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7315200" cy="1295400"/>
          </a:xfrm>
        </p:spPr>
        <p:txBody>
          <a:bodyPr/>
          <a:lstStyle/>
          <a:p>
            <a:r>
              <a:rPr lang="en-US" sz="2600" dirty="0"/>
              <a:t>Example: ratio of prisoners on death row, South compared to Midwest	</a:t>
            </a:r>
          </a:p>
        </p:txBody>
      </p:sp>
      <p:sp>
        <p:nvSpPr>
          <p:cNvPr id="328731" name="Text Box 27"/>
          <p:cNvSpPr txBox="1">
            <a:spLocks noChangeArrowheads="1"/>
          </p:cNvSpPr>
          <p:nvPr/>
        </p:nvSpPr>
        <p:spPr bwMode="auto">
          <a:xfrm>
            <a:off x="838200" y="5715000"/>
            <a:ext cx="74988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/>
            <a:r>
              <a:rPr lang="en-US" sz="2800" dirty="0">
                <a:latin typeface="Constantia" pitchFamily="18" charset="0"/>
              </a:rPr>
              <a:t>1,750 / 276 = 6.34 = roughly 6:1 or “six to one”</a:t>
            </a:r>
          </a:p>
        </p:txBody>
      </p:sp>
      <p:graphicFrame>
        <p:nvGraphicFramePr>
          <p:cNvPr id="11" name="Group 4"/>
          <p:cNvGraphicFramePr>
            <a:graphicFrameLocks/>
          </p:cNvGraphicFramePr>
          <p:nvPr/>
        </p:nvGraphicFramePr>
        <p:xfrm>
          <a:off x="1066800" y="2133600"/>
          <a:ext cx="3810000" cy="3352800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Region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Northeast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Midwest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South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1,750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3,186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/>
              <a:t>Making Your Argument w/Stats…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90600" lvl="1" indent="-646113"/>
            <a:r>
              <a:rPr lang="en-US" dirty="0"/>
              <a:t>Example 2: Suppose that…</a:t>
            </a:r>
          </a:p>
          <a:p>
            <a:pPr marL="1752600" lvl="3" indent="-763588"/>
            <a:r>
              <a:rPr lang="en-US" dirty="0"/>
              <a:t>Company A increased its sales volume from one year to the next from $10M to $20M</a:t>
            </a:r>
          </a:p>
          <a:p>
            <a:pPr marL="1752600" lvl="3" indent="-763588"/>
            <a:r>
              <a:rPr lang="en-US" dirty="0"/>
              <a:t>Company B increased its sales from $40M to $70M</a:t>
            </a:r>
          </a:p>
          <a:p>
            <a:pPr marL="990600" lvl="1" indent="-646113"/>
            <a:r>
              <a:rPr lang="en-US" dirty="0"/>
              <a:t>You could make two comparisons of sales progress (based on above info):</a:t>
            </a:r>
          </a:p>
          <a:p>
            <a:pPr marL="1752600" lvl="3" indent="-763588">
              <a:buFontTx/>
              <a:buAutoNum type="arabicPeriod"/>
            </a:pPr>
            <a:r>
              <a:rPr lang="en-US" dirty="0"/>
              <a:t>A increased its sales by $10M &amp; B increased its sales by $30M, 3 times that of A (a ratio of 3:1!).</a:t>
            </a:r>
          </a:p>
          <a:p>
            <a:pPr marL="1752600" lvl="3" indent="-763588">
              <a:buFontTx/>
              <a:buAutoNum type="arabicPeriod"/>
            </a:pPr>
            <a:r>
              <a:rPr lang="en-US" dirty="0"/>
              <a:t>A increased its sales by 100%.  B increased its sales by 75%, three-fourths the increase of A.</a:t>
            </a:r>
          </a:p>
          <a:p>
            <a:pPr marL="1752600" lvl="3" indent="-763588">
              <a:buNone/>
            </a:pPr>
            <a:endParaRPr lang="en-US" dirty="0"/>
          </a:p>
          <a:p>
            <a:pPr marL="1752600" lvl="3" indent="-763588">
              <a:buNone/>
            </a:pPr>
            <a:r>
              <a:rPr lang="en-US" sz="2800" b="1" dirty="0"/>
              <a:t>Which is correct?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229600" cy="475456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Rate – proportion (p) multiplied by a useful   “base” number with a multiple of 10</a:t>
            </a:r>
          </a:p>
          <a:p>
            <a:pPr lvl="2"/>
            <a:r>
              <a:rPr lang="en-US" dirty="0"/>
              <a:t>Example:  As of the end of 2007:</a:t>
            </a:r>
          </a:p>
          <a:p>
            <a:pPr lvl="4"/>
            <a:r>
              <a:rPr lang="en-US" dirty="0"/>
              <a:t>MN had 9,468 prisoners</a:t>
            </a:r>
          </a:p>
          <a:p>
            <a:pPr lvl="4"/>
            <a:r>
              <a:rPr lang="en-US" dirty="0"/>
              <a:t>WI had 23,743</a:t>
            </a:r>
          </a:p>
          <a:p>
            <a:pPr lvl="4"/>
            <a:r>
              <a:rPr lang="en-US" dirty="0"/>
              <a:t>TX had 171,790</a:t>
            </a:r>
          </a:p>
          <a:p>
            <a:pPr lvl="4">
              <a:buFont typeface="Wingdings" pitchFamily="2" charset="2"/>
              <a:buNone/>
            </a:pPr>
            <a:endParaRPr lang="en-US" dirty="0"/>
          </a:p>
          <a:p>
            <a:pPr lvl="2"/>
            <a:r>
              <a:rPr lang="en-US" dirty="0"/>
              <a:t>TX rate per 100,000 =      </a:t>
            </a:r>
            <a:r>
              <a:rPr lang="en-US" u="sng" dirty="0"/>
              <a:t>171,790      </a:t>
            </a:r>
            <a:r>
              <a:rPr lang="en-US" dirty="0"/>
              <a:t>   x 100,000 =  719</a:t>
            </a:r>
          </a:p>
          <a:p>
            <a:pPr lvl="2">
              <a:buFont typeface="Wingdings" pitchFamily="2" charset="2"/>
              <a:buNone/>
            </a:pPr>
            <a:r>
              <a:rPr lang="en-US" dirty="0"/>
              <a:t>			 	23,904,380</a:t>
            </a:r>
          </a:p>
          <a:p>
            <a:pPr lvl="2"/>
            <a:r>
              <a:rPr lang="en-US" dirty="0"/>
              <a:t>MN and WI rate per 100,000? </a:t>
            </a:r>
          </a:p>
          <a:p>
            <a:pPr lvl="3"/>
            <a:r>
              <a:rPr lang="en-US" dirty="0"/>
              <a:t>MN Population = 5,263,610</a:t>
            </a:r>
          </a:p>
          <a:p>
            <a:pPr lvl="3"/>
            <a:r>
              <a:rPr lang="en-US" dirty="0"/>
              <a:t>WI Population = 5,641,581 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		</a:t>
            </a:r>
            <a:endParaRPr lang="en-US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Descriptive Statistics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dirty="0"/>
              <a:t>Frequency distributions:</a:t>
            </a:r>
          </a:p>
          <a:p>
            <a:pPr lvl="2"/>
            <a:r>
              <a:rPr lang="en-US" sz="3200" dirty="0"/>
              <a:t>Tables that summarize the distribution of a variable by reporting the number of cases contained in each category of that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= any trait that can change values from case to case.  Must be: </a:t>
            </a:r>
          </a:p>
          <a:p>
            <a:pPr lvl="1"/>
            <a:r>
              <a:rPr lang="en-US" dirty="0"/>
              <a:t>Exhaustive:</a:t>
            </a:r>
            <a:r>
              <a:rPr lang="en-US" i="1" dirty="0"/>
              <a:t> </a:t>
            </a:r>
            <a:r>
              <a:rPr lang="en-US" dirty="0"/>
              <a:t>variables should consist of all possible values/attributes</a:t>
            </a:r>
            <a:endParaRPr lang="en-US" i="1" dirty="0"/>
          </a:p>
          <a:p>
            <a:pPr lvl="1"/>
            <a:r>
              <a:rPr lang="en-US" dirty="0"/>
              <a:t>Mutually Exclusive: no case should be able to have 2 attributes simultaneously  </a:t>
            </a:r>
          </a:p>
          <a:p>
            <a:r>
              <a:rPr lang="en-US" dirty="0"/>
              <a:t>Attribute = specific value on a variable </a:t>
            </a:r>
          </a:p>
          <a:p>
            <a:pPr lvl="1"/>
            <a:r>
              <a:rPr lang="en-US" dirty="0"/>
              <a:t>The variable “sex” has two attributes (female and male)</a:t>
            </a:r>
          </a:p>
          <a:p>
            <a:r>
              <a:rPr lang="en-US" dirty="0"/>
              <a:t> Independent (X) and Dependent (Y) variables</a:t>
            </a:r>
          </a:p>
          <a:p>
            <a:pPr lvl="2"/>
            <a:r>
              <a:rPr lang="en-US" dirty="0"/>
              <a:t>X (poverty) </a:t>
            </a:r>
            <a:r>
              <a:rPr lang="en-US" dirty="0">
                <a:sym typeface="Wingdings" pitchFamily="2" charset="2"/>
              </a:rPr>
              <a:t> Y (child abuse)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914400"/>
            <a:ext cx="7848600" cy="533400"/>
          </a:xfrm>
        </p:spPr>
        <p:txBody>
          <a:bodyPr/>
          <a:lstStyle/>
          <a:p>
            <a:r>
              <a:rPr lang="en-US" sz="2600"/>
              <a:t>Frequency distributions – Examples:</a:t>
            </a:r>
          </a:p>
        </p:txBody>
      </p:sp>
      <p:pic>
        <p:nvPicPr>
          <p:cNvPr id="340996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1447800"/>
            <a:ext cx="5791200" cy="1524000"/>
          </a:xfrm>
          <a:noFill/>
          <a:ln/>
        </p:spPr>
      </p:pic>
      <p:pic>
        <p:nvPicPr>
          <p:cNvPr id="340997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3352800" y="2895600"/>
            <a:ext cx="5791200" cy="2492375"/>
          </a:xfrm>
          <a:noFill/>
          <a:ln/>
        </p:spPr>
      </p:pic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6781800" y="1371600"/>
            <a:ext cx="1371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rgbClr val="0066FF"/>
                </a:solidFill>
              </a:rPr>
              <a:t>NOMINAL-LEVEL</a:t>
            </a:r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762000" y="2895600"/>
            <a:ext cx="203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rgbClr val="0066FF"/>
                </a:solidFill>
              </a:rPr>
              <a:t>ORDINAL-LEVEL</a:t>
            </a:r>
          </a:p>
        </p:txBody>
      </p:sp>
      <p:sp>
        <p:nvSpPr>
          <p:cNvPr id="341000" name="Line 8"/>
          <p:cNvSpPr>
            <a:spLocks noChangeShapeType="1"/>
          </p:cNvSpPr>
          <p:nvPr/>
        </p:nvSpPr>
        <p:spPr bwMode="auto">
          <a:xfrm flipH="1">
            <a:off x="5791200" y="1752600"/>
            <a:ext cx="914400" cy="1524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1001" name="Line 9"/>
          <p:cNvSpPr>
            <a:spLocks noChangeShapeType="1"/>
          </p:cNvSpPr>
          <p:nvPr/>
        </p:nvSpPr>
        <p:spPr bwMode="auto">
          <a:xfrm>
            <a:off x="1600200" y="3352800"/>
            <a:ext cx="1524000" cy="609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1002" name="Text Box 10"/>
          <p:cNvSpPr txBox="1">
            <a:spLocks noChangeArrowheads="1"/>
          </p:cNvSpPr>
          <p:nvPr/>
        </p:nvSpPr>
        <p:spPr bwMode="auto">
          <a:xfrm>
            <a:off x="381000" y="5105400"/>
            <a:ext cx="8001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eaLnBrk="1" hangingPunct="1"/>
            <a:endParaRPr lang="en-US" sz="2400" b="1" dirty="0"/>
          </a:p>
          <a:p>
            <a:pPr eaLnBrk="1" hangingPunct="1">
              <a:buFontTx/>
              <a:buChar char="•"/>
            </a:pPr>
            <a:r>
              <a:rPr lang="en-US" sz="2400" b="1" dirty="0"/>
              <a:t>   Valid Percent </a:t>
            </a:r>
            <a:r>
              <a:rPr lang="en-US" sz="2400" dirty="0"/>
              <a:t>– percent if you exclude missing values</a:t>
            </a:r>
          </a:p>
          <a:p>
            <a:pPr eaLnBrk="1" hangingPunct="1">
              <a:buFontTx/>
              <a:buChar char="•"/>
            </a:pPr>
            <a:r>
              <a:rPr lang="en-US" sz="2400" b="1" dirty="0"/>
              <a:t>   Cumulative Percent</a:t>
            </a:r>
            <a:r>
              <a:rPr lang="en-US" sz="2400" dirty="0"/>
              <a:t> – how many cases fall below a</a:t>
            </a:r>
          </a:p>
          <a:p>
            <a:pPr eaLnBrk="1" hangingPunct="1"/>
            <a:r>
              <a:rPr lang="en-US" sz="2400" dirty="0"/>
              <a:t>                                          given value?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7543800" cy="552450"/>
          </a:xfrm>
        </p:spPr>
        <p:txBody>
          <a:bodyPr>
            <a:normAutofit/>
          </a:bodyPr>
          <a:lstStyle/>
          <a:p>
            <a:r>
              <a:rPr lang="en-US" sz="3500" dirty="0"/>
              <a:t>Descriptive Statistics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7696200" cy="1143000"/>
          </a:xfrm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US" dirty="0"/>
              <a:t>Example: Homogeneity of attributes – how much detail is too much?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4">
              <a:lnSpc>
                <a:spcPct val="80000"/>
              </a:lnSpc>
            </a:pPr>
            <a:r>
              <a:rPr lang="en-US" sz="2400" b="1" dirty="0"/>
              <a:t>TOO MUCH? (too many categories?)</a:t>
            </a:r>
          </a:p>
        </p:txBody>
      </p:sp>
      <p:pic>
        <p:nvPicPr>
          <p:cNvPr id="343045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90600" y="2819400"/>
            <a:ext cx="6781800" cy="2868612"/>
          </a:xfrm>
          <a:noFill/>
          <a:ln/>
        </p:spPr>
      </p:pic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381000" y="4724400"/>
            <a:ext cx="80772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eaLnBrk="1" hangingPunct="1"/>
            <a:endParaRPr lang="en-US" sz="2800"/>
          </a:p>
          <a:p>
            <a:pPr eaLnBrk="1" hangingPunct="1"/>
            <a:endParaRPr lang="en-US" sz="2800"/>
          </a:p>
          <a:p>
            <a:pPr eaLnBrk="1" hangingPunct="1"/>
            <a:endParaRPr lang="en-US" sz="2800"/>
          </a:p>
          <a:p>
            <a:pPr eaLnBrk="1" hangingPunct="1"/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Descriptive Statistics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600"/>
              <a:t>Too little?</a:t>
            </a:r>
          </a:p>
          <a:p>
            <a:pPr>
              <a:buFont typeface="Wingdings" pitchFamily="2" charset="2"/>
              <a:buNone/>
            </a:pPr>
            <a:endParaRPr lang="en-US" sz="2600"/>
          </a:p>
        </p:txBody>
      </p:sp>
      <p:pic>
        <p:nvPicPr>
          <p:cNvPr id="345093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81000" y="2514600"/>
            <a:ext cx="8763000" cy="2311400"/>
          </a:xfrm>
          <a:noFill/>
          <a:ln/>
        </p:spPr>
      </p:pic>
      <p:sp>
        <p:nvSpPr>
          <p:cNvPr id="345092" name="Rectangle 4"/>
          <p:cNvSpPr>
            <a:spLocks noChangeArrowheads="1"/>
          </p:cNvSpPr>
          <p:nvPr/>
        </p:nvSpPr>
        <p:spPr bwMode="auto">
          <a:xfrm>
            <a:off x="2286000" y="3040063"/>
            <a:ext cx="45720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b="1">
              <a:latin typeface="System"/>
            </a:endParaRPr>
          </a:p>
          <a:p>
            <a:pPr eaLnBrk="1" hangingPunct="1">
              <a:spcBef>
                <a:spcPct val="50000"/>
              </a:spcBef>
            </a:pPr>
            <a:endParaRPr lang="en-US" b="1">
              <a:latin typeface="Syste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Descriptive Statistics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600"/>
              <a:t>Just right:</a:t>
            </a:r>
          </a:p>
        </p:txBody>
      </p:sp>
      <p:pic>
        <p:nvPicPr>
          <p:cNvPr id="347140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371600" y="2611438"/>
            <a:ext cx="6400800" cy="230187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7543800" cy="982662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0000FF"/>
                </a:solidFill>
              </a:rPr>
              <a:t>Homework #1 (Group Assignment)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057400"/>
            <a:ext cx="7391400" cy="2057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600" dirty="0"/>
              <a:t>Groups of 2 to 3</a:t>
            </a:r>
          </a:p>
          <a:p>
            <a:pPr>
              <a:lnSpc>
                <a:spcPct val="80000"/>
              </a:lnSpc>
            </a:pPr>
            <a:r>
              <a:rPr lang="en-US" sz="2600" dirty="0" smtClean="0"/>
              <a:t>Assignment </a:t>
            </a:r>
            <a:r>
              <a:rPr lang="en-US" sz="2600" dirty="0"/>
              <a:t>has an SPSS component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Also involves searching for table of data on the Web</a:t>
            </a:r>
          </a:p>
          <a:p>
            <a:pPr>
              <a:lnSpc>
                <a:spcPct val="80000"/>
              </a:lnSpc>
            </a:pPr>
            <a:r>
              <a:rPr lang="en-US" dirty="0"/>
              <a:t>This will be the ONLY ASSIGNMENT where you turn in the same paper for a group</a:t>
            </a:r>
            <a:endParaRPr lang="en-US" sz="4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700" dirty="0"/>
              <a:t>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7543800" cy="898525"/>
          </a:xfrm>
        </p:spPr>
        <p:txBody>
          <a:bodyPr>
            <a:normAutofit/>
          </a:bodyPr>
          <a:lstStyle/>
          <a:p>
            <a:r>
              <a:rPr lang="en-US" sz="3500" dirty="0"/>
              <a:t>Interpreting Tables (Part B of HW)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</a:pPr>
            <a:r>
              <a:rPr lang="en-US" sz="2600" dirty="0"/>
              <a:t>Locating tables</a:t>
            </a:r>
          </a:p>
          <a:p>
            <a:pPr marL="609600" indent="-609600">
              <a:lnSpc>
                <a:spcPct val="90000"/>
              </a:lnSpc>
            </a:pPr>
            <a:r>
              <a:rPr lang="en-US" sz="2600" dirty="0" smtClean="0"/>
              <a:t>Addressing </a:t>
            </a:r>
            <a:r>
              <a:rPr lang="en-US" sz="2600" dirty="0"/>
              <a:t>questions the HW asks</a:t>
            </a:r>
          </a:p>
          <a:p>
            <a:pPr marL="990600" lvl="1" indent="-646113">
              <a:lnSpc>
                <a:spcPct val="90000"/>
              </a:lnSpc>
              <a:buFontTx/>
              <a:buAutoNum type="arabicPeriod"/>
            </a:pPr>
            <a:r>
              <a:rPr lang="en-US" sz="2200" dirty="0"/>
              <a:t>Contents of table: </a:t>
            </a:r>
          </a:p>
          <a:p>
            <a:pPr marL="1371600" lvl="2" indent="-677863">
              <a:lnSpc>
                <a:spcPct val="90000"/>
              </a:lnSpc>
              <a:buFontTx/>
              <a:buChar char="–"/>
            </a:pPr>
            <a:r>
              <a:rPr lang="en-US" sz="2100" dirty="0"/>
              <a:t>Who collected data? What population does it represent? How many cases is the table based on?</a:t>
            </a:r>
          </a:p>
          <a:p>
            <a:pPr marL="990600" lvl="1" indent="-646113">
              <a:lnSpc>
                <a:spcPct val="90000"/>
              </a:lnSpc>
              <a:buFontTx/>
              <a:buAutoNum type="arabicPeriod"/>
            </a:pPr>
            <a:r>
              <a:rPr lang="en-US" sz="2200" dirty="0"/>
              <a:t>Who might be interested in this information? What relevance might it have to policy?</a:t>
            </a:r>
          </a:p>
          <a:p>
            <a:pPr marL="990600" lvl="1" indent="-646113">
              <a:lnSpc>
                <a:spcPct val="90000"/>
              </a:lnSpc>
              <a:buFontTx/>
              <a:buAutoNum type="arabicPeriod"/>
            </a:pPr>
            <a:r>
              <a:rPr lang="en-US" sz="2200" dirty="0"/>
              <a:t>Description of variables: Name each variable &amp; its level of measurement.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sz="3000" dirty="0"/>
              <a:t>SPSS (for Part C of HW)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54563"/>
          </a:xfrm>
        </p:spPr>
        <p:txBody>
          <a:bodyPr/>
          <a:lstStyle/>
          <a:p>
            <a:r>
              <a:rPr lang="en-US" dirty="0" smtClean="0"/>
              <a:t>SPSS </a:t>
            </a:r>
            <a:r>
              <a:rPr lang="en-US" dirty="0"/>
              <a:t>procedures we’re covering today:</a:t>
            </a:r>
          </a:p>
          <a:p>
            <a:pPr lvl="1"/>
            <a:r>
              <a:rPr lang="en-US" dirty="0"/>
              <a:t>Running a frequency (getting a frequency distribution)</a:t>
            </a:r>
          </a:p>
          <a:p>
            <a:pPr lvl="1"/>
            <a:r>
              <a:rPr lang="en-US" dirty="0"/>
              <a:t>Recoding a variable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Recoding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class survey data (off web site)</a:t>
            </a:r>
          </a:p>
          <a:p>
            <a:pPr lvl="1"/>
            <a:r>
              <a:rPr lang="en-US" dirty="0"/>
              <a:t>From the “</a:t>
            </a:r>
            <a:r>
              <a:rPr lang="en-US" dirty="0" err="1"/>
              <a:t>nfl</a:t>
            </a:r>
            <a:r>
              <a:rPr lang="en-US" dirty="0"/>
              <a:t>” variable, create the variable “packer”</a:t>
            </a:r>
          </a:p>
          <a:p>
            <a:pPr lvl="2"/>
            <a:r>
              <a:rPr lang="en-US" dirty="0"/>
              <a:t>Variable label = whether or not a person is a packer fan</a:t>
            </a:r>
          </a:p>
          <a:p>
            <a:pPr lvl="2"/>
            <a:r>
              <a:rPr lang="en-US" dirty="0"/>
              <a:t>Values:</a:t>
            </a:r>
          </a:p>
          <a:p>
            <a:pPr lvl="3"/>
            <a:r>
              <a:rPr lang="en-US" dirty="0"/>
              <a:t>1 = Yes</a:t>
            </a:r>
          </a:p>
          <a:p>
            <a:pPr lvl="3"/>
            <a:r>
              <a:rPr lang="en-US" dirty="0"/>
              <a:t>0 = No</a:t>
            </a:r>
          </a:p>
          <a:p>
            <a:pPr lvl="1"/>
            <a:r>
              <a:rPr lang="en-US" dirty="0"/>
              <a:t>From the “sibs” variable create the variable “large </a:t>
            </a:r>
            <a:r>
              <a:rPr lang="en-US" dirty="0" err="1"/>
              <a:t>fam</a:t>
            </a:r>
            <a:r>
              <a:rPr lang="en-US" dirty="0"/>
              <a:t>” </a:t>
            </a:r>
          </a:p>
          <a:p>
            <a:pPr lvl="2"/>
            <a:r>
              <a:rPr lang="en-US" dirty="0"/>
              <a:t>Variable label = whether or not a person has large family (3 or more siblings)</a:t>
            </a:r>
          </a:p>
          <a:p>
            <a:pPr lvl="2"/>
            <a:r>
              <a:rPr lang="en-US" dirty="0"/>
              <a:t>Values</a:t>
            </a:r>
          </a:p>
          <a:p>
            <a:pPr lvl="3"/>
            <a:r>
              <a:rPr lang="en-US" dirty="0"/>
              <a:t>1 = Yes</a:t>
            </a:r>
          </a:p>
          <a:p>
            <a:pPr lvl="3"/>
            <a:r>
              <a:rPr lang="en-US" dirty="0"/>
              <a:t>0 = No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Levels of Measurement </a:t>
            </a:r>
          </a:p>
          <a:p>
            <a:pPr lvl="1"/>
            <a:r>
              <a:rPr lang="en-US" dirty="0"/>
              <a:t>Nominal</a:t>
            </a:r>
          </a:p>
          <a:p>
            <a:pPr lvl="2"/>
            <a:r>
              <a:rPr lang="en-US" dirty="0"/>
              <a:t>Only ME&amp;E (categories cannot be ordered) </a:t>
            </a:r>
          </a:p>
          <a:p>
            <a:pPr lvl="2"/>
            <a:r>
              <a:rPr lang="en-US" dirty="0"/>
              <a:t>Sex, type of religion, city of residence, etc. </a:t>
            </a:r>
          </a:p>
          <a:p>
            <a:pPr lvl="1"/>
            <a:r>
              <a:rPr lang="en-US" dirty="0"/>
              <a:t>Ordinal</a:t>
            </a:r>
          </a:p>
          <a:p>
            <a:pPr lvl="2"/>
            <a:r>
              <a:rPr lang="en-US" dirty="0"/>
              <a:t>Ability to rank categories (attributes)</a:t>
            </a:r>
          </a:p>
          <a:p>
            <a:pPr lvl="2"/>
            <a:r>
              <a:rPr lang="en-US" dirty="0"/>
              <a:t>Anything using </a:t>
            </a:r>
            <a:r>
              <a:rPr lang="en-US" dirty="0" err="1"/>
              <a:t>Likert</a:t>
            </a:r>
            <a:r>
              <a:rPr lang="en-US" dirty="0"/>
              <a:t> type questions (e.g., </a:t>
            </a:r>
            <a:r>
              <a:rPr lang="en-US" dirty="0" err="1"/>
              <a:t>sa</a:t>
            </a:r>
            <a:r>
              <a:rPr lang="en-US" dirty="0"/>
              <a:t>, a, d, </a:t>
            </a:r>
            <a:r>
              <a:rPr lang="en-US" dirty="0" err="1"/>
              <a:t>sd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Interval/ratio</a:t>
            </a:r>
          </a:p>
          <a:p>
            <a:pPr lvl="2"/>
            <a:r>
              <a:rPr lang="en-US" dirty="0"/>
              <a:t>Equal distance between categories of variable </a:t>
            </a:r>
          </a:p>
          <a:p>
            <a:pPr lvl="2"/>
            <a:r>
              <a:rPr lang="en-US" dirty="0"/>
              <a:t>Age in years, months living in current house, number of siblings, population of Duluth…</a:t>
            </a:r>
          </a:p>
          <a:p>
            <a:pPr lvl="2"/>
            <a:r>
              <a:rPr lang="en-US" dirty="0"/>
              <a:t>This level permits all mathematical operations (e.g., someone who is 34 is twice as old as one 17)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 Levels of Measurement</a:t>
            </a:r>
          </a:p>
        </p:txBody>
      </p:sp>
      <p:graphicFrame>
        <p:nvGraphicFramePr>
          <p:cNvPr id="210985" name="Group 41"/>
          <p:cNvGraphicFramePr>
            <a:graphicFrameLocks noGrp="1"/>
          </p:cNvGraphicFramePr>
          <p:nvPr>
            <p:ph sz="half" idx="2"/>
          </p:nvPr>
        </p:nvGraphicFramePr>
        <p:xfrm>
          <a:off x="152400" y="2286000"/>
          <a:ext cx="8305800" cy="3639312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6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Classification: </a:t>
                      </a:r>
                      <a:r>
                        <a:rPr kumimoji="0" lang="en-US" sz="17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Exclusive/Exhaustive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Rank Order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Equal Interval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NOMINAL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ORDINAL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INTERVAL-RATIO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Class Assignment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41520"/>
          </a:xfrm>
        </p:spPr>
        <p:txBody>
          <a:bodyPr>
            <a:normAutofit/>
          </a:bodyPr>
          <a:lstStyle/>
          <a:p>
            <a:r>
              <a:rPr lang="en-US" dirty="0"/>
              <a:t>Bust into groups: 2-3 per group</a:t>
            </a:r>
          </a:p>
          <a:p>
            <a:r>
              <a:rPr lang="en-US" dirty="0"/>
              <a:t>Put names on top of assignment and write legibly </a:t>
            </a:r>
          </a:p>
          <a:p>
            <a:r>
              <a:rPr lang="en-US" sz="2800" dirty="0"/>
              <a:t>Develop Six Survey items that could be included as part of general survey of </a:t>
            </a:r>
            <a:r>
              <a:rPr lang="en-US" sz="2800" dirty="0" smtClean="0"/>
              <a:t>BU students</a:t>
            </a:r>
            <a:r>
              <a:rPr lang="en-US" sz="2800" dirty="0"/>
              <a:t>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Must include 2 examples of each type of variable: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Nominal (NOT gender or race/ethnicity)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Ordinal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Interval - Ratio (NOT age)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Make sure to include all attributes of each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Remember: Mutually exclusive &amp; exhaustive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Statistics</a:t>
            </a:r>
          </a:p>
          <a:p>
            <a:pPr lvl="1"/>
            <a:r>
              <a:rPr lang="en-US" dirty="0"/>
              <a:t>Descriptive Statistics </a:t>
            </a:r>
          </a:p>
          <a:p>
            <a:pPr lvl="2"/>
            <a:r>
              <a:rPr lang="en-US" dirty="0"/>
              <a:t>Data reduction (Univariate)</a:t>
            </a:r>
          </a:p>
          <a:p>
            <a:pPr lvl="2"/>
            <a:r>
              <a:rPr lang="en-US" dirty="0"/>
              <a:t>Measures of Association (Bivariate)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Inferential Statistics </a:t>
            </a:r>
          </a:p>
          <a:p>
            <a:pPr lvl="2"/>
            <a:r>
              <a:rPr lang="en-US" dirty="0"/>
              <a:t>Are relationships found in </a:t>
            </a:r>
            <a:r>
              <a:rPr lang="en-US" i="1" dirty="0"/>
              <a:t>sample</a:t>
            </a:r>
            <a:r>
              <a:rPr lang="en-US" dirty="0"/>
              <a:t> likely true in </a:t>
            </a:r>
            <a:r>
              <a:rPr lang="en-US" i="1" dirty="0"/>
              <a:t>population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Trick is finding correct statistic for particular data (level of measurement issues)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Descriptive Statistics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about data reduction and simplification </a:t>
            </a:r>
          </a:p>
          <a:p>
            <a:pPr lvl="2"/>
            <a:r>
              <a:rPr lang="en-US" dirty="0"/>
              <a:t>Organizing, graphing, describing…quantitative information</a:t>
            </a:r>
          </a:p>
          <a:p>
            <a:r>
              <a:rPr lang="en-US" dirty="0"/>
              <a:t>Researchers often use descriptive statistics to describe sample prior to more complex statistics </a:t>
            </a:r>
          </a:p>
          <a:p>
            <a:pPr lvl="1"/>
            <a:r>
              <a:rPr lang="en-US" dirty="0"/>
              <a:t>Proportions/percentages</a:t>
            </a:r>
          </a:p>
          <a:p>
            <a:pPr lvl="1"/>
            <a:r>
              <a:rPr lang="en-US" dirty="0"/>
              <a:t>Ratios and Rates</a:t>
            </a:r>
          </a:p>
          <a:p>
            <a:pPr lvl="1"/>
            <a:r>
              <a:rPr lang="en-US" dirty="0"/>
              <a:t>Percentage change</a:t>
            </a:r>
          </a:p>
          <a:p>
            <a:pPr lvl="1"/>
            <a:r>
              <a:rPr lang="en-US" dirty="0"/>
              <a:t>Frequency distributions </a:t>
            </a:r>
          </a:p>
          <a:p>
            <a:pPr lvl="1"/>
            <a:r>
              <a:rPr lang="en-US" dirty="0"/>
              <a:t>Cumulative frequency/percentage </a:t>
            </a:r>
          </a:p>
          <a:p>
            <a:pPr lvl="1"/>
            <a:r>
              <a:rPr lang="en-US" dirty="0"/>
              <a:t>Charts/Graphs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Reduction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Unavoidably:  Information is </a:t>
            </a:r>
            <a:r>
              <a:rPr lang="en-US" b="1" u="sng" dirty="0"/>
              <a:t>lost</a:t>
            </a:r>
          </a:p>
          <a:p>
            <a:pPr lvl="2"/>
            <a:r>
              <a:rPr lang="en-US" dirty="0"/>
              <a:t>Example: Study of textbooks</a:t>
            </a:r>
          </a:p>
          <a:p>
            <a:pPr lvl="3"/>
            <a:r>
              <a:rPr lang="en-US" dirty="0"/>
              <a:t>2 hypotheses:</a:t>
            </a:r>
          </a:p>
          <a:p>
            <a:pPr lvl="4"/>
            <a:r>
              <a:rPr lang="en-US" dirty="0"/>
              <a:t>Textbook prices are rising faster than inflation.</a:t>
            </a:r>
          </a:p>
          <a:p>
            <a:pPr lvl="4"/>
            <a:r>
              <a:rPr lang="en-US" dirty="0"/>
              <a:t>Textbooks are getting bigger (&amp; heavier!) with time</a:t>
            </a:r>
          </a:p>
          <a:p>
            <a:pPr lvl="2"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Still, useful &amp; necessary: </a:t>
            </a:r>
          </a:p>
          <a:p>
            <a:pPr lvl="2"/>
            <a:r>
              <a:rPr lang="en-US" dirty="0"/>
              <a:t>To make sense of data &amp; </a:t>
            </a:r>
          </a:p>
          <a:p>
            <a:pPr lvl="2"/>
            <a:r>
              <a:rPr lang="en-US" dirty="0"/>
              <a:t>To answer questions/test hypotheses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Descriptive Statistics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Percentages &amp; proportions:</a:t>
            </a:r>
          </a:p>
          <a:p>
            <a:pPr lvl="2"/>
            <a:r>
              <a:rPr lang="en-US" dirty="0"/>
              <a:t>Most common ways to standardize raw data</a:t>
            </a:r>
          </a:p>
          <a:p>
            <a:pPr lvl="3"/>
            <a:r>
              <a:rPr lang="en-US" dirty="0"/>
              <a:t>Provide a frame of reference for reporting results</a:t>
            </a:r>
          </a:p>
          <a:p>
            <a:pPr lvl="3"/>
            <a:r>
              <a:rPr lang="en-US" dirty="0"/>
              <a:t>Easier to read than frequencies</a:t>
            </a:r>
          </a:p>
          <a:p>
            <a:pPr lvl="3"/>
            <a:endParaRPr lang="en-US" dirty="0"/>
          </a:p>
          <a:p>
            <a:r>
              <a:rPr lang="en-US" dirty="0"/>
              <a:t>Formulas</a:t>
            </a:r>
          </a:p>
          <a:p>
            <a:pPr lvl="1"/>
            <a:r>
              <a:rPr lang="en-US" dirty="0"/>
              <a:t>Proportion(p) = (</a:t>
            </a:r>
            <a:r>
              <a:rPr lang="en-US" i="1" dirty="0"/>
              <a:t>f/N)</a:t>
            </a:r>
          </a:p>
          <a:p>
            <a:pPr lvl="1"/>
            <a:r>
              <a:rPr lang="en-US" dirty="0"/>
              <a:t>Percentage (%) = (</a:t>
            </a:r>
            <a:r>
              <a:rPr lang="en-US" i="1" dirty="0"/>
              <a:t>f/</a:t>
            </a:r>
            <a:r>
              <a:rPr lang="en-US" dirty="0"/>
              <a:t>N) x 100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912</TotalTime>
  <Words>1314</Words>
  <Application>Microsoft Office PowerPoint</Application>
  <PresentationFormat>On-screen Show (4:3)</PresentationFormat>
  <Paragraphs>324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Constantia</vt:lpstr>
      <vt:lpstr>System</vt:lpstr>
      <vt:lpstr>Wingdings</vt:lpstr>
      <vt:lpstr>Retrospect</vt:lpstr>
      <vt:lpstr>Descriptive Statistics </vt:lpstr>
      <vt:lpstr>PowerPoint Presentation</vt:lpstr>
      <vt:lpstr>PowerPoint Presentation</vt:lpstr>
      <vt:lpstr>3 Levels of Measurement</vt:lpstr>
      <vt:lpstr> Class Assignment</vt:lpstr>
      <vt:lpstr>PowerPoint Presentation</vt:lpstr>
      <vt:lpstr>Basic Descriptive Statistics </vt:lpstr>
      <vt:lpstr>Data Reduction</vt:lpstr>
      <vt:lpstr>Descriptive Statistics</vt:lpstr>
      <vt:lpstr>Descriptive Statistics</vt:lpstr>
      <vt:lpstr>Descriptive Statistics</vt:lpstr>
      <vt:lpstr>PowerPoint Presentation</vt:lpstr>
      <vt:lpstr>PowerPoint Presentation</vt:lpstr>
      <vt:lpstr>Descriptive Statistics</vt:lpstr>
      <vt:lpstr>Descriptive Statistics</vt:lpstr>
      <vt:lpstr>PowerPoint Presentation</vt:lpstr>
      <vt:lpstr>Making Your Argument w/Stats…</vt:lpstr>
      <vt:lpstr>Descriptive Statistics</vt:lpstr>
      <vt:lpstr>Descriptive Statistics</vt:lpstr>
      <vt:lpstr>PowerPoint Presentation</vt:lpstr>
      <vt:lpstr>Descriptive Statistics</vt:lpstr>
      <vt:lpstr>Descriptive Statistics</vt:lpstr>
      <vt:lpstr>Descriptive Statistics</vt:lpstr>
      <vt:lpstr>Homework #1 (Group Assignment)</vt:lpstr>
      <vt:lpstr>Interpreting Tables (Part B of HW)</vt:lpstr>
      <vt:lpstr>SPSS (for Part C of HW)</vt:lpstr>
      <vt:lpstr>Recoding Exercise</vt:lpstr>
    </vt:vector>
  </TitlesOfParts>
  <Company>University of Minnesota Duluth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 3155</dc:title>
  <dc:creator>Jeff Maahs</dc:creator>
  <cp:lastModifiedBy>Admin</cp:lastModifiedBy>
  <cp:revision>61</cp:revision>
  <dcterms:created xsi:type="dcterms:W3CDTF">2009-01-25T20:59:22Z</dcterms:created>
  <dcterms:modified xsi:type="dcterms:W3CDTF">2021-09-19T23:22:42Z</dcterms:modified>
</cp:coreProperties>
</file>