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7"/>
  </p:notesMasterIdLst>
  <p:handoutMasterIdLst>
    <p:handoutMasterId r:id="rId38"/>
  </p:handoutMasterIdLst>
  <p:sldIdLst>
    <p:sldId id="293" r:id="rId2"/>
    <p:sldId id="300" r:id="rId3"/>
    <p:sldId id="302" r:id="rId4"/>
    <p:sldId id="296" r:id="rId5"/>
    <p:sldId id="297" r:id="rId6"/>
    <p:sldId id="258" r:id="rId7"/>
    <p:sldId id="295" r:id="rId8"/>
    <p:sldId id="261" r:id="rId9"/>
    <p:sldId id="263" r:id="rId10"/>
    <p:sldId id="301" r:id="rId11"/>
    <p:sldId id="264" r:id="rId12"/>
    <p:sldId id="265" r:id="rId13"/>
    <p:sldId id="298" r:id="rId14"/>
    <p:sldId id="299" r:id="rId15"/>
    <p:sldId id="268" r:id="rId16"/>
    <p:sldId id="270" r:id="rId17"/>
    <p:sldId id="271" r:id="rId18"/>
    <p:sldId id="272" r:id="rId19"/>
    <p:sldId id="275" r:id="rId20"/>
    <p:sldId id="276" r:id="rId21"/>
    <p:sldId id="277" r:id="rId22"/>
    <p:sldId id="292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4" r:id="rId32"/>
    <p:sldId id="287" r:id="rId33"/>
    <p:sldId id="288" r:id="rId34"/>
    <p:sldId id="290" r:id="rId35"/>
    <p:sldId id="291" r:id="rId3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71744" autoAdjust="0"/>
  </p:normalViewPr>
  <p:slideViewPr>
    <p:cSldViewPr>
      <p:cViewPr varScale="1">
        <p:scale>
          <a:sx n="65" d="100"/>
          <a:sy n="65" d="100"/>
        </p:scale>
        <p:origin x="16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/>
          <a:lstStyle>
            <a:lvl1pPr algn="r">
              <a:defRPr sz="1200"/>
            </a:lvl1pPr>
          </a:lstStyle>
          <a:p>
            <a:fld id="{0E23F975-816A-4A09-89A3-25AF884A237B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 anchor="b"/>
          <a:lstStyle>
            <a:lvl1pPr algn="r">
              <a:defRPr sz="1200"/>
            </a:lvl1pPr>
          </a:lstStyle>
          <a:p>
            <a:fld id="{3C42C6FA-F917-416B-B0F0-A7EC05A73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5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/>
          <a:lstStyle>
            <a:lvl1pPr algn="r">
              <a:defRPr sz="1200"/>
            </a:lvl1pPr>
          </a:lstStyle>
          <a:p>
            <a:fld id="{CF08FF54-4208-4770-B507-221AD768645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3" tIns="46661" rIns="93323" bIns="466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3" tIns="46661" rIns="93323" bIns="4666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3" tIns="46661" rIns="93323" bIns="46661" rtlCol="0" anchor="b"/>
          <a:lstStyle>
            <a:lvl1pPr algn="r">
              <a:defRPr sz="1200"/>
            </a:lvl1pPr>
          </a:lstStyle>
          <a:p>
            <a:fld id="{194579A5-5717-48A9-B091-59DFB8A1C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79A5-5717-48A9-B091-59DFB8A1C1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FAB4E-2013-4208-9CED-6979E690BEA9}" type="slidenum">
              <a:rPr lang="en-US"/>
              <a:pPr/>
              <a:t>20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95425" y="231775"/>
            <a:ext cx="4033838" cy="3027363"/>
          </a:xfrm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10" y="3490914"/>
            <a:ext cx="5618480" cy="5586096"/>
          </a:xfrm>
        </p:spPr>
        <p:txBody>
          <a:bodyPr/>
          <a:lstStyle/>
          <a:p>
            <a:endParaRPr lang="en-US" sz="1000" b="1" dirty="0"/>
          </a:p>
          <a:p>
            <a:endParaRPr lang="en-US" sz="10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CC59B-6F4F-4CBE-B29B-36E2E1D4CCF3}" type="slidenum">
              <a:rPr lang="en-US"/>
              <a:pPr/>
              <a:t>21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9774A-6D60-4AF4-A949-5B127E9D08B5}" type="slidenum">
              <a:rPr lang="en-US"/>
              <a:pPr/>
              <a:t>23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D2D48-B67B-4D6B-B19D-80F527038DCE}" type="slidenum">
              <a:rPr lang="en-US"/>
              <a:pPr/>
              <a:t>24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9D8CB-C139-4C34-BA38-22E0948FCF03}" type="slidenum">
              <a:rPr lang="en-US"/>
              <a:pPr/>
              <a:t>25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054ED-5B8C-4A7B-9EE6-BF93D7C08D63}" type="slidenum">
              <a:rPr lang="en-US"/>
              <a:pPr/>
              <a:t>26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883E8-32A6-4B24-82E7-146485450EB1}" type="slidenum">
              <a:rPr lang="en-US"/>
              <a:pPr/>
              <a:t>27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C3167-F1E3-4F57-BED6-8EB327F4A40F}" type="slidenum">
              <a:rPr lang="en-US"/>
              <a:pPr/>
              <a:t>28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C50FD-9BEF-48EF-8220-EC54645A3E24}" type="slidenum">
              <a:rPr lang="en-US"/>
              <a:pPr/>
              <a:t>29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2C340-9DA8-43AB-B543-84C5546DBC38}" type="slidenum">
              <a:rPr lang="en-US"/>
              <a:pPr/>
              <a:t>30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A69C9-D7C5-44BE-8285-F282BD511B15}" type="slidenum">
              <a:rPr lang="en-US"/>
              <a:pPr/>
              <a:t>8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76288"/>
            <a:ext cx="4654550" cy="3490912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0B2DF-7F0B-4F28-8350-6111E174F105}" type="slidenum">
              <a:rPr lang="en-US"/>
              <a:pPr/>
              <a:t>32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24B15-F9CE-4249-9F31-9EFD84D2CD83}" type="slidenum">
              <a:rPr lang="en-US"/>
              <a:pPr/>
              <a:t>33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AGAIN, A SMALL NUMBER OF CASES.  IN THIS CASE, N=8</a:t>
            </a:r>
          </a:p>
          <a:p>
            <a:endParaRPr lang="en-US" b="1" dirty="0"/>
          </a:p>
          <a:p>
            <a:r>
              <a:rPr lang="en-US" b="1" dirty="0"/>
              <a:t>Calculate the variance &amp; standard deviation of these 8 scores.</a:t>
            </a:r>
          </a:p>
          <a:p>
            <a:endParaRPr lang="en-US" b="1" dirty="0"/>
          </a:p>
          <a:p>
            <a:r>
              <a:rPr lang="en-US" b="1" dirty="0"/>
              <a:t>MEAN = 14 (112 / 8)</a:t>
            </a:r>
          </a:p>
          <a:p>
            <a:endParaRPr lang="en-US" b="1" dirty="0"/>
          </a:p>
          <a:p>
            <a:r>
              <a:rPr lang="en-US" b="1" dirty="0"/>
              <a:t>VARIANCE = SUM OF SQUARED DEVIATIONS/# OF SCORES</a:t>
            </a:r>
          </a:p>
          <a:p>
            <a:r>
              <a:rPr lang="en-US" b="1" dirty="0"/>
              <a:t>					72 / 8 = 9</a:t>
            </a:r>
          </a:p>
          <a:p>
            <a:endParaRPr lang="en-US" b="1" dirty="0"/>
          </a:p>
          <a:p>
            <a:r>
              <a:rPr lang="en-US" b="1" dirty="0"/>
              <a:t>Standard deviation = sq. rt. of variance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06AA4-F16D-4451-A99D-36459C29E063}" type="slidenum">
              <a:rPr lang="en-US"/>
              <a:pPr/>
              <a:t>34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07" indent="-233307"/>
            <a:r>
              <a:rPr lang="en-US" b="1" dirty="0"/>
              <a:t>1 – Like the mean in this sense</a:t>
            </a:r>
          </a:p>
          <a:p>
            <a:pPr marL="233307" indent="-233307"/>
            <a:r>
              <a:rPr lang="en-US" b="1" dirty="0"/>
              <a:t>2 – Good index of variation</a:t>
            </a:r>
          </a:p>
          <a:p>
            <a:pPr marL="233307" indent="-233307"/>
            <a:r>
              <a:rPr lang="en-US" b="1" dirty="0"/>
              <a:t>3 – Another form of standardization (putting things into a common metric, just like %s or rates)</a:t>
            </a:r>
            <a:endParaRPr lang="en-US" dirty="0"/>
          </a:p>
          <a:p>
            <a:pPr marL="699921" lvl="1" indent="-233307"/>
            <a:r>
              <a:rPr lang="en-US" dirty="0"/>
              <a:t>Becomes very important when we discuss the normal curve (Chapter 5, next) </a:t>
            </a:r>
          </a:p>
          <a:p>
            <a:pPr marL="233307" indent="-233307"/>
            <a:r>
              <a:rPr lang="en-US" b="1" dirty="0"/>
              <a:t>4 – Read Chapter 5 for next time</a:t>
            </a:r>
          </a:p>
          <a:p>
            <a:pPr marL="699921" lvl="1" indent="-233307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FCDB2-C094-4CEC-95E3-B219921178D2}" type="slidenum">
              <a:rPr lang="en-US"/>
              <a:pPr/>
              <a:t>35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E20DE-544A-4634-8A35-A67B1F9EAB20}" type="slidenum">
              <a:rPr lang="en-US"/>
              <a:pPr/>
              <a:t>11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0523D-3F48-42CD-9C2E-11EA0A23A71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579A5-5717-48A9-B091-59DFB8A1C1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7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BCC88-309F-4DB5-A11F-C0649B17AB25}" type="slidenum">
              <a:rPr lang="en-US"/>
              <a:pPr/>
              <a:t>16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4C3AC-3EA1-4898-8B4C-CE55983C74E7}" type="slidenum">
              <a:rPr lang="en-US"/>
              <a:pPr/>
              <a:t>17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AEAEE-2CB0-48A1-AF24-E3C9B17A3F42}" type="slidenum">
              <a:rPr lang="en-US"/>
              <a:pPr/>
              <a:t>18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BA8D6-25AC-4089-B9C8-322C3ED1E35E}" type="slidenum">
              <a:rPr lang="en-US"/>
              <a:pPr/>
              <a:t>19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the values in the previous slide as weights</a:t>
            </a:r>
          </a:p>
          <a:p>
            <a:r>
              <a:rPr lang="en-US" dirty="0"/>
              <a:t>Think of the mean as the point at which the weights would be balanced.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58CA5C3-D9AA-485A-8E2B-453A1488CC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7523B4-C581-45AA-8537-AD84085CF5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3BBD-CD11-4818-A8A7-32C9B8B6423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E3A9-638B-4955-91BD-86B9051AC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tucino.com/berrie/ds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</a:t>
            </a:r>
            <a:r>
              <a:rPr lang="en-US" dirty="0"/>
              <a:t>TENDENCY &amp; DISPERSION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histogram from the GSS data using the variable “TVHOURS”</a:t>
            </a:r>
          </a:p>
          <a:p>
            <a:endParaRPr lang="en-US" dirty="0"/>
          </a:p>
          <a:p>
            <a:r>
              <a:rPr lang="en-US" dirty="0"/>
              <a:t>Concept of “skew”</a:t>
            </a:r>
          </a:p>
          <a:p>
            <a:pPr lvl="1"/>
            <a:r>
              <a:rPr lang="en-US" dirty="0"/>
              <a:t>Positive vs. negative</a:t>
            </a:r>
          </a:p>
          <a:p>
            <a:pPr lvl="2"/>
            <a:r>
              <a:rPr lang="en-US" dirty="0"/>
              <a:t>Skew is only possible for ordered data, and typically relevant for interval/ratio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11212"/>
          </a:xfrm>
          <a:noFill/>
          <a:ln/>
        </p:spPr>
        <p:txBody>
          <a:bodyPr/>
          <a:lstStyle/>
          <a:p>
            <a:r>
              <a:rPr lang="en-US" sz="3500" dirty="0">
                <a:solidFill>
                  <a:srgbClr val="0000FF"/>
                </a:solidFill>
              </a:rPr>
              <a:t>Measures of Central Tendency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609600" indent="-609600"/>
            <a:r>
              <a:rPr lang="en-US" dirty="0"/>
              <a:t>Purpose is to describe a distribution’s </a:t>
            </a:r>
            <a:r>
              <a:rPr lang="en-US" b="1" u="sng" dirty="0"/>
              <a:t>typical</a:t>
            </a:r>
            <a:r>
              <a:rPr lang="en-US" dirty="0"/>
              <a:t> case – do not say “average” case</a:t>
            </a:r>
          </a:p>
          <a:p>
            <a:pPr marL="1009650" lvl="1" indent="-609600"/>
            <a:r>
              <a:rPr lang="en-US" dirty="0"/>
              <a:t>Mode</a:t>
            </a:r>
          </a:p>
          <a:p>
            <a:pPr marL="1009650" lvl="1" indent="-609600"/>
            <a:r>
              <a:rPr lang="en-US" dirty="0"/>
              <a:t>Median</a:t>
            </a:r>
          </a:p>
          <a:p>
            <a:pPr marL="1009650" lvl="1" indent="-609600"/>
            <a:r>
              <a:rPr lang="en-US" dirty="0"/>
              <a:t>Mean (Average)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Measures of 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646113">
              <a:buFontTx/>
              <a:buAutoNum type="arabicPeriod"/>
            </a:pPr>
            <a:r>
              <a:rPr lang="en-US" dirty="0"/>
              <a:t>Mode </a:t>
            </a:r>
          </a:p>
          <a:p>
            <a:pPr marL="1371600" lvl="2" indent="-677863"/>
            <a:r>
              <a:rPr lang="en-US" dirty="0"/>
              <a:t>Value of the distribution that occurs most frequently (i.e., largest category)</a:t>
            </a:r>
          </a:p>
          <a:p>
            <a:pPr marL="1371600" lvl="2" indent="-677863"/>
            <a:r>
              <a:rPr lang="en-US" dirty="0"/>
              <a:t>Only measure that can be used with nominal-level variables</a:t>
            </a:r>
          </a:p>
          <a:p>
            <a:pPr marL="1371600" lvl="2" indent="-677863"/>
            <a:r>
              <a:rPr lang="en-US" dirty="0"/>
              <a:t>Limitations:</a:t>
            </a:r>
          </a:p>
          <a:p>
            <a:pPr marL="1752600" lvl="3" indent="-763588"/>
            <a:r>
              <a:rPr lang="en-US" dirty="0"/>
              <a:t>Some distributions don’t have a mode</a:t>
            </a:r>
          </a:p>
          <a:p>
            <a:pPr marL="1752600" lvl="3" indent="-763588"/>
            <a:r>
              <a:rPr lang="en-US" dirty="0"/>
              <a:t>Most common score doesn’t necessarily mean “typical”</a:t>
            </a:r>
          </a:p>
          <a:p>
            <a:pPr marL="1752600" lvl="3" indent="-763588"/>
            <a:r>
              <a:rPr lang="en-US" dirty="0"/>
              <a:t>Often better off using proportions or percentages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Measures of Central Tendency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8" y="1028699"/>
            <a:ext cx="7543800" cy="567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ambiguous mode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2999"/>
            <a:ext cx="7162800" cy="561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Measures of 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646113">
              <a:buFont typeface="Wingdings" pitchFamily="2" charset="2"/>
              <a:buNone/>
            </a:pPr>
            <a:r>
              <a:rPr lang="en-US" dirty="0"/>
              <a:t>2.  Median</a:t>
            </a:r>
          </a:p>
          <a:p>
            <a:pPr marL="1371600" lvl="2" indent="-677863"/>
            <a:r>
              <a:rPr lang="en-US" dirty="0"/>
              <a:t>value of the variable in the “middle” of the distribution</a:t>
            </a:r>
          </a:p>
          <a:p>
            <a:pPr marL="1752600" lvl="3" indent="-763588"/>
            <a:r>
              <a:rPr lang="en-US" dirty="0"/>
              <a:t>same as the 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1371600" lvl="2" indent="-677863"/>
            <a:r>
              <a:rPr lang="en-US" dirty="0"/>
              <a:t>When N is odd #, median is middle case:</a:t>
            </a:r>
          </a:p>
          <a:p>
            <a:pPr marL="1752600" lvl="3" indent="-763588"/>
            <a:r>
              <a:rPr lang="en-US" i="1" dirty="0"/>
              <a:t>N</a:t>
            </a:r>
            <a:r>
              <a:rPr lang="en-US" dirty="0"/>
              <a:t>=5: 2 2 </a:t>
            </a:r>
            <a:r>
              <a:rPr lang="en-US" b="1" dirty="0"/>
              <a:t>6</a:t>
            </a:r>
            <a:r>
              <a:rPr lang="en-US" dirty="0"/>
              <a:t> 9 11     </a:t>
            </a:r>
          </a:p>
          <a:p>
            <a:pPr marL="2209800" lvl="4" indent="-927100"/>
            <a:r>
              <a:rPr lang="en-US" dirty="0"/>
              <a:t>median=6</a:t>
            </a:r>
          </a:p>
          <a:p>
            <a:pPr marL="1371600" lvl="2" indent="-677863"/>
            <a:r>
              <a:rPr lang="en-US" dirty="0"/>
              <a:t>When N is even #, median is the score between the middle 2 cases:</a:t>
            </a:r>
          </a:p>
          <a:p>
            <a:pPr marL="1752600" lvl="3" indent="-763588"/>
            <a:r>
              <a:rPr lang="en-US" i="1" dirty="0"/>
              <a:t>N</a:t>
            </a:r>
            <a:r>
              <a:rPr lang="en-US" dirty="0"/>
              <a:t>=6: 2 2 </a:t>
            </a:r>
            <a:r>
              <a:rPr lang="en-US" b="1" dirty="0"/>
              <a:t>5 9</a:t>
            </a:r>
            <a:r>
              <a:rPr lang="en-US" dirty="0"/>
              <a:t> 11 15   </a:t>
            </a:r>
          </a:p>
          <a:p>
            <a:pPr marL="2209800" lvl="4" indent="-927100"/>
            <a:r>
              <a:rPr lang="en-US" dirty="0"/>
              <a:t>median=(5+9)/2 = 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en-US" sz="2600"/>
              <a:t>MEDIAN: EQUAL NUMBER OF</a:t>
            </a:r>
            <a:br>
              <a:rPr lang="en-US" altLang="en-US" sz="2600"/>
            </a:br>
            <a:r>
              <a:rPr lang="en-US" altLang="en-US" sz="2600"/>
              <a:t>CASES ON EACH SIDE</a:t>
            </a:r>
          </a:p>
        </p:txBody>
      </p:sp>
      <p:pic>
        <p:nvPicPr>
          <p:cNvPr id="357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65263"/>
            <a:ext cx="7696200" cy="4554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FF"/>
                </a:solidFill>
              </a:rPr>
              <a:t>Measures of Central Tendency</a:t>
            </a:r>
            <a:endParaRPr lang="en-US" sz="4000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dirty="0"/>
              <a:t>3.  Mean</a:t>
            </a:r>
          </a:p>
          <a:p>
            <a:pPr lvl="2"/>
            <a:r>
              <a:rPr lang="en-US" dirty="0"/>
              <a:t>The arithmetic average</a:t>
            </a:r>
          </a:p>
          <a:p>
            <a:pPr lvl="3"/>
            <a:r>
              <a:rPr lang="en-US" dirty="0"/>
              <a:t>Amount each individual would get if the total were divided among all the individuals in a distribution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Symbolized as    X</a:t>
            </a:r>
          </a:p>
          <a:p>
            <a:pPr>
              <a:buFont typeface="Symbol" pitchFamily="18" charset="2"/>
              <a:buNone/>
            </a:pPr>
            <a:endParaRPr lang="en-US" dirty="0"/>
          </a:p>
          <a:p>
            <a:pPr lvl="3"/>
            <a:r>
              <a:rPr lang="en-US" sz="2400" dirty="0"/>
              <a:t>Formula:     X = </a:t>
            </a:r>
            <a:r>
              <a:rPr lang="en-US" sz="2400" u="sng" dirty="0">
                <a:sym typeface="Symbol" pitchFamily="18" charset="2"/>
              </a:rPr>
              <a:t>(X</a:t>
            </a:r>
            <a:r>
              <a:rPr lang="en-US" sz="2400" u="sng" baseline="-25000" dirty="0">
                <a:sym typeface="Symbol" pitchFamily="18" charset="2"/>
              </a:rPr>
              <a:t>i</a:t>
            </a:r>
            <a:r>
              <a:rPr lang="en-US" sz="2400" u="sng" dirty="0">
                <a:sym typeface="Symbol" pitchFamily="18" charset="2"/>
              </a:rPr>
              <a:t> )</a:t>
            </a:r>
          </a:p>
          <a:p>
            <a:pPr lvl="3">
              <a:buFontTx/>
              <a:buNone/>
            </a:pPr>
            <a:r>
              <a:rPr lang="en-US" sz="2400" dirty="0">
                <a:sym typeface="Symbol" pitchFamily="18" charset="2"/>
              </a:rPr>
              <a:t>                                  </a:t>
            </a:r>
            <a:r>
              <a:rPr lang="en-US" sz="2400" i="1" dirty="0">
                <a:sym typeface="Symbol" pitchFamily="18" charset="2"/>
              </a:rPr>
              <a:t>N</a:t>
            </a:r>
          </a:p>
          <a:p>
            <a:pPr lvl="3">
              <a:buFontTx/>
              <a:buNone/>
            </a:pPr>
            <a:endParaRPr lang="en-US" sz="2400" i="1" dirty="0">
              <a:sym typeface="Symbol" pitchFamily="18" charset="2"/>
            </a:endParaRPr>
          </a:p>
        </p:txBody>
      </p:sp>
      <p:sp>
        <p:nvSpPr>
          <p:cNvPr id="359428" name="Line 4"/>
          <p:cNvSpPr>
            <a:spLocks noChangeShapeType="1"/>
          </p:cNvSpPr>
          <p:nvPr/>
        </p:nvSpPr>
        <p:spPr bwMode="auto">
          <a:xfrm flipH="1">
            <a:off x="3657600" y="3581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429" name="Line 5"/>
          <p:cNvSpPr>
            <a:spLocks noChangeShapeType="1"/>
          </p:cNvSpPr>
          <p:nvPr/>
        </p:nvSpPr>
        <p:spPr bwMode="auto">
          <a:xfrm flipH="1">
            <a:off x="3505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Measures of Central Tendency</a:t>
            </a:r>
            <a:endParaRPr lang="en-US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7162800" cy="1447800"/>
          </a:xfrm>
        </p:spPr>
        <p:txBody>
          <a:bodyPr/>
          <a:lstStyle/>
          <a:p>
            <a:pPr marL="533400" indent="-533400"/>
            <a:r>
              <a:rPr lang="en-US" sz="2800"/>
              <a:t>Characteristics of the Mean:</a:t>
            </a:r>
          </a:p>
          <a:p>
            <a:pPr marL="914400" lvl="1" indent="-457200">
              <a:buFontTx/>
              <a:buAutoNum type="arabicPeriod"/>
            </a:pPr>
            <a:r>
              <a:rPr lang="en-US" sz="2400"/>
              <a:t>It is the point around which all of the scores (X</a:t>
            </a:r>
            <a:r>
              <a:rPr lang="en-US" sz="2400" baseline="-25000"/>
              <a:t>i</a:t>
            </a:r>
            <a:r>
              <a:rPr lang="en-US" sz="2400"/>
              <a:t>) cancel out. </a:t>
            </a:r>
            <a:r>
              <a:rPr lang="en-US" sz="2400" b="1" i="1"/>
              <a:t>Example:</a:t>
            </a:r>
          </a:p>
          <a:p>
            <a:pPr marL="914400" lvl="1" indent="-457200">
              <a:buFontTx/>
              <a:buNone/>
            </a:pPr>
            <a:endParaRPr lang="en-US" sz="2400"/>
          </a:p>
          <a:p>
            <a:pPr marL="914400" lvl="1" indent="-457200"/>
            <a:endParaRPr lang="en-US" sz="2400"/>
          </a:p>
          <a:p>
            <a:pPr marL="914400" lvl="1" indent="-457200"/>
            <a:endParaRPr lang="en-US" sz="2400"/>
          </a:p>
        </p:txBody>
      </p:sp>
      <p:graphicFrame>
        <p:nvGraphicFramePr>
          <p:cNvPr id="361526" name="Group 54"/>
          <p:cNvGraphicFramePr>
            <a:graphicFrameLocks noGrp="1"/>
          </p:cNvGraphicFramePr>
          <p:nvPr>
            <p:ph sz="half" idx="2"/>
          </p:nvPr>
        </p:nvGraphicFramePr>
        <p:xfrm>
          <a:off x="1828800" y="2514600"/>
          <a:ext cx="4876800" cy="3627120"/>
        </p:xfrm>
        <a:graphic>
          <a:graphicData uri="http://schemas.openxmlformats.org/drawingml/2006/table">
            <a:tbl>
              <a:tblPr/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X)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– 7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– 7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– 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 – 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11- 7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X = 35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(X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– X)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1520" name="Line 48"/>
          <p:cNvSpPr>
            <a:spLocks noChangeShapeType="1"/>
          </p:cNvSpPr>
          <p:nvPr/>
        </p:nvSpPr>
        <p:spPr bwMode="auto">
          <a:xfrm flipH="1">
            <a:off x="5410200" y="2590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21" name="Line 49"/>
          <p:cNvSpPr>
            <a:spLocks noChangeShapeType="1"/>
          </p:cNvSpPr>
          <p:nvPr/>
        </p:nvSpPr>
        <p:spPr bwMode="auto">
          <a:xfrm flipH="1">
            <a:off x="5105400" y="5715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as the “Balancing Point”</a:t>
            </a:r>
          </a:p>
        </p:txBody>
      </p:sp>
      <p:pic>
        <p:nvPicPr>
          <p:cNvPr id="3655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2514600"/>
            <a:ext cx="8229600" cy="2716213"/>
          </a:xfrm>
          <a:solidFill>
            <a:schemeClr val="bg1"/>
          </a:solidFill>
          <a:ln/>
        </p:spPr>
      </p:pic>
      <p:sp>
        <p:nvSpPr>
          <p:cNvPr id="365572" name="AutoShape 4"/>
          <p:cNvSpPr>
            <a:spLocks noChangeArrowheads="1"/>
          </p:cNvSpPr>
          <p:nvPr/>
        </p:nvSpPr>
        <p:spPr bwMode="auto">
          <a:xfrm>
            <a:off x="4114800" y="44958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/>
              <a:t>X</a:t>
            </a:r>
          </a:p>
        </p:txBody>
      </p:sp>
      <p:sp>
        <p:nvSpPr>
          <p:cNvPr id="365573" name="Line 5"/>
          <p:cNvSpPr>
            <a:spLocks noChangeShapeType="1"/>
          </p:cNvSpPr>
          <p:nvPr/>
        </p:nvSpPr>
        <p:spPr bwMode="auto">
          <a:xfrm flipH="1">
            <a:off x="4343400" y="4724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Nominal Measurement </a:t>
            </a:r>
          </a:p>
          <a:p>
            <a:pPr lvl="1">
              <a:defRPr/>
            </a:pPr>
            <a:r>
              <a:rPr lang="en-US" dirty="0"/>
              <a:t>Good</a:t>
            </a:r>
          </a:p>
          <a:p>
            <a:pPr lvl="2">
              <a:defRPr/>
            </a:pPr>
            <a:r>
              <a:rPr lang="en-US" dirty="0"/>
              <a:t>What college (e.g., CLA, CHESP) are you enrolled in?</a:t>
            </a:r>
          </a:p>
          <a:p>
            <a:pPr lvl="1">
              <a:defRPr/>
            </a:pPr>
            <a:r>
              <a:rPr lang="en-US" dirty="0"/>
              <a:t>Not as good</a:t>
            </a:r>
          </a:p>
          <a:p>
            <a:pPr lvl="2">
              <a:defRPr/>
            </a:pPr>
            <a:r>
              <a:rPr lang="en-US" dirty="0"/>
              <a:t>Are you a freshman, sophomore, junior, or senior?</a:t>
            </a:r>
          </a:p>
          <a:p>
            <a:pPr lvl="2">
              <a:defRPr/>
            </a:pPr>
            <a:r>
              <a:rPr lang="en-US" dirty="0"/>
              <a:t>What is your college major? </a:t>
            </a:r>
          </a:p>
          <a:p>
            <a:pPr lvl="2">
              <a:defRPr/>
            </a:pPr>
            <a:r>
              <a:rPr lang="en-US" dirty="0"/>
              <a:t>Political affiliation/Religion </a:t>
            </a:r>
          </a:p>
          <a:p>
            <a:pPr lvl="2"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81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Measures of Central Tendency</a:t>
            </a:r>
            <a:endParaRPr lang="en-US" sz="3500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62000"/>
            <a:ext cx="7848600" cy="3505200"/>
          </a:xfrm>
        </p:spPr>
        <p:txBody>
          <a:bodyPr/>
          <a:lstStyle/>
          <a:p>
            <a:pPr marL="609600" indent="-609600"/>
            <a:r>
              <a:rPr lang="en-US" sz="2600"/>
              <a:t>Characteristics of the Mean:</a:t>
            </a:r>
          </a:p>
          <a:p>
            <a:pPr marL="990600" lvl="1" indent="-646113">
              <a:buFontTx/>
              <a:buNone/>
            </a:pPr>
            <a:r>
              <a:rPr lang="en-US" sz="2200"/>
              <a:t>2.	Every score in a distribution affects the value of the mean</a:t>
            </a:r>
          </a:p>
          <a:p>
            <a:pPr marL="1371600" lvl="2" indent="-677863"/>
            <a:r>
              <a:rPr lang="en-US" sz="2100"/>
              <a:t>As a result, the mean is always pulled in the direction of extreme scores</a:t>
            </a:r>
          </a:p>
          <a:p>
            <a:pPr marL="1752600" lvl="3" indent="-763588"/>
            <a:r>
              <a:rPr lang="en-US" sz="1800"/>
              <a:t>Example of why it’s better to use MEDIAN family income</a:t>
            </a:r>
          </a:p>
          <a:p>
            <a:pPr marL="1752600" lvl="3" indent="-763588">
              <a:buFont typeface="Wingdings" pitchFamily="2" charset="2"/>
              <a:buNone/>
            </a:pPr>
            <a:r>
              <a:rPr lang="en-US" sz="1800"/>
              <a:t> </a:t>
            </a:r>
          </a:p>
          <a:p>
            <a:pPr marL="609600" indent="-609600"/>
            <a:endParaRPr lang="en-US" sz="2600"/>
          </a:p>
        </p:txBody>
      </p:sp>
      <p:pic>
        <p:nvPicPr>
          <p:cNvPr id="3676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3124200"/>
            <a:ext cx="7772400" cy="3611563"/>
          </a:xfrm>
          <a:noFill/>
          <a:ln/>
        </p:spPr>
      </p:pic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1219200" y="61722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POSITIVELY SKEWED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5638800" y="6248400"/>
            <a:ext cx="267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NEGATIVELY SKEWED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11212"/>
          </a:xfrm>
        </p:spPr>
        <p:txBody>
          <a:bodyPr/>
          <a:lstStyle/>
          <a:p>
            <a:r>
              <a:rPr lang="en-US" sz="3600" dirty="0">
                <a:solidFill>
                  <a:srgbClr val="0000FF"/>
                </a:solidFill>
              </a:rPr>
              <a:t>Measures of Central Tendency</a:t>
            </a:r>
            <a:endParaRPr lang="en-US" sz="3500" dirty="0"/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/>
              <a:t>In-class exercise:</a:t>
            </a:r>
          </a:p>
          <a:p>
            <a:pPr marL="1143000" lvl="2" indent="-228600"/>
            <a:r>
              <a:rPr lang="en-US" dirty="0"/>
              <a:t>Find the mode, median &amp; mean of the following numbers: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dirty="0"/>
              <a:t>	8	4 	10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dirty="0"/>
              <a:t>	2 	5	  1 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dirty="0"/>
              <a:t>	6 	2 	11 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dirty="0"/>
              <a:t>	2 	</a:t>
            </a:r>
          </a:p>
          <a:p>
            <a:pPr marL="1143000" lvl="2" indent="-228600"/>
            <a:r>
              <a:rPr lang="en-US" dirty="0"/>
              <a:t>Does this distribution have a positive or negative skew?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Measures of Central Tendency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 of Measurement </a:t>
            </a:r>
          </a:p>
          <a:p>
            <a:pPr lvl="1"/>
            <a:r>
              <a:rPr lang="en-US" dirty="0"/>
              <a:t>Nominal</a:t>
            </a:r>
          </a:p>
          <a:p>
            <a:pPr lvl="2"/>
            <a:r>
              <a:rPr lang="en-US" dirty="0"/>
              <a:t>Mode only (categories defy ranking)</a:t>
            </a:r>
          </a:p>
          <a:p>
            <a:pPr lvl="2"/>
            <a:r>
              <a:rPr lang="en-US" dirty="0"/>
              <a:t>Often, percent or proportion better</a:t>
            </a:r>
          </a:p>
          <a:p>
            <a:pPr lvl="1"/>
            <a:r>
              <a:rPr lang="en-US" dirty="0"/>
              <a:t>Ordinal</a:t>
            </a:r>
          </a:p>
          <a:p>
            <a:pPr lvl="2"/>
            <a:r>
              <a:rPr lang="en-US" dirty="0"/>
              <a:t>Mode or Median (typically, median preferred)</a:t>
            </a:r>
          </a:p>
          <a:p>
            <a:pPr lvl="1"/>
            <a:r>
              <a:rPr lang="en-US" dirty="0"/>
              <a:t>Interval/Ratio</a:t>
            </a:r>
          </a:p>
          <a:p>
            <a:pPr lvl="2"/>
            <a:r>
              <a:rPr lang="en-US" dirty="0"/>
              <a:t>Mode, Median, or Mean</a:t>
            </a:r>
          </a:p>
          <a:p>
            <a:pPr lvl="2"/>
            <a:r>
              <a:rPr lang="en-US" dirty="0"/>
              <a:t>Mean if skew/outlier not a big problem (judgment call)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98525"/>
          </a:xfrm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Measures of Dispersion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Measures of dispersion</a:t>
            </a:r>
          </a:p>
          <a:p>
            <a:pPr lvl="1"/>
            <a:r>
              <a:rPr lang="en-US"/>
              <a:t>provide information about the amount of variety or heterogeneity within a distribution of scores</a:t>
            </a:r>
          </a:p>
          <a:p>
            <a:pPr lvl="2"/>
            <a:r>
              <a:rPr lang="en-US"/>
              <a:t>Necessary to include them w/measures of central tendency when describing a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Dispersion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/>
              <a:t>Range (</a:t>
            </a:r>
            <a:r>
              <a:rPr lang="en-US" i="1" dirty="0"/>
              <a:t>R</a:t>
            </a:r>
            <a:r>
              <a:rPr lang="en-US" dirty="0"/>
              <a:t>)  </a:t>
            </a:r>
          </a:p>
          <a:p>
            <a:pPr marL="990600" lvl="1" indent="-646113"/>
            <a:r>
              <a:rPr lang="en-US" dirty="0"/>
              <a:t>The scale distance between the highest and lowest score</a:t>
            </a:r>
          </a:p>
          <a:p>
            <a:pPr marL="1371600" lvl="2" indent="-677863"/>
            <a:r>
              <a:rPr lang="en-US" i="1" dirty="0"/>
              <a:t>R</a:t>
            </a:r>
            <a:r>
              <a:rPr lang="en-US" dirty="0"/>
              <a:t> = (high score-low score)</a:t>
            </a:r>
          </a:p>
          <a:p>
            <a:pPr marL="1371600" lvl="2" indent="-677863"/>
            <a:r>
              <a:rPr lang="en-US" dirty="0"/>
              <a:t>Simplest and most straightforward measure of dispersion</a:t>
            </a:r>
          </a:p>
          <a:p>
            <a:pPr marL="1371600" lvl="2" indent="-677863"/>
            <a:r>
              <a:rPr lang="en-US" b="1" dirty="0"/>
              <a:t>Limitation: even one extreme score can throw off our understanding of dispersion</a:t>
            </a:r>
          </a:p>
          <a:p>
            <a:pPr marL="609600" indent="-6096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84250"/>
          </a:xfrm>
        </p:spPr>
        <p:txBody>
          <a:bodyPr/>
          <a:lstStyle/>
          <a:p>
            <a:r>
              <a:rPr lang="en-US"/>
              <a:t>Measures of Dispersion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990600" lvl="1" indent="-646113">
              <a:lnSpc>
                <a:spcPct val="90000"/>
              </a:lnSpc>
              <a:buFontTx/>
              <a:buNone/>
            </a:pPr>
            <a:r>
              <a:rPr lang="en-US"/>
              <a:t>2.	Interquartile Range (</a:t>
            </a:r>
            <a:r>
              <a:rPr lang="en-US" i="1"/>
              <a:t>Q</a:t>
            </a:r>
            <a:r>
              <a:rPr lang="en-US"/>
              <a:t>)</a:t>
            </a:r>
          </a:p>
          <a:p>
            <a:pPr marL="1371600" lvl="2" indent="-677863">
              <a:lnSpc>
                <a:spcPct val="90000"/>
              </a:lnSpc>
            </a:pPr>
            <a:r>
              <a:rPr lang="en-US"/>
              <a:t>The distance from the third quartile to the first quartile (the middle 50% of cases in a distribution)</a:t>
            </a:r>
          </a:p>
          <a:p>
            <a:pPr marL="1371600" lvl="2" indent="-677863">
              <a:lnSpc>
                <a:spcPct val="90000"/>
              </a:lnSpc>
            </a:pPr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Q</a:t>
            </a:r>
            <a:r>
              <a:rPr lang="en-US" baseline="-25000"/>
              <a:t>3</a:t>
            </a:r>
            <a:r>
              <a:rPr lang="en-US"/>
              <a:t> – </a:t>
            </a:r>
            <a:r>
              <a:rPr lang="en-US" i="1"/>
              <a:t>Q</a:t>
            </a:r>
            <a:r>
              <a:rPr lang="en-US" baseline="-25000"/>
              <a:t>1</a:t>
            </a:r>
          </a:p>
          <a:p>
            <a:pPr marL="1752600" lvl="3" indent="-763588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400"/>
              <a:t>Q</a:t>
            </a:r>
            <a:r>
              <a:rPr lang="en-US" sz="2400" baseline="-25000"/>
              <a:t>3</a:t>
            </a:r>
            <a:r>
              <a:rPr lang="en-US" sz="2400"/>
              <a:t> = 75% quartile</a:t>
            </a:r>
          </a:p>
          <a:p>
            <a:pPr marL="1752600" lvl="3" indent="-763588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Q</a:t>
            </a:r>
            <a:r>
              <a:rPr lang="en-US" sz="2400" baseline="-25000"/>
              <a:t>1</a:t>
            </a:r>
            <a:r>
              <a:rPr lang="en-US" sz="2400"/>
              <a:t> = 25% quartile</a:t>
            </a:r>
          </a:p>
          <a:p>
            <a:pPr marL="1752600" lvl="3" indent="-763588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marL="1752600" lvl="3" indent="-763588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marL="1752600" lvl="3" indent="-763588">
              <a:lnSpc>
                <a:spcPct val="90000"/>
              </a:lnSpc>
            </a:pPr>
            <a:r>
              <a:rPr lang="en-US" sz="2400"/>
              <a:t>Example:  Prison Rates (per 100k), 2001:</a:t>
            </a:r>
          </a:p>
          <a:p>
            <a:pPr marL="2209800" lvl="4" indent="-927100">
              <a:lnSpc>
                <a:spcPct val="90000"/>
              </a:lnSpc>
            </a:pPr>
            <a:r>
              <a:rPr lang="en-US" sz="2400" i="1"/>
              <a:t>R</a:t>
            </a:r>
            <a:r>
              <a:rPr lang="en-US" sz="2400"/>
              <a:t> = 795 (Louisiana) – 126 (Maine) = 669</a:t>
            </a:r>
          </a:p>
          <a:p>
            <a:pPr marL="2209800" lvl="4" indent="-927100">
              <a:lnSpc>
                <a:spcPct val="90000"/>
              </a:lnSpc>
            </a:pPr>
            <a:r>
              <a:rPr lang="en-US" sz="2400" i="1"/>
              <a:t>Q</a:t>
            </a:r>
            <a:r>
              <a:rPr lang="en-US" sz="2400"/>
              <a:t> = 478 (Arizona) – 281 (New Mexico) = 197</a:t>
            </a:r>
          </a:p>
          <a:p>
            <a:pPr marL="2209800" lvl="4" indent="-927100">
              <a:lnSpc>
                <a:spcPct val="90000"/>
              </a:lnSpc>
            </a:pPr>
            <a:endParaRPr lang="en-US" sz="2400"/>
          </a:p>
          <a:p>
            <a:pPr marL="609600" indent="-609600">
              <a:lnSpc>
                <a:spcPct val="90000"/>
              </a:lnSpc>
            </a:pPr>
            <a:endParaRPr lang="en-US" sz="2100"/>
          </a:p>
        </p:txBody>
      </p:sp>
      <p:sp>
        <p:nvSpPr>
          <p:cNvPr id="436228" name="Line 4"/>
          <p:cNvSpPr>
            <a:spLocks noChangeShapeType="1"/>
          </p:cNvSpPr>
          <p:nvPr/>
        </p:nvSpPr>
        <p:spPr bwMode="auto">
          <a:xfrm>
            <a:off x="838200" y="44196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838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>
            <a:off x="2667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>
            <a:off x="47244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>
            <a:off x="8610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>
            <a:off x="6934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4" name="Text Box 10"/>
          <p:cNvSpPr txBox="1">
            <a:spLocks noChangeArrowheads="1"/>
          </p:cNvSpPr>
          <p:nvPr/>
        </p:nvSpPr>
        <p:spPr bwMode="auto">
          <a:xfrm>
            <a:off x="838200" y="44958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126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2651125" y="43799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281</a:t>
            </a: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6934200" y="44196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478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8382000" y="44958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795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4800600" y="44958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366</a:t>
            </a:r>
          </a:p>
        </p:txBody>
      </p:sp>
      <p:sp>
        <p:nvSpPr>
          <p:cNvPr id="436239" name="Text Box 15"/>
          <p:cNvSpPr txBox="1">
            <a:spLocks noChangeArrowheads="1"/>
          </p:cNvSpPr>
          <p:nvPr/>
        </p:nvSpPr>
        <p:spPr bwMode="auto">
          <a:xfrm>
            <a:off x="2803525" y="4022725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25%</a:t>
            </a:r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4860925" y="4022725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50%</a:t>
            </a:r>
          </a:p>
        </p:txBody>
      </p: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7070725" y="4022725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75%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DISPERSION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Problem with both </a:t>
            </a:r>
            <a:r>
              <a:rPr lang="en-US" i="1"/>
              <a:t>R </a:t>
            </a:r>
            <a:r>
              <a:rPr lang="en-US"/>
              <a:t>&amp;</a:t>
            </a:r>
            <a:r>
              <a:rPr lang="en-US" i="1"/>
              <a:t> Q</a:t>
            </a:r>
            <a:r>
              <a:rPr lang="en-US"/>
              <a:t>:</a:t>
            </a:r>
          </a:p>
          <a:p>
            <a:pPr marL="990600" lvl="1" indent="-646113"/>
            <a:r>
              <a:rPr lang="en-US"/>
              <a:t>Calculated based on only 2 scores</a:t>
            </a:r>
          </a:p>
          <a:p>
            <a:pPr marL="609600" indent="-609600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 dirty="0"/>
              <a:t>MEASURES OF DISPERSION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/>
              <a:t>Standard deviation</a:t>
            </a:r>
          </a:p>
          <a:p>
            <a:pPr lvl="3"/>
            <a:r>
              <a:rPr lang="en-US" dirty="0"/>
              <a:t>Uses every score in the distribution</a:t>
            </a:r>
          </a:p>
          <a:p>
            <a:pPr lvl="3"/>
            <a:r>
              <a:rPr lang="en-US" dirty="0"/>
              <a:t>Measures the standard or typical distance from the mean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Deviation score = X</a:t>
            </a:r>
            <a:r>
              <a:rPr lang="en-US" baseline="-25000" dirty="0"/>
              <a:t>i</a:t>
            </a:r>
            <a:r>
              <a:rPr lang="en-US" dirty="0"/>
              <a:t> - </a:t>
            </a:r>
            <a:r>
              <a:rPr lang="en-US" dirty="0">
                <a:sym typeface="Symbol" pitchFamily="18" charset="2"/>
              </a:rPr>
              <a:t>X</a:t>
            </a:r>
          </a:p>
          <a:p>
            <a:pPr lvl="3"/>
            <a:r>
              <a:rPr lang="en-US" dirty="0">
                <a:sym typeface="Symbol" pitchFamily="18" charset="2"/>
              </a:rPr>
              <a:t>Example: with Mean= 50 and X</a:t>
            </a:r>
            <a:r>
              <a:rPr lang="en-US" baseline="-25000" dirty="0"/>
              <a:t>i </a:t>
            </a:r>
            <a:r>
              <a:rPr lang="en-US" dirty="0">
                <a:sym typeface="Symbol" pitchFamily="18" charset="2"/>
              </a:rPr>
              <a:t>= 53, the deviation score is 53 - 50 = 3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36576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Text Box 2"/>
          <p:cNvSpPr txBox="1">
            <a:spLocks noChangeArrowheads="1"/>
          </p:cNvSpPr>
          <p:nvPr/>
        </p:nvSpPr>
        <p:spPr bwMode="auto">
          <a:xfrm>
            <a:off x="2514600" y="1447800"/>
            <a:ext cx="295465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</a:rPr>
              <a:t>X	X</a:t>
            </a:r>
            <a:r>
              <a:rPr lang="en-US" sz="3200" baseline="-25000" dirty="0">
                <a:latin typeface="Times New Roman" pitchFamily="18" charset="0"/>
              </a:rPr>
              <a:t>i </a:t>
            </a:r>
            <a:r>
              <a:rPr lang="en-US" sz="3200" dirty="0">
                <a:latin typeface="Times New Roman" pitchFamily="18" charset="0"/>
              </a:rPr>
              <a:t>- 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X</a:t>
            </a:r>
          </a:p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8	+5	   	</a:t>
            </a:r>
          </a:p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1	-2</a:t>
            </a:r>
          </a:p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3	 0</a:t>
            </a:r>
          </a:p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0	-3</a:t>
            </a:r>
          </a:p>
          <a:p>
            <a:r>
              <a:rPr lang="en-US" sz="3200" dirty="0">
                <a:latin typeface="Times New Roman" pitchFamily="18" charset="0"/>
                <a:sym typeface="Symbol" pitchFamily="18" charset="2"/>
              </a:rPr>
              <a:t>12	 0</a:t>
            </a:r>
          </a:p>
        </p:txBody>
      </p:sp>
      <p:sp>
        <p:nvSpPr>
          <p:cNvPr id="442371" name="Line 3"/>
          <p:cNvSpPr>
            <a:spLocks noChangeShapeType="1"/>
          </p:cNvSpPr>
          <p:nvPr/>
        </p:nvSpPr>
        <p:spPr bwMode="auto">
          <a:xfrm>
            <a:off x="2438400" y="2057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>
            <a:off x="2438400" y="1447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73" name="Line 5"/>
          <p:cNvSpPr>
            <a:spLocks noChangeShapeType="1"/>
          </p:cNvSpPr>
          <p:nvPr/>
        </p:nvSpPr>
        <p:spPr bwMode="auto">
          <a:xfrm>
            <a:off x="2330450" y="3886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74" name="Text Box 6"/>
          <p:cNvSpPr txBox="1">
            <a:spLocks noChangeArrowheads="1"/>
          </p:cNvSpPr>
          <p:nvPr/>
        </p:nvSpPr>
        <p:spPr bwMode="auto">
          <a:xfrm>
            <a:off x="1676400" y="3886200"/>
            <a:ext cx="425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  <a:sym typeface="Symbol" pitchFamily="18" charset="2"/>
              </a:rPr>
              <a:t>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288925" y="2225675"/>
            <a:ext cx="1887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Mean = 3</a:t>
            </a:r>
          </a:p>
        </p:txBody>
      </p:sp>
      <p:sp>
        <p:nvSpPr>
          <p:cNvPr id="442376" name="Text Box 8"/>
          <p:cNvSpPr txBox="1">
            <a:spLocks noChangeArrowheads="1"/>
          </p:cNvSpPr>
          <p:nvPr/>
        </p:nvSpPr>
        <p:spPr bwMode="auto">
          <a:xfrm>
            <a:off x="4876800" y="962025"/>
            <a:ext cx="3935413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dirty="0">
              <a:latin typeface="Times New Roman" pitchFamily="18" charset="0"/>
            </a:endParaRPr>
          </a:p>
          <a:p>
            <a:endParaRPr lang="en-US" sz="2600" dirty="0"/>
          </a:p>
          <a:p>
            <a:endParaRPr lang="en-US" sz="2600" dirty="0"/>
          </a:p>
          <a:p>
            <a:pPr>
              <a:buFontTx/>
              <a:buChar char="•"/>
            </a:pPr>
            <a:r>
              <a:rPr lang="en-US" sz="2400" dirty="0"/>
              <a:t>Deviation scores</a:t>
            </a:r>
          </a:p>
          <a:p>
            <a:r>
              <a:rPr lang="en-US" sz="2400" dirty="0"/>
              <a:t>add up to zero</a:t>
            </a:r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Because sum of deviations</a:t>
            </a:r>
          </a:p>
          <a:p>
            <a:r>
              <a:rPr lang="en-US" sz="2400" dirty="0"/>
              <a:t>is always 0, it can’t be </a:t>
            </a:r>
          </a:p>
          <a:p>
            <a:r>
              <a:rPr lang="en-US" sz="2400" dirty="0"/>
              <a:t>used as a measure of </a:t>
            </a:r>
          </a:p>
          <a:p>
            <a:r>
              <a:rPr lang="en-US" sz="2400" dirty="0"/>
              <a:t>dispersion</a:t>
            </a:r>
          </a:p>
          <a:p>
            <a:endParaRPr lang="en-US" sz="2400" dirty="0"/>
          </a:p>
        </p:txBody>
      </p:sp>
      <p:sp>
        <p:nvSpPr>
          <p:cNvPr id="442377" name="Text Box 9"/>
          <p:cNvSpPr txBox="1">
            <a:spLocks noChangeArrowheads="1"/>
          </p:cNvSpPr>
          <p:nvPr/>
        </p:nvSpPr>
        <p:spPr bwMode="auto">
          <a:xfrm>
            <a:off x="1584325" y="188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442378" name="Text Box 10"/>
          <p:cNvSpPr txBox="1">
            <a:spLocks noChangeArrowheads="1"/>
          </p:cNvSpPr>
          <p:nvPr/>
        </p:nvSpPr>
        <p:spPr bwMode="auto">
          <a:xfrm>
            <a:off x="898525" y="265113"/>
            <a:ext cx="755967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>
                <a:solidFill>
                  <a:schemeClr val="tx2"/>
                </a:solidFill>
              </a:rPr>
              <a:t>The Problem with </a:t>
            </a:r>
            <a:r>
              <a:rPr lang="en-US" sz="2400" b="1">
                <a:solidFill>
                  <a:schemeClr val="tx2"/>
                </a:solidFill>
              </a:rPr>
              <a:t>Summing Deviations </a:t>
            </a:r>
            <a:r>
              <a:rPr lang="en-US" sz="2400" b="1" dirty="0">
                <a:solidFill>
                  <a:schemeClr val="tx2"/>
                </a:solidFill>
              </a:rPr>
              <a:t>From Mean</a:t>
            </a:r>
          </a:p>
          <a:p>
            <a:pPr eaLnBrk="1" hangingPunct="1">
              <a:buFontTx/>
              <a:buChar char="•"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2 parts to a deviation score: the sign and the number</a:t>
            </a:r>
            <a:endParaRPr lang="en-US" sz="2200" dirty="0"/>
          </a:p>
          <a:p>
            <a:pPr lvl="1" eaLnBrk="1" hangingPunct="1">
              <a:buFontTx/>
              <a:buChar char="•"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H="1">
            <a:off x="3657600" y="990600"/>
            <a:ext cx="1676400" cy="1143000"/>
          </a:xfrm>
          <a:prstGeom prst="line">
            <a:avLst/>
          </a:prstGeom>
          <a:noFill/>
          <a:ln w="38100">
            <a:solidFill>
              <a:srgbClr val="2631B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 flipH="1">
            <a:off x="4038600" y="990600"/>
            <a:ext cx="3048000" cy="1219200"/>
          </a:xfrm>
          <a:prstGeom prst="line">
            <a:avLst/>
          </a:prstGeom>
          <a:noFill/>
          <a:ln w="28575">
            <a:solidFill>
              <a:srgbClr val="2631B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91000" y="1524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6" grpId="0"/>
      <p:bldP spid="442376" grpId="1"/>
      <p:bldP spid="4423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Deviation </a:t>
            </a:r>
            <a:br>
              <a:rPr lang="en-US" dirty="0"/>
            </a:br>
            <a:r>
              <a:rPr lang="en-US" dirty="0"/>
              <a:t>(using absolute value of deviations)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772400" cy="4419600"/>
          </a:xfrm>
        </p:spPr>
        <p:txBody>
          <a:bodyPr/>
          <a:lstStyle/>
          <a:p>
            <a:pPr lvl="1"/>
            <a:r>
              <a:rPr lang="en-US" b="1" dirty="0">
                <a:solidFill>
                  <a:srgbClr val="FF0000"/>
                </a:solidFill>
              </a:rPr>
              <a:t>Works OK, but…</a:t>
            </a:r>
          </a:p>
          <a:p>
            <a:pPr lvl="2"/>
            <a:r>
              <a:rPr lang="en-US" dirty="0"/>
              <a:t>AD =    </a:t>
            </a:r>
            <a:r>
              <a:rPr lang="en-US" u="sng" dirty="0">
                <a:sym typeface="Symbol" pitchFamily="18" charset="2"/>
              </a:rPr>
              <a:t> |X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u="sng" dirty="0">
                <a:sym typeface="Symbol" pitchFamily="18" charset="2"/>
              </a:rPr>
              <a:t> – X|</a:t>
            </a:r>
          </a:p>
          <a:p>
            <a:pPr lvl="4">
              <a:buFontTx/>
              <a:buNone/>
            </a:pPr>
            <a:r>
              <a:rPr lang="en-US" i="1" dirty="0">
                <a:sym typeface="Symbol" pitchFamily="18" charset="2"/>
              </a:rPr>
              <a:t>         N</a:t>
            </a:r>
          </a:p>
          <a:p>
            <a:pPr lvl="3">
              <a:buFontTx/>
              <a:buNone/>
            </a:pPr>
            <a:r>
              <a:rPr lang="en-US" dirty="0"/>
              <a:t>		   </a:t>
            </a:r>
            <a:r>
              <a:rPr lang="en-US" u="sng" dirty="0"/>
              <a:t>X	|X</a:t>
            </a:r>
            <a:r>
              <a:rPr lang="en-US" u="sng" baseline="-25000" dirty="0"/>
              <a:t>i</a:t>
            </a:r>
            <a:r>
              <a:rPr lang="en-US" u="sng" dirty="0"/>
              <a:t> – </a:t>
            </a:r>
            <a:r>
              <a:rPr lang="en-US" u="sng" dirty="0">
                <a:sym typeface="Symbol" pitchFamily="18" charset="2"/>
              </a:rPr>
              <a:t>X|</a:t>
            </a:r>
          </a:p>
          <a:p>
            <a:pPr lvl="4">
              <a:buFontTx/>
              <a:buNone/>
            </a:pPr>
            <a:r>
              <a:rPr lang="en-US" dirty="0">
                <a:sym typeface="Symbol" pitchFamily="18" charset="2"/>
              </a:rPr>
              <a:t>	8	    5	   	</a:t>
            </a:r>
          </a:p>
          <a:p>
            <a:pPr lvl="4">
              <a:buFontTx/>
              <a:buNone/>
            </a:pPr>
            <a:r>
              <a:rPr lang="en-US" dirty="0">
                <a:sym typeface="Symbol" pitchFamily="18" charset="2"/>
              </a:rPr>
              <a:t>	1	    2</a:t>
            </a:r>
          </a:p>
          <a:p>
            <a:pPr lvl="4">
              <a:buFontTx/>
              <a:buNone/>
            </a:pPr>
            <a:r>
              <a:rPr lang="en-US" dirty="0">
                <a:sym typeface="Symbol" pitchFamily="18" charset="2"/>
              </a:rPr>
              <a:t>	3	    0</a:t>
            </a:r>
          </a:p>
          <a:p>
            <a:pPr lvl="4">
              <a:buFontTx/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u="sng" dirty="0">
                <a:sym typeface="Symbol" pitchFamily="18" charset="2"/>
              </a:rPr>
              <a:t>0	    3</a:t>
            </a:r>
          </a:p>
          <a:p>
            <a:pPr lvl="4">
              <a:buFontTx/>
              <a:buNone/>
            </a:pPr>
            <a:r>
              <a:rPr lang="en-US" dirty="0">
                <a:sym typeface="Symbol" pitchFamily="18" charset="2"/>
              </a:rPr>
              <a:t>    12          10</a:t>
            </a:r>
          </a:p>
          <a:p>
            <a:pPr lvl="4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4">
              <a:buFontTx/>
              <a:buNone/>
            </a:pPr>
            <a:r>
              <a:rPr lang="en-US" dirty="0">
                <a:sym typeface="Symbol" pitchFamily="18" charset="2"/>
              </a:rPr>
              <a:t>AD = 10 / 4 = 2.5</a:t>
            </a:r>
          </a:p>
          <a:p>
            <a:pPr lvl="4">
              <a:buFontTx/>
              <a:buNone/>
            </a:pPr>
            <a:endParaRPr lang="en-US" i="1" dirty="0">
              <a:sym typeface="Symbol" pitchFamily="18" charset="2"/>
            </a:endParaRPr>
          </a:p>
        </p:txBody>
      </p:sp>
      <p:sp>
        <p:nvSpPr>
          <p:cNvPr id="444420" name="Line 4"/>
          <p:cNvSpPr>
            <a:spLocks noChangeShapeType="1"/>
          </p:cNvSpPr>
          <p:nvPr/>
        </p:nvSpPr>
        <p:spPr bwMode="auto">
          <a:xfrm>
            <a:off x="3886200" y="213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1" name="Line 5"/>
          <p:cNvSpPr>
            <a:spLocks noChangeShapeType="1"/>
          </p:cNvSpPr>
          <p:nvPr/>
        </p:nvSpPr>
        <p:spPr bwMode="auto">
          <a:xfrm flipH="1">
            <a:off x="4343400" y="2895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365125" y="2478088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X = 3</a:t>
            </a:r>
          </a:p>
        </p:txBody>
      </p:sp>
      <p:sp>
        <p:nvSpPr>
          <p:cNvPr id="444423" name="Line 7"/>
          <p:cNvSpPr>
            <a:spLocks noChangeShapeType="1"/>
          </p:cNvSpPr>
          <p:nvPr/>
        </p:nvSpPr>
        <p:spPr bwMode="auto">
          <a:xfrm flipH="1">
            <a:off x="381000" y="2514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5410200" y="3200400"/>
            <a:ext cx="3276600" cy="1219200"/>
          </a:xfrm>
          <a:prstGeom prst="borderCallout1">
            <a:avLst>
              <a:gd name="adj1" fmla="val 18750"/>
              <a:gd name="adj2" fmla="val -8333"/>
              <a:gd name="adj3" fmla="val -6731"/>
              <a:gd name="adj4" fmla="val -23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/>
              <a:t>Absolute Value  to get rid of negative values (otherwise it would add to 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Ordinal </a:t>
            </a:r>
          </a:p>
          <a:p>
            <a:pPr lvl="1"/>
            <a:r>
              <a:rPr lang="en-US" dirty="0"/>
              <a:t>Mostly </a:t>
            </a:r>
            <a:r>
              <a:rPr lang="en-US" dirty="0" err="1"/>
              <a:t>Likert</a:t>
            </a:r>
            <a:r>
              <a:rPr lang="en-US" dirty="0"/>
              <a:t>-type  </a:t>
            </a:r>
          </a:p>
          <a:p>
            <a:pPr lvl="1"/>
            <a:r>
              <a:rPr lang="en-US" dirty="0"/>
              <a:t>Freshman, sophomore….</a:t>
            </a:r>
          </a:p>
          <a:p>
            <a:pPr lvl="1"/>
            <a:r>
              <a:rPr lang="en-US" dirty="0"/>
              <a:t>How far do you live from campus (0-5 miles…)</a:t>
            </a:r>
          </a:p>
          <a:p>
            <a:endParaRPr lang="en-US" dirty="0"/>
          </a:p>
          <a:p>
            <a:r>
              <a:rPr lang="en-US" dirty="0"/>
              <a:t>Interval/Ratio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Hours study per week</a:t>
            </a:r>
          </a:p>
          <a:p>
            <a:pPr lvl="1"/>
            <a:r>
              <a:rPr lang="en-US" dirty="0"/>
              <a:t>Number of credits carried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z="3400"/>
              <a:t>Variance &amp; Standard Deviation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4267200" cy="5364163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sym typeface="Symbol" pitchFamily="18" charset="2"/>
              </a:rPr>
              <a:t>Purpose: Both indicate  “spread” of scores in a distribution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sym typeface="Symbol" pitchFamily="18" charset="2"/>
              </a:rPr>
              <a:t>Calculated using </a:t>
            </a:r>
            <a:r>
              <a:rPr lang="en-US" sz="2400" dirty="0">
                <a:solidFill>
                  <a:srgbClr val="00CC00"/>
                </a:solidFill>
                <a:sym typeface="Symbol" pitchFamily="18" charset="2"/>
              </a:rPr>
              <a:t>deviation scores</a:t>
            </a:r>
            <a:r>
              <a:rPr lang="en-US" sz="2400" dirty="0">
                <a:sym typeface="Symbol" pitchFamily="18" charset="2"/>
              </a:rPr>
              <a:t>	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Difference between the mean &amp; each individual score in distribution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sym typeface="Symbol" pitchFamily="18" charset="2"/>
              </a:rPr>
              <a:t>To avoid getting a 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sum of zero</a:t>
            </a:r>
            <a:r>
              <a:rPr lang="en-US" sz="2400" dirty="0">
                <a:sym typeface="Symbol" pitchFamily="18" charset="2"/>
              </a:rPr>
              <a:t>, deviation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scores are squared</a:t>
            </a:r>
            <a:r>
              <a:rPr lang="en-US" sz="2400" dirty="0">
                <a:sym typeface="Symbol" pitchFamily="18" charset="2"/>
              </a:rPr>
              <a:t> before they are added up.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sym typeface="Symbol" pitchFamily="18" charset="2"/>
              </a:rPr>
              <a:t>Variance (s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)=</a:t>
            </a:r>
            <a:r>
              <a:rPr lang="en-US" sz="2400" dirty="0">
                <a:solidFill>
                  <a:srgbClr val="CC00CC"/>
                </a:solidFill>
                <a:sym typeface="Symbol" pitchFamily="18" charset="2"/>
              </a:rPr>
              <a:t>sum of squared deviations</a:t>
            </a:r>
            <a:r>
              <a:rPr lang="en-US" sz="2400" dirty="0">
                <a:sym typeface="Symbol" pitchFamily="18" charset="2"/>
              </a:rPr>
              <a:t> / N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sym typeface="Symbol" pitchFamily="18" charset="2"/>
              </a:rPr>
              <a:t>Standard deviation</a:t>
            </a:r>
          </a:p>
          <a:p>
            <a:pPr marL="838200" lvl="1" indent="-381000">
              <a:lnSpc>
                <a:spcPct val="80000"/>
              </a:lnSpc>
              <a:buFontTx/>
              <a:buChar char="•"/>
            </a:pPr>
            <a:r>
              <a:rPr lang="en-US" sz="2000" dirty="0">
                <a:sym typeface="Symbol" pitchFamily="18" charset="2"/>
              </a:rPr>
              <a:t>Square root of the variance</a:t>
            </a:r>
          </a:p>
          <a:p>
            <a:pPr marL="457200" indent="-457200"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</p:txBody>
      </p:sp>
      <p:graphicFrame>
        <p:nvGraphicFramePr>
          <p:cNvPr id="458800" name="Group 48"/>
          <p:cNvGraphicFramePr>
            <a:graphicFrameLocks noGrp="1"/>
          </p:cNvGraphicFramePr>
          <p:nvPr>
            <p:ph sz="quarter" idx="2"/>
          </p:nvPr>
        </p:nvGraphicFramePr>
        <p:xfrm>
          <a:off x="4495800" y="2209800"/>
          <a:ext cx="4038600" cy="2773680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 –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X)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 = 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 =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 =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8756" name="Line 4"/>
          <p:cNvSpPr>
            <a:spLocks noChangeShapeType="1"/>
          </p:cNvSpPr>
          <p:nvPr/>
        </p:nvSpPr>
        <p:spPr bwMode="auto">
          <a:xfrm>
            <a:off x="6629400" y="2286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8757" name="Line 5"/>
          <p:cNvSpPr>
            <a:spLocks noChangeShapeType="1"/>
          </p:cNvSpPr>
          <p:nvPr/>
        </p:nvSpPr>
        <p:spPr bwMode="auto">
          <a:xfrm>
            <a:off x="7924800" y="2286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“Sum of Squares” = Sum of Squared Deviations from the Mean = </a:t>
            </a:r>
            <a:r>
              <a:rPr lang="en-US" b="1" dirty="0">
                <a:sym typeface="Symbol" pitchFamily="18" charset="2"/>
              </a:rPr>
              <a:t>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latin typeface="Arial" charset="0"/>
              </a:rPr>
              <a:t>(X</a:t>
            </a:r>
            <a:r>
              <a:rPr lang="en-US" b="1" baseline="-25000" dirty="0">
                <a:latin typeface="Arial" charset="0"/>
              </a:rPr>
              <a:t>i</a:t>
            </a:r>
            <a:r>
              <a:rPr lang="en-US" b="1" dirty="0">
                <a:latin typeface="Arial" charset="0"/>
              </a:rPr>
              <a:t> - </a:t>
            </a:r>
            <a:r>
              <a:rPr lang="en-US" b="1" dirty="0">
                <a:latin typeface="Arial" charset="0"/>
                <a:sym typeface="Symbol" pitchFamily="18" charset="2"/>
              </a:rPr>
              <a:t>X)</a:t>
            </a:r>
            <a:r>
              <a:rPr lang="en-US" b="1" baseline="30000" dirty="0">
                <a:latin typeface="Arial" charset="0"/>
                <a:sym typeface="Symbol" pitchFamily="18" charset="2"/>
              </a:rPr>
              <a:t>2</a:t>
            </a:r>
            <a:endParaRPr lang="en-US" b="1" dirty="0">
              <a:latin typeface="Arial" charset="0"/>
            </a:endParaRPr>
          </a:p>
          <a:p>
            <a:r>
              <a:rPr lang="en-US" dirty="0"/>
              <a:t>Variance = sum of squares divided by sample size = </a:t>
            </a:r>
            <a:r>
              <a:rPr lang="en-US" u="sng" dirty="0">
                <a:sym typeface="Symbol" pitchFamily="18" charset="2"/>
              </a:rPr>
              <a:t> </a:t>
            </a:r>
            <a:r>
              <a:rPr lang="en-US" u="sng" dirty="0">
                <a:latin typeface="Arial" charset="0"/>
              </a:rPr>
              <a:t>(X</a:t>
            </a:r>
            <a:r>
              <a:rPr lang="en-US" u="sng" baseline="-25000" dirty="0">
                <a:latin typeface="Arial" charset="0"/>
              </a:rPr>
              <a:t>i</a:t>
            </a:r>
            <a:r>
              <a:rPr lang="en-US" u="sng" dirty="0">
                <a:latin typeface="Arial" charset="0"/>
              </a:rPr>
              <a:t> - </a:t>
            </a:r>
            <a:r>
              <a:rPr lang="en-US" u="sng" dirty="0">
                <a:latin typeface="Arial" charset="0"/>
                <a:sym typeface="Symbol" pitchFamily="18" charset="2"/>
              </a:rPr>
              <a:t>X)</a:t>
            </a:r>
            <a:r>
              <a:rPr lang="en-US" u="sng" baseline="30000" dirty="0">
                <a:latin typeface="Arial" charset="0"/>
                <a:sym typeface="Symbol" pitchFamily="18" charset="2"/>
              </a:rPr>
              <a:t>2 </a:t>
            </a:r>
            <a:r>
              <a:rPr lang="en-US" dirty="0">
                <a:latin typeface="Arial" charset="0"/>
                <a:sym typeface="Symbol" pitchFamily="18" charset="2"/>
              </a:rPr>
              <a:t> = s</a:t>
            </a:r>
            <a:r>
              <a:rPr lang="en-US" baseline="30000" dirty="0">
                <a:latin typeface="Arial" charset="0"/>
                <a:sym typeface="Symbol" pitchFamily="18" charset="2"/>
              </a:rPr>
              <a:t>2</a:t>
            </a:r>
            <a:endParaRPr lang="en-US" u="sng" dirty="0">
              <a:latin typeface="Arial" charset="0"/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latin typeface="Arial" charset="0"/>
                <a:sym typeface="Symbol" pitchFamily="18" charset="2"/>
              </a:rPr>
              <a:t>                   N</a:t>
            </a:r>
          </a:p>
          <a:p>
            <a:r>
              <a:rPr lang="en-US" dirty="0">
                <a:sym typeface="Symbol" pitchFamily="18" charset="2"/>
              </a:rPr>
              <a:t>Standard Deviation = the square root of the variance = s</a:t>
            </a:r>
            <a:endParaRPr lang="en-US" b="1" dirty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/>
              <a:t>Calculation Exercise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4267200" cy="5181600"/>
          </a:xfrm>
        </p:spPr>
        <p:txBody>
          <a:bodyPr/>
          <a:lstStyle/>
          <a:p>
            <a:pPr lvl="1"/>
            <a:r>
              <a:rPr lang="en-US" sz="2400" dirty="0"/>
              <a:t>Number of classes a sample of 5 students is taking:</a:t>
            </a:r>
          </a:p>
          <a:p>
            <a:pPr lvl="2"/>
            <a:r>
              <a:rPr lang="en-US" sz="2000" dirty="0"/>
              <a:t>Calculate the mean, variance &amp; standard deviation</a:t>
            </a:r>
          </a:p>
          <a:p>
            <a:pPr lvl="2"/>
            <a:r>
              <a:rPr lang="en-US" sz="2000" dirty="0">
                <a:sym typeface="Symbol" pitchFamily="18" charset="2"/>
              </a:rPr>
              <a:t>mean = 20 / 5 = </a:t>
            </a:r>
            <a:r>
              <a:rPr lang="en-US" sz="2000" dirty="0">
                <a:solidFill>
                  <a:srgbClr val="6600CC"/>
                </a:solidFill>
                <a:sym typeface="Symbol" pitchFamily="18" charset="2"/>
              </a:rPr>
              <a:t>4</a:t>
            </a:r>
          </a:p>
          <a:p>
            <a:pPr lvl="2"/>
            <a:r>
              <a:rPr lang="en-US" sz="2000" dirty="0">
                <a:sym typeface="Symbol" pitchFamily="18" charset="2"/>
              </a:rPr>
              <a:t>s</a:t>
            </a:r>
            <a:r>
              <a:rPr lang="en-US" sz="2000" baseline="30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(variance)= </a:t>
            </a:r>
            <a:r>
              <a:rPr lang="en-US" sz="2000" dirty="0">
                <a:solidFill>
                  <a:srgbClr val="6600CC"/>
                </a:solidFill>
                <a:sym typeface="Symbol" pitchFamily="18" charset="2"/>
              </a:rPr>
              <a:t>14/5 = 2.8</a:t>
            </a:r>
          </a:p>
          <a:p>
            <a:pPr lvl="2"/>
            <a:r>
              <a:rPr lang="en-US" sz="2000" dirty="0">
                <a:sym typeface="Symbol" pitchFamily="18" charset="2"/>
              </a:rPr>
              <a:t>s= 2.8 =</a:t>
            </a:r>
            <a:r>
              <a:rPr lang="en-US" sz="2000" dirty="0">
                <a:solidFill>
                  <a:srgbClr val="6600CC"/>
                </a:solidFill>
                <a:sym typeface="Symbol" pitchFamily="18" charset="2"/>
              </a:rPr>
              <a:t>1.67</a:t>
            </a:r>
          </a:p>
        </p:txBody>
      </p:sp>
      <p:graphicFrame>
        <p:nvGraphicFramePr>
          <p:cNvPr id="450564" name="Group 4"/>
          <p:cNvGraphicFramePr>
            <a:graphicFrameLocks noGrp="1"/>
          </p:cNvGraphicFramePr>
          <p:nvPr>
            <p:ph sz="half" idx="2"/>
          </p:nvPr>
        </p:nvGraphicFramePr>
        <p:xfrm>
          <a:off x="4572000" y="2209800"/>
          <a:ext cx="3962400" cy="285940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X)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 = 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0598" name="Line 38"/>
          <p:cNvSpPr>
            <a:spLocks noChangeShapeType="1"/>
          </p:cNvSpPr>
          <p:nvPr/>
        </p:nvSpPr>
        <p:spPr bwMode="auto">
          <a:xfrm>
            <a:off x="6629400" y="2286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0599" name="Line 39"/>
          <p:cNvSpPr>
            <a:spLocks noChangeShapeType="1"/>
          </p:cNvSpPr>
          <p:nvPr/>
        </p:nvSpPr>
        <p:spPr bwMode="auto">
          <a:xfrm>
            <a:off x="7924800" y="2286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0600" name="Line 40"/>
          <p:cNvSpPr>
            <a:spLocks noChangeShapeType="1"/>
          </p:cNvSpPr>
          <p:nvPr/>
        </p:nvSpPr>
        <p:spPr bwMode="auto">
          <a:xfrm>
            <a:off x="1752600" y="3962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Calculating Variance, Then Standard Deviation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114800" cy="4525963"/>
          </a:xfrm>
        </p:spPr>
        <p:txBody>
          <a:bodyPr/>
          <a:lstStyle/>
          <a:p>
            <a:r>
              <a:rPr lang="en-US" sz="2800"/>
              <a:t>Number of credits a sample of 8 students is are taking:</a:t>
            </a:r>
          </a:p>
          <a:p>
            <a:pPr lvl="1"/>
            <a:r>
              <a:rPr lang="en-US" sz="2400"/>
              <a:t>Calculate the mean, variance &amp; standard deviation</a:t>
            </a:r>
          </a:p>
        </p:txBody>
      </p:sp>
      <p:graphicFrame>
        <p:nvGraphicFramePr>
          <p:cNvPr id="460870" name="Group 70"/>
          <p:cNvGraphicFramePr>
            <a:graphicFrameLocks noGrp="1"/>
          </p:cNvGraphicFramePr>
          <p:nvPr>
            <p:ph sz="quarter" idx="2"/>
          </p:nvPr>
        </p:nvGraphicFramePr>
        <p:xfrm>
          <a:off x="4419600" y="2209800"/>
          <a:ext cx="4191000" cy="3962400"/>
        </p:xfrm>
        <a:graphic>
          <a:graphicData uri="http://schemas.openxmlformats.org/drawingml/2006/table">
            <a:tbl>
              <a:tblPr/>
              <a:tblGrid>
                <a:gridCol w="153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X)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 = 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0804" name="Line 4"/>
          <p:cNvSpPr>
            <a:spLocks noChangeShapeType="1"/>
          </p:cNvSpPr>
          <p:nvPr/>
        </p:nvSpPr>
        <p:spPr bwMode="auto">
          <a:xfrm>
            <a:off x="6629400" y="2286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60805" name="Line 5"/>
          <p:cNvSpPr>
            <a:spLocks noChangeShapeType="1"/>
          </p:cNvSpPr>
          <p:nvPr/>
        </p:nvSpPr>
        <p:spPr bwMode="auto">
          <a:xfrm>
            <a:off x="7924800" y="2286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/>
              <a:t>Summary Points about the Standard Deviation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19263"/>
            <a:ext cx="7543800" cy="423386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Uses all the scores in the distribution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Provides a measure of the typical, or standard, distance from the mean</a:t>
            </a:r>
          </a:p>
          <a:p>
            <a:pPr marL="990600" lvl="1" indent="-646113">
              <a:lnSpc>
                <a:spcPct val="90000"/>
              </a:lnSpc>
            </a:pPr>
            <a:r>
              <a:rPr lang="en-US" sz="2400" dirty="0"/>
              <a:t>Increases in value as the distribution becomes more heterogeneous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Useful for making comparisons of variation between distributions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Becomes very important when we discuss the normal curve (Chapter 5, next)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Mean &amp; Standard Deviation Together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Tell us a lot about the typical score &amp; how the scores spread around that score</a:t>
            </a:r>
          </a:p>
          <a:p>
            <a:pPr lvl="3"/>
            <a:r>
              <a:rPr lang="en-US" dirty="0"/>
              <a:t>Useful for comparisons of distributions:</a:t>
            </a:r>
          </a:p>
          <a:p>
            <a:pPr lvl="3"/>
            <a:r>
              <a:rPr lang="en-US" dirty="0"/>
              <a:t>Example:</a:t>
            </a:r>
          </a:p>
          <a:p>
            <a:pPr lvl="4"/>
            <a:r>
              <a:rPr lang="en-US" dirty="0"/>
              <a:t>Class A: mean GPA 2.8, s = 0.3</a:t>
            </a:r>
          </a:p>
          <a:p>
            <a:pPr lvl="4"/>
            <a:r>
              <a:rPr lang="en-US" dirty="0"/>
              <a:t>Class B: mean GPA 3.3, s = 0.6</a:t>
            </a:r>
          </a:p>
          <a:p>
            <a:pPr lvl="4"/>
            <a:r>
              <a:rPr lang="en-US" dirty="0">
                <a:hlinkClick r:id="rId3"/>
              </a:rPr>
              <a:t>Mean &amp; Standard Deviation Applet</a:t>
            </a:r>
            <a:endParaRPr lang="en-US" dirty="0"/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Exercise:</a:t>
            </a:r>
          </a:p>
          <a:p>
            <a:pPr lvl="1"/>
            <a:r>
              <a:rPr lang="en-US" dirty="0"/>
              <a:t>Professor </a:t>
            </a:r>
            <a:r>
              <a:rPr lang="en-US" dirty="0" err="1"/>
              <a:t>Numbscull</a:t>
            </a:r>
            <a:r>
              <a:rPr lang="en-US" dirty="0"/>
              <a:t> surveys a random sample of Duluth residents.  He wants to know if age predicts the support for banning so-called “synthetic marijuana” products (very supportive, somewhat supportive, not supportive).</a:t>
            </a:r>
          </a:p>
          <a:p>
            <a:r>
              <a:rPr lang="en-US" dirty="0"/>
              <a:t>What are the IV and DV—what is their level of measurement?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Ratios/Proportions/Percents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971800" y="1676400"/>
          <a:ext cx="6172200" cy="460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355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r>
                        <a:rPr lang="en-US" baseline="0" dirty="0"/>
                        <a:t> of Vehicle</a:t>
                      </a:r>
                      <a:endParaRPr lang="en-US" dirty="0"/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Enjoy</a:t>
                      </a:r>
                      <a:r>
                        <a:rPr lang="en-US" baseline="0" dirty="0"/>
                        <a:t> Fishing</a:t>
                      </a:r>
                      <a:endParaRPr lang="en-US" dirty="0"/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enjoy Fishing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82614" marR="826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880">
                <a:tc>
                  <a:txBody>
                    <a:bodyPr/>
                    <a:lstStyle/>
                    <a:p>
                      <a:r>
                        <a:rPr lang="en-US" dirty="0"/>
                        <a:t>Honda Accord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 marL="82614" marR="826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776">
                <a:tc>
                  <a:txBody>
                    <a:bodyPr/>
                    <a:lstStyle/>
                    <a:p>
                      <a:r>
                        <a:rPr lang="en-US" dirty="0"/>
                        <a:t>Ford Escort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</a:t>
                      </a:r>
                    </a:p>
                  </a:txBody>
                  <a:tcPr marL="82614" marR="826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880">
                <a:tc>
                  <a:txBody>
                    <a:bodyPr/>
                    <a:lstStyle/>
                    <a:p>
                      <a:r>
                        <a:rPr lang="en-US" dirty="0"/>
                        <a:t>Toyota </a:t>
                      </a:r>
                      <a:r>
                        <a:rPr lang="en-US" dirty="0" err="1"/>
                        <a:t>Prius</a:t>
                      </a:r>
                      <a:endParaRPr lang="en-US" dirty="0"/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marL="82614" marR="826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880"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r>
                        <a:rPr lang="en-US" baseline="0" dirty="0"/>
                        <a:t> F-150 Truck</a:t>
                      </a:r>
                      <a:endParaRPr lang="en-US" dirty="0"/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</a:t>
                      </a:r>
                    </a:p>
                  </a:txBody>
                  <a:tcPr marL="82614" marR="826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776">
                <a:tc>
                  <a:txBody>
                    <a:bodyPr/>
                    <a:lstStyle/>
                    <a:p>
                      <a:r>
                        <a:rPr lang="en-US" b="1" dirty="0"/>
                        <a:t>TOTALS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88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34</a:t>
                      </a:r>
                    </a:p>
                  </a:txBody>
                  <a:tcPr marL="82614" marR="826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122</a:t>
                      </a:r>
                    </a:p>
                  </a:txBody>
                  <a:tcPr marL="82614" marR="826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0" y="1435100"/>
            <a:ext cx="2438400" cy="4279900"/>
          </a:xfrm>
        </p:spPr>
        <p:txBody>
          <a:bodyPr>
            <a:noAutofit/>
          </a:bodyPr>
          <a:lstStyle/>
          <a:p>
            <a:r>
              <a:rPr lang="en-US" sz="1800" dirty="0"/>
              <a:t>What percent of people enjoy fishing? </a:t>
            </a:r>
          </a:p>
          <a:p>
            <a:endParaRPr lang="en-US" sz="1800" dirty="0"/>
          </a:p>
          <a:p>
            <a:r>
              <a:rPr lang="en-US" sz="1800" dirty="0"/>
              <a:t>What is the ratio of Ford F-150 owners to Toyota </a:t>
            </a:r>
            <a:r>
              <a:rPr lang="en-US" sz="1800" dirty="0" err="1"/>
              <a:t>Prius</a:t>
            </a:r>
            <a:r>
              <a:rPr lang="en-US" sz="1800" dirty="0"/>
              <a:t> Owners?</a:t>
            </a:r>
          </a:p>
          <a:p>
            <a:endParaRPr lang="en-US" sz="1800" dirty="0"/>
          </a:p>
          <a:p>
            <a:r>
              <a:rPr lang="en-US" sz="1800" dirty="0"/>
              <a:t>What proportion of those who do not enjoy fishing drive a Honda Accord?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do “recode into different variable”</a:t>
            </a:r>
          </a:p>
          <a:p>
            <a:r>
              <a:rPr lang="en-US" dirty="0"/>
              <a:t>INPUT MISSING DATA CODES</a:t>
            </a:r>
          </a:p>
          <a:p>
            <a:r>
              <a:rPr lang="en-US" dirty="0"/>
              <a:t>Variable labels</a:t>
            </a:r>
          </a:p>
          <a:p>
            <a:r>
              <a:rPr lang="en-US" dirty="0"/>
              <a:t>Check results with original variable</a:t>
            </a:r>
          </a:p>
          <a:p>
            <a:pPr lvl="1"/>
            <a:r>
              <a:rPr lang="en-US" dirty="0"/>
              <a:t>Useful to have both numbers and variable labels on tables</a:t>
            </a:r>
          </a:p>
          <a:p>
            <a:pPr lvl="2"/>
            <a:r>
              <a:rPr lang="en-US" b="1" dirty="0"/>
              <a:t>EDIT</a:t>
            </a:r>
            <a:r>
              <a:rPr lang="en-US" b="1" dirty="0">
                <a:sym typeface="Wingdings" pitchFamily="2" charset="2"/>
              </a:rPr>
              <a:t>OPTIONSOUTPUTPIVOT TABLES Variable values in label shown as values and labels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Recode a variable from GSS</a:t>
            </a:r>
          </a:p>
          <a:p>
            <a:pPr lvl="1"/>
            <a:r>
              <a:rPr lang="en-US" dirty="0"/>
              <a:t>Create a variable called “</a:t>
            </a:r>
            <a:r>
              <a:rPr lang="en-US" dirty="0" err="1"/>
              <a:t>married_r</a:t>
            </a:r>
            <a:r>
              <a:rPr lang="en-US" dirty="0"/>
              <a:t>” where:</a:t>
            </a:r>
          </a:p>
          <a:p>
            <a:pPr lvl="2">
              <a:buNone/>
            </a:pPr>
            <a:r>
              <a:rPr lang="en-US" dirty="0"/>
              <a:t>0 = not married</a:t>
            </a:r>
          </a:p>
          <a:p>
            <a:pPr lvl="2">
              <a:buNone/>
            </a:pPr>
            <a:r>
              <a:rPr lang="en-US" dirty="0"/>
              <a:t>1 = married </a:t>
            </a:r>
          </a:p>
          <a:p>
            <a:pPr lvl="2">
              <a:buNone/>
            </a:pPr>
            <a:r>
              <a:rPr lang="en-US" dirty="0"/>
              <a:t>Be sure to label your new variable! 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Run a frequency distribution for the original married variable and “</a:t>
            </a:r>
            <a:r>
              <a:rPr lang="en-US" dirty="0" err="1"/>
              <a:t>married_r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84250"/>
          </a:xfrm>
          <a:solidFill>
            <a:schemeClr val="bg1"/>
          </a:solidFill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Distribution of Scores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7924800" cy="1336675"/>
          </a:xfrm>
        </p:spPr>
        <p:txBody>
          <a:bodyPr/>
          <a:lstStyle/>
          <a:p>
            <a:pPr marL="609600" indent="-609600"/>
            <a:r>
              <a:rPr lang="en-US" sz="2600" dirty="0"/>
              <a:t>All the observations for any particular sample or population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828800"/>
            <a:ext cx="59912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Distribution (GSS Histogram)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47763" y="1600200"/>
            <a:ext cx="56484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1459</Words>
  <Application>Microsoft Office PowerPoint</Application>
  <PresentationFormat>On-screen Show (4:3)</PresentationFormat>
  <Paragraphs>393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Survey Items</vt:lpstr>
      <vt:lpstr>Survey Items</vt:lpstr>
      <vt:lpstr>Review</vt:lpstr>
      <vt:lpstr>Ratios/Proportions/Percents</vt:lpstr>
      <vt:lpstr>SPSS CODING</vt:lpstr>
      <vt:lpstr>Class Exercise</vt:lpstr>
      <vt:lpstr>Distribution of Scores</vt:lpstr>
      <vt:lpstr>Distribution (GSS Histogram)</vt:lpstr>
      <vt:lpstr>Exercise</vt:lpstr>
      <vt:lpstr>Measures of Central Tendency</vt:lpstr>
      <vt:lpstr>Measures of Central Tendency</vt:lpstr>
      <vt:lpstr>Measures of Central Tendency</vt:lpstr>
      <vt:lpstr>A more ambiguous mode</vt:lpstr>
      <vt:lpstr>Measures of Central Tendency</vt:lpstr>
      <vt:lpstr>MEDIAN: EQUAL NUMBER OF CASES ON EACH SIDE</vt:lpstr>
      <vt:lpstr>Measures of Central Tendency</vt:lpstr>
      <vt:lpstr>Measures of Central Tendency</vt:lpstr>
      <vt:lpstr>Mean as the “Balancing Point”</vt:lpstr>
      <vt:lpstr>Measures of Central Tendency</vt:lpstr>
      <vt:lpstr>Measures of Central Tendency</vt:lpstr>
      <vt:lpstr>Measures of Central Tendency</vt:lpstr>
      <vt:lpstr>Measures of Dispersion</vt:lpstr>
      <vt:lpstr>Measures of Dispersion</vt:lpstr>
      <vt:lpstr>Measures of Dispersion</vt:lpstr>
      <vt:lpstr>MEASURES OF DISPERSION</vt:lpstr>
      <vt:lpstr>MEASURES OF DISPERSION</vt:lpstr>
      <vt:lpstr>PowerPoint Presentation</vt:lpstr>
      <vt:lpstr>Average Deviation  (using absolute value of deviations)</vt:lpstr>
      <vt:lpstr>Variance &amp; Standard Deviation</vt:lpstr>
      <vt:lpstr>Terminology </vt:lpstr>
      <vt:lpstr>Calculation Exercise</vt:lpstr>
      <vt:lpstr>Calculating Variance, Then Standard Deviation</vt:lpstr>
      <vt:lpstr>Summary Points about the Standard Deviation</vt:lpstr>
      <vt:lpstr>Mean &amp; Standard Deviation Together</vt:lpstr>
    </vt:vector>
  </TitlesOfParts>
  <Company>University of Minnesota Duluth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3155</dc:title>
  <dc:creator>Jeff Maahs</dc:creator>
  <cp:lastModifiedBy>Admin</cp:lastModifiedBy>
  <cp:revision>110</cp:revision>
  <dcterms:created xsi:type="dcterms:W3CDTF">2009-01-28T17:41:26Z</dcterms:created>
  <dcterms:modified xsi:type="dcterms:W3CDTF">2021-09-19T22:54:37Z</dcterms:modified>
</cp:coreProperties>
</file>