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8F0AA-02AF-574F-B693-DBACACBB407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BDB33-91CE-5E48-AAE8-7939731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BA24F-4FDF-AF4F-9655-1CE51F896C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DE10-4D26-2E46-9BB0-65FC5B9FA44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5692-A150-6849-8E9F-70430B1A8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0"/>
            <a:ext cx="9144001" cy="832556"/>
          </a:xfrm>
          <a:prstGeom prst="rect">
            <a:avLst/>
          </a:prstGeom>
          <a:gradFill>
            <a:gsLst>
              <a:gs pos="0">
                <a:schemeClr val="tx1"/>
              </a:gs>
              <a:gs pos="56000">
                <a:srgbClr val="2D2D2D"/>
              </a:gs>
              <a:gs pos="91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5" rIns="76191" bIns="38095" spcCol="0" rtlCol="0" anchor="ctr"/>
          <a:lstStyle/>
          <a:p>
            <a:pPr algn="ctr"/>
            <a:endParaRPr lang="en-US" sz="2000" dirty="0">
              <a:ln>
                <a:solidFill>
                  <a:schemeClr val="tx1"/>
                </a:solidFill>
              </a:ln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6489"/>
            <a:ext cx="2133600" cy="365125"/>
          </a:xfrm>
        </p:spPr>
        <p:txBody>
          <a:bodyPr/>
          <a:lstStyle/>
          <a:p>
            <a:fld id="{D9A2388F-C78E-FC4F-AF7F-0E2685BC9DE5}" type="slidenum">
              <a:rPr lang="en-US">
                <a:latin typeface="Lantinghei TC Extralight"/>
                <a:cs typeface="Lantinghei TC Extralight"/>
              </a:rPr>
              <a:pPr/>
              <a:t>1</a:t>
            </a:fld>
            <a:endParaRPr lang="en-US" dirty="0">
              <a:latin typeface="Lantinghei TC Extralight"/>
              <a:cs typeface="Lantinghei TC Extra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31772" y="6110947"/>
            <a:ext cx="4685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Chu, P.H., </a:t>
            </a:r>
            <a:r>
              <a:rPr lang="nb-NO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Kleinhenz</a:t>
            </a:r>
            <a:r>
              <a:rPr lang="nb-NO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N., Persson, N. et al.</a:t>
            </a:r>
            <a:r>
              <a:rPr lang="nb-NO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nb-NO" sz="9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Chem</a:t>
            </a:r>
            <a:r>
              <a:rPr lang="nb-NO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. Mater.,</a:t>
            </a:r>
            <a:r>
              <a:rPr lang="nb-NO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nb-NO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2016</a:t>
            </a:r>
            <a:r>
              <a:rPr lang="nb-NO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nb-NO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28</a:t>
            </a:r>
            <a:r>
              <a:rPr lang="nb-NO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9099–9109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Persson, N. E. 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et al.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ACS Appl. Mater. Interfaces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2017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9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36090–36102.</a:t>
            </a:r>
            <a:endParaRPr lang="en-US" sz="900" dirty="0">
              <a:solidFill>
                <a:schemeClr val="bg1">
                  <a:lumMod val="50000"/>
                </a:schemeClr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6674" y="1025016"/>
            <a:ext cx="3016008" cy="301600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684337" y="4730983"/>
            <a:ext cx="1027287" cy="1232743"/>
            <a:chOff x="3088822" y="3459413"/>
            <a:chExt cx="1141984" cy="1370381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3150313" y="3679025"/>
              <a:ext cx="281104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167882" y="372294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106391" y="3810793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76667" y="3854715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41529" y="389863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11805" y="3942560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141529" y="3986483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141529" y="4030405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220589" y="4065543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41529" y="4144604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211805" y="418852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176667" y="423244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246943" y="4276371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88822" y="4320293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203020" y="4399354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50313" y="444327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85451" y="448719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115175" y="4531121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67882" y="4575044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238158" y="461896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203020" y="466288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273296" y="4706811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088822" y="3635103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123960" y="3591180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132744" y="354725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141529" y="3503335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238158" y="3459413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30090" y="3806342"/>
              <a:ext cx="281104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747659" y="3889853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86168" y="393377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756443" y="397769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721306" y="4021621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791581" y="4065543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721306" y="4109466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721306" y="415338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800366" y="418852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721306" y="426758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791581" y="431150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826719" y="4399354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668599" y="4443276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782797" y="4522337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730090" y="456625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765228" y="4610182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694952" y="4654104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747659" y="4698027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817935" y="474194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782797" y="4785872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853073" y="4829794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791581" y="3718214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17935" y="3854715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712521" y="3670241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721306" y="3626318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817935" y="3582396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176667" y="4364216"/>
              <a:ext cx="1054139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reeform 130"/>
            <p:cNvSpPr/>
            <p:nvPr/>
          </p:nvSpPr>
          <p:spPr>
            <a:xfrm>
              <a:off x="3159098" y="4097299"/>
              <a:ext cx="521212" cy="79514"/>
            </a:xfrm>
            <a:custGeom>
              <a:avLst/>
              <a:gdLst>
                <a:gd name="connsiteX0" fmla="*/ 0 w 749300"/>
                <a:gd name="connsiteY0" fmla="*/ 4888 h 55688"/>
                <a:gd name="connsiteX1" fmla="*/ 508000 w 749300"/>
                <a:gd name="connsiteY1" fmla="*/ 4888 h 55688"/>
                <a:gd name="connsiteX2" fmla="*/ 749300 w 749300"/>
                <a:gd name="connsiteY2" fmla="*/ 55688 h 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300" h="55688">
                  <a:moveTo>
                    <a:pt x="0" y="4888"/>
                  </a:moveTo>
                  <a:cubicBezTo>
                    <a:pt x="191558" y="654"/>
                    <a:pt x="383117" y="-3579"/>
                    <a:pt x="508000" y="4888"/>
                  </a:cubicBezTo>
                  <a:cubicBezTo>
                    <a:pt x="632883" y="13355"/>
                    <a:pt x="749300" y="55688"/>
                    <a:pt x="749300" y="55688"/>
                  </a:cubicBezTo>
                </a:path>
              </a:pathLst>
            </a:cu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32" name="Freeform 131"/>
            <p:cNvSpPr/>
            <p:nvPr/>
          </p:nvSpPr>
          <p:spPr>
            <a:xfrm rot="10800000">
              <a:off x="3577825" y="4159244"/>
              <a:ext cx="512429" cy="73204"/>
            </a:xfrm>
            <a:custGeom>
              <a:avLst/>
              <a:gdLst>
                <a:gd name="connsiteX0" fmla="*/ 0 w 749300"/>
                <a:gd name="connsiteY0" fmla="*/ 4888 h 55688"/>
                <a:gd name="connsiteX1" fmla="*/ 508000 w 749300"/>
                <a:gd name="connsiteY1" fmla="*/ 4888 h 55688"/>
                <a:gd name="connsiteX2" fmla="*/ 749300 w 749300"/>
                <a:gd name="connsiteY2" fmla="*/ 55688 h 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300" h="55688">
                  <a:moveTo>
                    <a:pt x="0" y="4888"/>
                  </a:moveTo>
                  <a:cubicBezTo>
                    <a:pt x="191558" y="654"/>
                    <a:pt x="383117" y="-3579"/>
                    <a:pt x="508000" y="4888"/>
                  </a:cubicBezTo>
                  <a:cubicBezTo>
                    <a:pt x="632883" y="13355"/>
                    <a:pt x="749300" y="55688"/>
                    <a:pt x="749300" y="55688"/>
                  </a:cubicBezTo>
                </a:path>
              </a:pathLst>
            </a:cu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3121957" y="3764566"/>
              <a:ext cx="1054139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747659" y="4487199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490258" y="4737602"/>
            <a:ext cx="169876" cy="1181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8" name="Rectangle 27"/>
          <p:cNvSpPr/>
          <p:nvPr/>
        </p:nvSpPr>
        <p:spPr>
          <a:xfrm>
            <a:off x="5753305" y="4730983"/>
            <a:ext cx="169876" cy="1181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118376" y="5537133"/>
            <a:ext cx="506323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90168" y="4224140"/>
            <a:ext cx="1433310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>
                <a:latin typeface="Helvetica Neue" charset="0"/>
                <a:ea typeface="Helvetica Neue" charset="0"/>
                <a:cs typeface="Helvetica Neue" charset="0"/>
              </a:rPr>
              <a:t>Backbone transport</a:t>
            </a:r>
            <a:endParaRPr lang="en-US" sz="1167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7984" y="1608926"/>
            <a:ext cx="2360994" cy="759090"/>
            <a:chOff x="387372" y="1396962"/>
            <a:chExt cx="3688846" cy="1186012"/>
          </a:xfrm>
        </p:grpSpPr>
        <p:sp>
          <p:nvSpPr>
            <p:cNvPr id="136" name="Sun 135"/>
            <p:cNvSpPr/>
            <p:nvPr/>
          </p:nvSpPr>
          <p:spPr>
            <a:xfrm>
              <a:off x="1323346" y="2053682"/>
              <a:ext cx="261106" cy="264012"/>
            </a:xfrm>
            <a:prstGeom prst="sun">
              <a:avLst/>
            </a:prstGeom>
            <a:solidFill>
              <a:srgbClr val="764B77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spcCol="0" rtlCol="0" anchor="ctr"/>
            <a:lstStyle/>
            <a:p>
              <a:pPr algn="ctr"/>
              <a:endParaRPr lang="en-US" sz="1333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2122912" y="1399152"/>
              <a:ext cx="429827" cy="1163798"/>
              <a:chOff x="34770282" y="7219768"/>
              <a:chExt cx="489630" cy="1325719"/>
            </a:xfrm>
          </p:grpSpPr>
          <p:sp>
            <p:nvSpPr>
              <p:cNvPr id="138" name="Can 137"/>
              <p:cNvSpPr/>
              <p:nvPr/>
            </p:nvSpPr>
            <p:spPr>
              <a:xfrm>
                <a:off x="34770282" y="7219768"/>
                <a:ext cx="489630" cy="495734"/>
              </a:xfrm>
              <a:prstGeom prst="can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39" name="Can 138"/>
              <p:cNvSpPr/>
              <p:nvPr/>
            </p:nvSpPr>
            <p:spPr>
              <a:xfrm>
                <a:off x="34770282" y="7555238"/>
                <a:ext cx="489630" cy="990249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 flipV="1">
                <a:off x="34972215" y="8204742"/>
                <a:ext cx="99689" cy="191301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8258808">
                <a:off x="34933302" y="7768328"/>
                <a:ext cx="1766" cy="17422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rot="8258808" flipH="1">
                <a:off x="34878974" y="7748047"/>
                <a:ext cx="2932" cy="235302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8258808" flipH="1">
                <a:off x="34878974" y="7821512"/>
                <a:ext cx="2932" cy="235302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35028049" y="8194947"/>
                <a:ext cx="99689" cy="191301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35037354" y="8283105"/>
                <a:ext cx="99689" cy="191301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Freeform 145"/>
              <p:cNvSpPr/>
              <p:nvPr/>
            </p:nvSpPr>
            <p:spPr>
              <a:xfrm rot="5715043">
                <a:off x="35017113" y="7916115"/>
                <a:ext cx="194625" cy="198374"/>
              </a:xfrm>
              <a:custGeom>
                <a:avLst/>
                <a:gdLst>
                  <a:gd name="connsiteX0" fmla="*/ 0 w 729290"/>
                  <a:gd name="connsiteY0" fmla="*/ 717749 h 843497"/>
                  <a:gd name="connsiteX1" fmla="*/ 25147 w 729290"/>
                  <a:gd name="connsiteY1" fmla="*/ 503976 h 843497"/>
                  <a:gd name="connsiteX2" fmla="*/ 50294 w 729290"/>
                  <a:gd name="connsiteY2" fmla="*/ 453677 h 843497"/>
                  <a:gd name="connsiteX3" fmla="*/ 62867 w 729290"/>
                  <a:gd name="connsiteY3" fmla="*/ 390803 h 843497"/>
                  <a:gd name="connsiteX4" fmla="*/ 113161 w 729290"/>
                  <a:gd name="connsiteY4" fmla="*/ 315354 h 843497"/>
                  <a:gd name="connsiteX5" fmla="*/ 226321 w 729290"/>
                  <a:gd name="connsiteY5" fmla="*/ 265055 h 843497"/>
                  <a:gd name="connsiteX6" fmla="*/ 289188 w 729290"/>
                  <a:gd name="connsiteY6" fmla="*/ 252480 h 843497"/>
                  <a:gd name="connsiteX7" fmla="*/ 528083 w 729290"/>
                  <a:gd name="connsiteY7" fmla="*/ 265055 h 843497"/>
                  <a:gd name="connsiteX8" fmla="*/ 590950 w 729290"/>
                  <a:gd name="connsiteY8" fmla="*/ 315354 h 843497"/>
                  <a:gd name="connsiteX9" fmla="*/ 666390 w 729290"/>
                  <a:gd name="connsiteY9" fmla="*/ 403378 h 843497"/>
                  <a:gd name="connsiteX10" fmla="*/ 704110 w 729290"/>
                  <a:gd name="connsiteY10" fmla="*/ 441102 h 843497"/>
                  <a:gd name="connsiteX11" fmla="*/ 729257 w 729290"/>
                  <a:gd name="connsiteY11" fmla="*/ 529126 h 843497"/>
                  <a:gd name="connsiteX12" fmla="*/ 704110 w 729290"/>
                  <a:gd name="connsiteY12" fmla="*/ 642300 h 843497"/>
                  <a:gd name="connsiteX13" fmla="*/ 565803 w 729290"/>
                  <a:gd name="connsiteY13" fmla="*/ 705174 h 843497"/>
                  <a:gd name="connsiteX14" fmla="*/ 352055 w 729290"/>
                  <a:gd name="connsiteY14" fmla="*/ 654874 h 843497"/>
                  <a:gd name="connsiteX15" fmla="*/ 339482 w 729290"/>
                  <a:gd name="connsiteY15" fmla="*/ 604575 h 843497"/>
                  <a:gd name="connsiteX16" fmla="*/ 352055 w 729290"/>
                  <a:gd name="connsiteY16" fmla="*/ 415953 h 843497"/>
                  <a:gd name="connsiteX17" fmla="*/ 427496 w 729290"/>
                  <a:gd name="connsiteY17" fmla="*/ 353078 h 843497"/>
                  <a:gd name="connsiteX18" fmla="*/ 490363 w 729290"/>
                  <a:gd name="connsiteY18" fmla="*/ 315354 h 843497"/>
                  <a:gd name="connsiteX19" fmla="*/ 590950 w 729290"/>
                  <a:gd name="connsiteY19" fmla="*/ 265055 h 843497"/>
                  <a:gd name="connsiteX20" fmla="*/ 641243 w 729290"/>
                  <a:gd name="connsiteY20" fmla="*/ 227330 h 843497"/>
                  <a:gd name="connsiteX21" fmla="*/ 691537 w 729290"/>
                  <a:gd name="connsiteY21" fmla="*/ 151881 h 843497"/>
                  <a:gd name="connsiteX22" fmla="*/ 678964 w 729290"/>
                  <a:gd name="connsiteY22" fmla="*/ 101582 h 843497"/>
                  <a:gd name="connsiteX23" fmla="*/ 578376 w 729290"/>
                  <a:gd name="connsiteY23" fmla="*/ 51282 h 843497"/>
                  <a:gd name="connsiteX24" fmla="*/ 477789 w 729290"/>
                  <a:gd name="connsiteY24" fmla="*/ 983 h 843497"/>
                  <a:gd name="connsiteX25" fmla="*/ 226321 w 729290"/>
                  <a:gd name="connsiteY25" fmla="*/ 13558 h 843497"/>
                  <a:gd name="connsiteX26" fmla="*/ 176028 w 729290"/>
                  <a:gd name="connsiteY26" fmla="*/ 89007 h 843497"/>
                  <a:gd name="connsiteX27" fmla="*/ 163454 w 729290"/>
                  <a:gd name="connsiteY27" fmla="*/ 302779 h 843497"/>
                  <a:gd name="connsiteX28" fmla="*/ 238895 w 729290"/>
                  <a:gd name="connsiteY28" fmla="*/ 353078 h 843497"/>
                  <a:gd name="connsiteX29" fmla="*/ 301762 w 729290"/>
                  <a:gd name="connsiteY29" fmla="*/ 378228 h 843497"/>
                  <a:gd name="connsiteX30" fmla="*/ 339482 w 729290"/>
                  <a:gd name="connsiteY30" fmla="*/ 390803 h 843497"/>
                  <a:gd name="connsiteX31" fmla="*/ 414922 w 729290"/>
                  <a:gd name="connsiteY31" fmla="*/ 441102 h 843497"/>
                  <a:gd name="connsiteX32" fmla="*/ 452642 w 729290"/>
                  <a:gd name="connsiteY32" fmla="*/ 453677 h 843497"/>
                  <a:gd name="connsiteX33" fmla="*/ 540656 w 729290"/>
                  <a:gd name="connsiteY33" fmla="*/ 503976 h 843497"/>
                  <a:gd name="connsiteX34" fmla="*/ 565803 w 729290"/>
                  <a:gd name="connsiteY34" fmla="*/ 541701 h 843497"/>
                  <a:gd name="connsiteX35" fmla="*/ 590950 w 729290"/>
                  <a:gd name="connsiteY35" fmla="*/ 617150 h 843497"/>
                  <a:gd name="connsiteX36" fmla="*/ 578376 w 729290"/>
                  <a:gd name="connsiteY36" fmla="*/ 755473 h 843497"/>
                  <a:gd name="connsiteX37" fmla="*/ 553230 w 729290"/>
                  <a:gd name="connsiteY37" fmla="*/ 793198 h 843497"/>
                  <a:gd name="connsiteX38" fmla="*/ 502936 w 729290"/>
                  <a:gd name="connsiteY38" fmla="*/ 818347 h 843497"/>
                  <a:gd name="connsiteX39" fmla="*/ 389775 w 729290"/>
                  <a:gd name="connsiteY39" fmla="*/ 843497 h 843497"/>
                  <a:gd name="connsiteX40" fmla="*/ 176028 w 729290"/>
                  <a:gd name="connsiteY40" fmla="*/ 830922 h 843497"/>
                  <a:gd name="connsiteX41" fmla="*/ 138308 w 729290"/>
                  <a:gd name="connsiteY41" fmla="*/ 780623 h 843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29290" h="843497">
                    <a:moveTo>
                      <a:pt x="0" y="717749"/>
                    </a:moveTo>
                    <a:cubicBezTo>
                      <a:pt x="8382" y="646491"/>
                      <a:pt x="11723" y="574458"/>
                      <a:pt x="25147" y="503976"/>
                    </a:cubicBezTo>
                    <a:cubicBezTo>
                      <a:pt x="28654" y="485562"/>
                      <a:pt x="44367" y="471460"/>
                      <a:pt x="50294" y="453677"/>
                    </a:cubicBezTo>
                    <a:cubicBezTo>
                      <a:pt x="57052" y="433401"/>
                      <a:pt x="54024" y="410261"/>
                      <a:pt x="62867" y="390803"/>
                    </a:cubicBezTo>
                    <a:cubicBezTo>
                      <a:pt x="75373" y="363287"/>
                      <a:pt x="86128" y="328873"/>
                      <a:pt x="113161" y="315354"/>
                    </a:cubicBezTo>
                    <a:cubicBezTo>
                      <a:pt x="150315" y="296774"/>
                      <a:pt x="186180" y="277098"/>
                      <a:pt x="226321" y="265055"/>
                    </a:cubicBezTo>
                    <a:cubicBezTo>
                      <a:pt x="246790" y="258914"/>
                      <a:pt x="268232" y="256672"/>
                      <a:pt x="289188" y="252480"/>
                    </a:cubicBezTo>
                    <a:cubicBezTo>
                      <a:pt x="368820" y="256672"/>
                      <a:pt x="450018" y="248790"/>
                      <a:pt x="528083" y="265055"/>
                    </a:cubicBezTo>
                    <a:cubicBezTo>
                      <a:pt x="554356" y="270529"/>
                      <a:pt x="570754" y="297680"/>
                      <a:pt x="590950" y="315354"/>
                    </a:cubicBezTo>
                    <a:cubicBezTo>
                      <a:pt x="644436" y="362159"/>
                      <a:pt x="616885" y="345615"/>
                      <a:pt x="666390" y="403378"/>
                    </a:cubicBezTo>
                    <a:cubicBezTo>
                      <a:pt x="677962" y="416880"/>
                      <a:pt x="691537" y="428527"/>
                      <a:pt x="704110" y="441102"/>
                    </a:cubicBezTo>
                    <a:cubicBezTo>
                      <a:pt x="709283" y="456623"/>
                      <a:pt x="730244" y="516295"/>
                      <a:pt x="729257" y="529126"/>
                    </a:cubicBezTo>
                    <a:cubicBezTo>
                      <a:pt x="726293" y="567657"/>
                      <a:pt x="723580" y="608919"/>
                      <a:pt x="704110" y="642300"/>
                    </a:cubicBezTo>
                    <a:cubicBezTo>
                      <a:pt x="687582" y="670637"/>
                      <a:pt x="589514" y="697269"/>
                      <a:pt x="565803" y="705174"/>
                    </a:cubicBezTo>
                    <a:cubicBezTo>
                      <a:pt x="489267" y="699706"/>
                      <a:pt x="395931" y="731666"/>
                      <a:pt x="352055" y="654874"/>
                    </a:cubicBezTo>
                    <a:cubicBezTo>
                      <a:pt x="343481" y="639868"/>
                      <a:pt x="343673" y="621341"/>
                      <a:pt x="339482" y="604575"/>
                    </a:cubicBezTo>
                    <a:cubicBezTo>
                      <a:pt x="343673" y="541701"/>
                      <a:pt x="341697" y="478109"/>
                      <a:pt x="352055" y="415953"/>
                    </a:cubicBezTo>
                    <a:cubicBezTo>
                      <a:pt x="358746" y="375804"/>
                      <a:pt x="399470" y="368649"/>
                      <a:pt x="427496" y="353078"/>
                    </a:cubicBezTo>
                    <a:cubicBezTo>
                      <a:pt x="448859" y="341208"/>
                      <a:pt x="468846" y="326941"/>
                      <a:pt x="490363" y="315354"/>
                    </a:cubicBezTo>
                    <a:cubicBezTo>
                      <a:pt x="523369" y="297580"/>
                      <a:pt x="560962" y="287549"/>
                      <a:pt x="590950" y="265055"/>
                    </a:cubicBezTo>
                    <a:cubicBezTo>
                      <a:pt x="607714" y="252480"/>
                      <a:pt x="627321" y="242994"/>
                      <a:pt x="641243" y="227330"/>
                    </a:cubicBezTo>
                    <a:cubicBezTo>
                      <a:pt x="661322" y="204738"/>
                      <a:pt x="691537" y="151881"/>
                      <a:pt x="691537" y="151881"/>
                    </a:cubicBezTo>
                    <a:cubicBezTo>
                      <a:pt x="687346" y="135115"/>
                      <a:pt x="688550" y="115962"/>
                      <a:pt x="678964" y="101582"/>
                    </a:cubicBezTo>
                    <a:cubicBezTo>
                      <a:pt x="663837" y="78889"/>
                      <a:pt x="593482" y="59675"/>
                      <a:pt x="578376" y="51282"/>
                    </a:cubicBezTo>
                    <a:cubicBezTo>
                      <a:pt x="473458" y="-7013"/>
                      <a:pt x="582059" y="27053"/>
                      <a:pt x="477789" y="983"/>
                    </a:cubicBezTo>
                    <a:cubicBezTo>
                      <a:pt x="393966" y="5175"/>
                      <a:pt x="306891" y="-9944"/>
                      <a:pt x="226321" y="13558"/>
                    </a:cubicBezTo>
                    <a:cubicBezTo>
                      <a:pt x="197305" y="22022"/>
                      <a:pt x="176028" y="89007"/>
                      <a:pt x="176028" y="89007"/>
                    </a:cubicBezTo>
                    <a:cubicBezTo>
                      <a:pt x="154470" y="175250"/>
                      <a:pt x="133016" y="211454"/>
                      <a:pt x="163454" y="302779"/>
                    </a:cubicBezTo>
                    <a:cubicBezTo>
                      <a:pt x="175830" y="339910"/>
                      <a:pt x="210179" y="342308"/>
                      <a:pt x="238895" y="353078"/>
                    </a:cubicBezTo>
                    <a:cubicBezTo>
                      <a:pt x="260028" y="361004"/>
                      <a:pt x="280629" y="370302"/>
                      <a:pt x="301762" y="378228"/>
                    </a:cubicBezTo>
                    <a:cubicBezTo>
                      <a:pt x="314172" y="382882"/>
                      <a:pt x="327897" y="384366"/>
                      <a:pt x="339482" y="390803"/>
                    </a:cubicBezTo>
                    <a:cubicBezTo>
                      <a:pt x="365901" y="405482"/>
                      <a:pt x="386250" y="431543"/>
                      <a:pt x="414922" y="441102"/>
                    </a:cubicBezTo>
                    <a:cubicBezTo>
                      <a:pt x="427495" y="445294"/>
                      <a:pt x="440460" y="448456"/>
                      <a:pt x="452642" y="453677"/>
                    </a:cubicBezTo>
                    <a:cubicBezTo>
                      <a:pt x="497308" y="472822"/>
                      <a:pt x="502775" y="478720"/>
                      <a:pt x="540656" y="503976"/>
                    </a:cubicBezTo>
                    <a:cubicBezTo>
                      <a:pt x="549038" y="516551"/>
                      <a:pt x="559666" y="527891"/>
                      <a:pt x="565803" y="541701"/>
                    </a:cubicBezTo>
                    <a:cubicBezTo>
                      <a:pt x="576569" y="565926"/>
                      <a:pt x="590950" y="617150"/>
                      <a:pt x="590950" y="617150"/>
                    </a:cubicBezTo>
                    <a:cubicBezTo>
                      <a:pt x="586759" y="663258"/>
                      <a:pt x="588076" y="710203"/>
                      <a:pt x="578376" y="755473"/>
                    </a:cubicBezTo>
                    <a:cubicBezTo>
                      <a:pt x="575210" y="770250"/>
                      <a:pt x="564839" y="783523"/>
                      <a:pt x="553230" y="793198"/>
                    </a:cubicBezTo>
                    <a:cubicBezTo>
                      <a:pt x="538831" y="805198"/>
                      <a:pt x="520486" y="811765"/>
                      <a:pt x="502936" y="818347"/>
                    </a:cubicBezTo>
                    <a:cubicBezTo>
                      <a:pt x="482642" y="825958"/>
                      <a:pt x="406847" y="840082"/>
                      <a:pt x="389775" y="843497"/>
                    </a:cubicBezTo>
                    <a:cubicBezTo>
                      <a:pt x="318526" y="839305"/>
                      <a:pt x="246014" y="844921"/>
                      <a:pt x="176028" y="830922"/>
                    </a:cubicBezTo>
                    <a:cubicBezTo>
                      <a:pt x="135344" y="822784"/>
                      <a:pt x="138308" y="803307"/>
                      <a:pt x="138308" y="780623"/>
                    </a:cubicBez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76194" tIns="38097" rIns="76194" bIns="38097" rtlCol="0" anchor="ctr"/>
              <a:lstStyle/>
              <a:p>
                <a:pPr algn="ctr"/>
                <a:endParaRPr lang="en-US" sz="1333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484099" y="1632083"/>
              <a:ext cx="1939597" cy="3305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1" tIns="38095" rIns="76191" bIns="38095" rtlCol="0">
              <a:spAutoFit/>
            </a:bodyPr>
            <a:lstStyle/>
            <a:p>
              <a:pPr algn="ctr"/>
              <a:r>
                <a:rPr lang="en-US" sz="875" dirty="0">
                  <a:latin typeface="Helvetica Neue" charset="0"/>
                  <a:ea typeface="Helvetica Neue" charset="0"/>
                  <a:cs typeface="Helvetica Neue" charset="0"/>
                </a:rPr>
                <a:t>UV Irradiation</a:t>
              </a: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995589" y="1982645"/>
              <a:ext cx="916622" cy="0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lg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3660197" y="1413841"/>
              <a:ext cx="416021" cy="1169133"/>
              <a:chOff x="33712857" y="8218995"/>
              <a:chExt cx="481719" cy="1353766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33712857" y="8218995"/>
                <a:ext cx="481719" cy="1353766"/>
                <a:chOff x="596191" y="719874"/>
                <a:chExt cx="520745" cy="1487907"/>
              </a:xfrm>
              <a:effectLst/>
            </p:grpSpPr>
            <p:sp>
              <p:nvSpPr>
                <p:cNvPr id="167" name="Can 166"/>
                <p:cNvSpPr/>
                <p:nvPr/>
              </p:nvSpPr>
              <p:spPr>
                <a:xfrm>
                  <a:off x="596191" y="719874"/>
                  <a:ext cx="520745" cy="539880"/>
                </a:xfrm>
                <a:prstGeom prst="can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67" dirty="0"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  <p:sp>
              <p:nvSpPr>
                <p:cNvPr id="168" name="Can 167"/>
                <p:cNvSpPr/>
                <p:nvPr/>
              </p:nvSpPr>
              <p:spPr>
                <a:xfrm>
                  <a:off x="596191" y="1119412"/>
                  <a:ext cx="520745" cy="1088369"/>
                </a:xfrm>
                <a:prstGeom prst="can">
                  <a:avLst/>
                </a:prstGeom>
                <a:solidFill>
                  <a:srgbClr val="DBD2E2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67" dirty="0">
                    <a:latin typeface="Helvetica Neue" charset="0"/>
                    <a:ea typeface="Helvetica Neue" charset="0"/>
                    <a:cs typeface="Helvetica Neue" charset="0"/>
                  </a:endParaRPr>
                </a:p>
              </p:txBody>
            </p:sp>
          </p:grpSp>
          <p:cxnSp>
            <p:nvCxnSpPr>
              <p:cNvPr id="154" name="Straight Connector 153"/>
              <p:cNvCxnSpPr/>
              <p:nvPr/>
            </p:nvCxnSpPr>
            <p:spPr>
              <a:xfrm rot="8258808" flipH="1">
                <a:off x="33924354" y="8739886"/>
                <a:ext cx="3347" cy="283853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8258808">
                <a:off x="33928213" y="8877081"/>
                <a:ext cx="1720" cy="177915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8258808" flipH="1">
                <a:off x="33875309" y="8856371"/>
                <a:ext cx="2856" cy="24027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8258808" flipH="1">
                <a:off x="33875309" y="8931389"/>
                <a:ext cx="2856" cy="24027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8258808" flipH="1">
                <a:off x="33876781" y="8987449"/>
                <a:ext cx="3347" cy="283853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8258808">
                <a:off x="33880639" y="9124644"/>
                <a:ext cx="1720" cy="177915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8258808" flipH="1">
                <a:off x="33827735" y="9103934"/>
                <a:ext cx="2856" cy="24027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8258808" flipH="1">
                <a:off x="33827735" y="9178952"/>
                <a:ext cx="2856" cy="24027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33988760" y="9237705"/>
                <a:ext cx="97076" cy="19534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V="1">
                <a:off x="34043130" y="9227703"/>
                <a:ext cx="97076" cy="19534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34052190" y="9317726"/>
                <a:ext cx="97075" cy="19534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34099765" y="9395248"/>
                <a:ext cx="62281" cy="125331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33941186" y="9235205"/>
                <a:ext cx="97076" cy="195349"/>
              </a:xfrm>
              <a:prstGeom prst="line">
                <a:avLst/>
              </a:prstGeom>
              <a:ln w="12700">
                <a:solidFill>
                  <a:srgbClr val="264A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2998105" y="2043383"/>
              <a:ext cx="256252" cy="256254"/>
              <a:chOff x="3629558" y="4465808"/>
              <a:chExt cx="298450" cy="298450"/>
            </a:xfrm>
          </p:grpSpPr>
          <p:sp>
            <p:nvSpPr>
              <p:cNvPr id="171" name="Donut 170"/>
              <p:cNvSpPr/>
              <p:nvPr/>
            </p:nvSpPr>
            <p:spPr>
              <a:xfrm>
                <a:off x="3629558" y="4465808"/>
                <a:ext cx="298450" cy="298450"/>
              </a:xfrm>
              <a:prstGeom prst="donut">
                <a:avLst>
                  <a:gd name="adj" fmla="val 1596"/>
                </a:avLst>
              </a:prstGeom>
              <a:solidFill>
                <a:srgbClr val="660066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67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778783" y="4533900"/>
                <a:ext cx="0" cy="1016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778783" y="4635500"/>
                <a:ext cx="56617" cy="5832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2448658" y="1632886"/>
              <a:ext cx="1355144" cy="3305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1" tIns="38095" rIns="76191" bIns="38095" rtlCol="0">
              <a:spAutoFit/>
            </a:bodyPr>
            <a:lstStyle/>
            <a:p>
              <a:pPr algn="ctr"/>
              <a:r>
                <a:rPr lang="en-US" sz="875" dirty="0">
                  <a:latin typeface="Helvetica Neue" charset="0"/>
                  <a:ea typeface="Helvetica Neue" charset="0"/>
                  <a:cs typeface="Helvetica Neue" charset="0"/>
                </a:rPr>
                <a:t>Aging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718030" y="1952765"/>
              <a:ext cx="816398" cy="0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lg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387372" y="1396962"/>
              <a:ext cx="430546" cy="1165748"/>
              <a:chOff x="31779408" y="8214470"/>
              <a:chExt cx="489630" cy="1325719"/>
            </a:xfrm>
          </p:grpSpPr>
          <p:sp>
            <p:nvSpPr>
              <p:cNvPr id="179" name="Can 178"/>
              <p:cNvSpPr/>
              <p:nvPr/>
            </p:nvSpPr>
            <p:spPr>
              <a:xfrm>
                <a:off x="31779408" y="8214470"/>
                <a:ext cx="489630" cy="495734"/>
              </a:xfrm>
              <a:prstGeom prst="can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80" name="Can 179"/>
              <p:cNvSpPr/>
              <p:nvPr/>
            </p:nvSpPr>
            <p:spPr>
              <a:xfrm>
                <a:off x="31779408" y="8549940"/>
                <a:ext cx="489630" cy="990249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31864030" y="8759089"/>
                <a:ext cx="181385" cy="206962"/>
              </a:xfrm>
              <a:custGeom>
                <a:avLst/>
                <a:gdLst>
                  <a:gd name="connsiteX0" fmla="*/ 0 w 729290"/>
                  <a:gd name="connsiteY0" fmla="*/ 717749 h 843497"/>
                  <a:gd name="connsiteX1" fmla="*/ 25147 w 729290"/>
                  <a:gd name="connsiteY1" fmla="*/ 503976 h 843497"/>
                  <a:gd name="connsiteX2" fmla="*/ 50294 w 729290"/>
                  <a:gd name="connsiteY2" fmla="*/ 453677 h 843497"/>
                  <a:gd name="connsiteX3" fmla="*/ 62867 w 729290"/>
                  <a:gd name="connsiteY3" fmla="*/ 390803 h 843497"/>
                  <a:gd name="connsiteX4" fmla="*/ 113161 w 729290"/>
                  <a:gd name="connsiteY4" fmla="*/ 315354 h 843497"/>
                  <a:gd name="connsiteX5" fmla="*/ 226321 w 729290"/>
                  <a:gd name="connsiteY5" fmla="*/ 265055 h 843497"/>
                  <a:gd name="connsiteX6" fmla="*/ 289188 w 729290"/>
                  <a:gd name="connsiteY6" fmla="*/ 252480 h 843497"/>
                  <a:gd name="connsiteX7" fmla="*/ 528083 w 729290"/>
                  <a:gd name="connsiteY7" fmla="*/ 265055 h 843497"/>
                  <a:gd name="connsiteX8" fmla="*/ 590950 w 729290"/>
                  <a:gd name="connsiteY8" fmla="*/ 315354 h 843497"/>
                  <a:gd name="connsiteX9" fmla="*/ 666390 w 729290"/>
                  <a:gd name="connsiteY9" fmla="*/ 403378 h 843497"/>
                  <a:gd name="connsiteX10" fmla="*/ 704110 w 729290"/>
                  <a:gd name="connsiteY10" fmla="*/ 441102 h 843497"/>
                  <a:gd name="connsiteX11" fmla="*/ 729257 w 729290"/>
                  <a:gd name="connsiteY11" fmla="*/ 529126 h 843497"/>
                  <a:gd name="connsiteX12" fmla="*/ 704110 w 729290"/>
                  <a:gd name="connsiteY12" fmla="*/ 642300 h 843497"/>
                  <a:gd name="connsiteX13" fmla="*/ 565803 w 729290"/>
                  <a:gd name="connsiteY13" fmla="*/ 705174 h 843497"/>
                  <a:gd name="connsiteX14" fmla="*/ 352055 w 729290"/>
                  <a:gd name="connsiteY14" fmla="*/ 654874 h 843497"/>
                  <a:gd name="connsiteX15" fmla="*/ 339482 w 729290"/>
                  <a:gd name="connsiteY15" fmla="*/ 604575 h 843497"/>
                  <a:gd name="connsiteX16" fmla="*/ 352055 w 729290"/>
                  <a:gd name="connsiteY16" fmla="*/ 415953 h 843497"/>
                  <a:gd name="connsiteX17" fmla="*/ 427496 w 729290"/>
                  <a:gd name="connsiteY17" fmla="*/ 353078 h 843497"/>
                  <a:gd name="connsiteX18" fmla="*/ 490363 w 729290"/>
                  <a:gd name="connsiteY18" fmla="*/ 315354 h 843497"/>
                  <a:gd name="connsiteX19" fmla="*/ 590950 w 729290"/>
                  <a:gd name="connsiteY19" fmla="*/ 265055 h 843497"/>
                  <a:gd name="connsiteX20" fmla="*/ 641243 w 729290"/>
                  <a:gd name="connsiteY20" fmla="*/ 227330 h 843497"/>
                  <a:gd name="connsiteX21" fmla="*/ 691537 w 729290"/>
                  <a:gd name="connsiteY21" fmla="*/ 151881 h 843497"/>
                  <a:gd name="connsiteX22" fmla="*/ 678964 w 729290"/>
                  <a:gd name="connsiteY22" fmla="*/ 101582 h 843497"/>
                  <a:gd name="connsiteX23" fmla="*/ 578376 w 729290"/>
                  <a:gd name="connsiteY23" fmla="*/ 51282 h 843497"/>
                  <a:gd name="connsiteX24" fmla="*/ 477789 w 729290"/>
                  <a:gd name="connsiteY24" fmla="*/ 983 h 843497"/>
                  <a:gd name="connsiteX25" fmla="*/ 226321 w 729290"/>
                  <a:gd name="connsiteY25" fmla="*/ 13558 h 843497"/>
                  <a:gd name="connsiteX26" fmla="*/ 176028 w 729290"/>
                  <a:gd name="connsiteY26" fmla="*/ 89007 h 843497"/>
                  <a:gd name="connsiteX27" fmla="*/ 163454 w 729290"/>
                  <a:gd name="connsiteY27" fmla="*/ 302779 h 843497"/>
                  <a:gd name="connsiteX28" fmla="*/ 238895 w 729290"/>
                  <a:gd name="connsiteY28" fmla="*/ 353078 h 843497"/>
                  <a:gd name="connsiteX29" fmla="*/ 301762 w 729290"/>
                  <a:gd name="connsiteY29" fmla="*/ 378228 h 843497"/>
                  <a:gd name="connsiteX30" fmla="*/ 339482 w 729290"/>
                  <a:gd name="connsiteY30" fmla="*/ 390803 h 843497"/>
                  <a:gd name="connsiteX31" fmla="*/ 414922 w 729290"/>
                  <a:gd name="connsiteY31" fmla="*/ 441102 h 843497"/>
                  <a:gd name="connsiteX32" fmla="*/ 452642 w 729290"/>
                  <a:gd name="connsiteY32" fmla="*/ 453677 h 843497"/>
                  <a:gd name="connsiteX33" fmla="*/ 540656 w 729290"/>
                  <a:gd name="connsiteY33" fmla="*/ 503976 h 843497"/>
                  <a:gd name="connsiteX34" fmla="*/ 565803 w 729290"/>
                  <a:gd name="connsiteY34" fmla="*/ 541701 h 843497"/>
                  <a:gd name="connsiteX35" fmla="*/ 590950 w 729290"/>
                  <a:gd name="connsiteY35" fmla="*/ 617150 h 843497"/>
                  <a:gd name="connsiteX36" fmla="*/ 578376 w 729290"/>
                  <a:gd name="connsiteY36" fmla="*/ 755473 h 843497"/>
                  <a:gd name="connsiteX37" fmla="*/ 553230 w 729290"/>
                  <a:gd name="connsiteY37" fmla="*/ 793198 h 843497"/>
                  <a:gd name="connsiteX38" fmla="*/ 502936 w 729290"/>
                  <a:gd name="connsiteY38" fmla="*/ 818347 h 843497"/>
                  <a:gd name="connsiteX39" fmla="*/ 389775 w 729290"/>
                  <a:gd name="connsiteY39" fmla="*/ 843497 h 843497"/>
                  <a:gd name="connsiteX40" fmla="*/ 176028 w 729290"/>
                  <a:gd name="connsiteY40" fmla="*/ 830922 h 843497"/>
                  <a:gd name="connsiteX41" fmla="*/ 138308 w 729290"/>
                  <a:gd name="connsiteY41" fmla="*/ 780623 h 843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29290" h="843497">
                    <a:moveTo>
                      <a:pt x="0" y="717749"/>
                    </a:moveTo>
                    <a:cubicBezTo>
                      <a:pt x="8382" y="646491"/>
                      <a:pt x="11723" y="574458"/>
                      <a:pt x="25147" y="503976"/>
                    </a:cubicBezTo>
                    <a:cubicBezTo>
                      <a:pt x="28654" y="485562"/>
                      <a:pt x="44367" y="471460"/>
                      <a:pt x="50294" y="453677"/>
                    </a:cubicBezTo>
                    <a:cubicBezTo>
                      <a:pt x="57052" y="433401"/>
                      <a:pt x="54024" y="410261"/>
                      <a:pt x="62867" y="390803"/>
                    </a:cubicBezTo>
                    <a:cubicBezTo>
                      <a:pt x="75373" y="363287"/>
                      <a:pt x="86128" y="328873"/>
                      <a:pt x="113161" y="315354"/>
                    </a:cubicBezTo>
                    <a:cubicBezTo>
                      <a:pt x="150315" y="296774"/>
                      <a:pt x="186180" y="277098"/>
                      <a:pt x="226321" y="265055"/>
                    </a:cubicBezTo>
                    <a:cubicBezTo>
                      <a:pt x="246790" y="258914"/>
                      <a:pt x="268232" y="256672"/>
                      <a:pt x="289188" y="252480"/>
                    </a:cubicBezTo>
                    <a:cubicBezTo>
                      <a:pt x="368820" y="256672"/>
                      <a:pt x="450018" y="248790"/>
                      <a:pt x="528083" y="265055"/>
                    </a:cubicBezTo>
                    <a:cubicBezTo>
                      <a:pt x="554356" y="270529"/>
                      <a:pt x="570754" y="297680"/>
                      <a:pt x="590950" y="315354"/>
                    </a:cubicBezTo>
                    <a:cubicBezTo>
                      <a:pt x="644436" y="362159"/>
                      <a:pt x="616885" y="345615"/>
                      <a:pt x="666390" y="403378"/>
                    </a:cubicBezTo>
                    <a:cubicBezTo>
                      <a:pt x="677962" y="416880"/>
                      <a:pt x="691537" y="428527"/>
                      <a:pt x="704110" y="441102"/>
                    </a:cubicBezTo>
                    <a:cubicBezTo>
                      <a:pt x="709283" y="456623"/>
                      <a:pt x="730244" y="516295"/>
                      <a:pt x="729257" y="529126"/>
                    </a:cubicBezTo>
                    <a:cubicBezTo>
                      <a:pt x="726293" y="567657"/>
                      <a:pt x="723580" y="608919"/>
                      <a:pt x="704110" y="642300"/>
                    </a:cubicBezTo>
                    <a:cubicBezTo>
                      <a:pt x="687582" y="670637"/>
                      <a:pt x="589514" y="697269"/>
                      <a:pt x="565803" y="705174"/>
                    </a:cubicBezTo>
                    <a:cubicBezTo>
                      <a:pt x="489267" y="699706"/>
                      <a:pt x="395931" y="731666"/>
                      <a:pt x="352055" y="654874"/>
                    </a:cubicBezTo>
                    <a:cubicBezTo>
                      <a:pt x="343481" y="639868"/>
                      <a:pt x="343673" y="621341"/>
                      <a:pt x="339482" y="604575"/>
                    </a:cubicBezTo>
                    <a:cubicBezTo>
                      <a:pt x="343673" y="541701"/>
                      <a:pt x="341697" y="478109"/>
                      <a:pt x="352055" y="415953"/>
                    </a:cubicBezTo>
                    <a:cubicBezTo>
                      <a:pt x="358746" y="375804"/>
                      <a:pt x="399470" y="368649"/>
                      <a:pt x="427496" y="353078"/>
                    </a:cubicBezTo>
                    <a:cubicBezTo>
                      <a:pt x="448859" y="341208"/>
                      <a:pt x="468846" y="326941"/>
                      <a:pt x="490363" y="315354"/>
                    </a:cubicBezTo>
                    <a:cubicBezTo>
                      <a:pt x="523369" y="297580"/>
                      <a:pt x="560962" y="287549"/>
                      <a:pt x="590950" y="265055"/>
                    </a:cubicBezTo>
                    <a:cubicBezTo>
                      <a:pt x="607714" y="252480"/>
                      <a:pt x="627321" y="242994"/>
                      <a:pt x="641243" y="227330"/>
                    </a:cubicBezTo>
                    <a:cubicBezTo>
                      <a:pt x="661322" y="204738"/>
                      <a:pt x="691537" y="151881"/>
                      <a:pt x="691537" y="151881"/>
                    </a:cubicBezTo>
                    <a:cubicBezTo>
                      <a:pt x="687346" y="135115"/>
                      <a:pt x="688550" y="115962"/>
                      <a:pt x="678964" y="101582"/>
                    </a:cubicBezTo>
                    <a:cubicBezTo>
                      <a:pt x="663837" y="78889"/>
                      <a:pt x="593482" y="59675"/>
                      <a:pt x="578376" y="51282"/>
                    </a:cubicBezTo>
                    <a:cubicBezTo>
                      <a:pt x="473458" y="-7013"/>
                      <a:pt x="582059" y="27053"/>
                      <a:pt x="477789" y="983"/>
                    </a:cubicBezTo>
                    <a:cubicBezTo>
                      <a:pt x="393966" y="5175"/>
                      <a:pt x="306891" y="-9944"/>
                      <a:pt x="226321" y="13558"/>
                    </a:cubicBezTo>
                    <a:cubicBezTo>
                      <a:pt x="197305" y="22022"/>
                      <a:pt x="176028" y="89007"/>
                      <a:pt x="176028" y="89007"/>
                    </a:cubicBezTo>
                    <a:cubicBezTo>
                      <a:pt x="154470" y="175250"/>
                      <a:pt x="133016" y="211454"/>
                      <a:pt x="163454" y="302779"/>
                    </a:cubicBezTo>
                    <a:cubicBezTo>
                      <a:pt x="175830" y="339910"/>
                      <a:pt x="210179" y="342308"/>
                      <a:pt x="238895" y="353078"/>
                    </a:cubicBezTo>
                    <a:cubicBezTo>
                      <a:pt x="260028" y="361004"/>
                      <a:pt x="280629" y="370302"/>
                      <a:pt x="301762" y="378228"/>
                    </a:cubicBezTo>
                    <a:cubicBezTo>
                      <a:pt x="314172" y="382882"/>
                      <a:pt x="327897" y="384366"/>
                      <a:pt x="339482" y="390803"/>
                    </a:cubicBezTo>
                    <a:cubicBezTo>
                      <a:pt x="365901" y="405482"/>
                      <a:pt x="386250" y="431543"/>
                      <a:pt x="414922" y="441102"/>
                    </a:cubicBezTo>
                    <a:cubicBezTo>
                      <a:pt x="427495" y="445294"/>
                      <a:pt x="440460" y="448456"/>
                      <a:pt x="452642" y="453677"/>
                    </a:cubicBezTo>
                    <a:cubicBezTo>
                      <a:pt x="497308" y="472822"/>
                      <a:pt x="502775" y="478720"/>
                      <a:pt x="540656" y="503976"/>
                    </a:cubicBezTo>
                    <a:cubicBezTo>
                      <a:pt x="549038" y="516551"/>
                      <a:pt x="559666" y="527891"/>
                      <a:pt x="565803" y="541701"/>
                    </a:cubicBezTo>
                    <a:cubicBezTo>
                      <a:pt x="576569" y="565926"/>
                      <a:pt x="590950" y="617150"/>
                      <a:pt x="590950" y="617150"/>
                    </a:cubicBezTo>
                    <a:cubicBezTo>
                      <a:pt x="586759" y="663258"/>
                      <a:pt x="588076" y="710203"/>
                      <a:pt x="578376" y="755473"/>
                    </a:cubicBezTo>
                    <a:cubicBezTo>
                      <a:pt x="575210" y="770250"/>
                      <a:pt x="564839" y="783523"/>
                      <a:pt x="553230" y="793198"/>
                    </a:cubicBezTo>
                    <a:cubicBezTo>
                      <a:pt x="538831" y="805198"/>
                      <a:pt x="520486" y="811765"/>
                      <a:pt x="502936" y="818347"/>
                    </a:cubicBezTo>
                    <a:cubicBezTo>
                      <a:pt x="482642" y="825958"/>
                      <a:pt x="406847" y="840082"/>
                      <a:pt x="389775" y="843497"/>
                    </a:cubicBezTo>
                    <a:cubicBezTo>
                      <a:pt x="318526" y="839305"/>
                      <a:pt x="246014" y="844921"/>
                      <a:pt x="176028" y="830922"/>
                    </a:cubicBezTo>
                    <a:cubicBezTo>
                      <a:pt x="135344" y="822784"/>
                      <a:pt x="138308" y="803307"/>
                      <a:pt x="138308" y="780623"/>
                    </a:cubicBez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33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82" name="Freeform 181"/>
              <p:cNvSpPr/>
              <p:nvPr/>
            </p:nvSpPr>
            <p:spPr>
              <a:xfrm rot="5400000">
                <a:off x="31990848" y="9012889"/>
                <a:ext cx="237740" cy="218948"/>
              </a:xfrm>
              <a:custGeom>
                <a:avLst/>
                <a:gdLst>
                  <a:gd name="connsiteX0" fmla="*/ 0 w 729290"/>
                  <a:gd name="connsiteY0" fmla="*/ 717749 h 843497"/>
                  <a:gd name="connsiteX1" fmla="*/ 25147 w 729290"/>
                  <a:gd name="connsiteY1" fmla="*/ 503976 h 843497"/>
                  <a:gd name="connsiteX2" fmla="*/ 50294 w 729290"/>
                  <a:gd name="connsiteY2" fmla="*/ 453677 h 843497"/>
                  <a:gd name="connsiteX3" fmla="*/ 62867 w 729290"/>
                  <a:gd name="connsiteY3" fmla="*/ 390803 h 843497"/>
                  <a:gd name="connsiteX4" fmla="*/ 113161 w 729290"/>
                  <a:gd name="connsiteY4" fmla="*/ 315354 h 843497"/>
                  <a:gd name="connsiteX5" fmla="*/ 226321 w 729290"/>
                  <a:gd name="connsiteY5" fmla="*/ 265055 h 843497"/>
                  <a:gd name="connsiteX6" fmla="*/ 289188 w 729290"/>
                  <a:gd name="connsiteY6" fmla="*/ 252480 h 843497"/>
                  <a:gd name="connsiteX7" fmla="*/ 528083 w 729290"/>
                  <a:gd name="connsiteY7" fmla="*/ 265055 h 843497"/>
                  <a:gd name="connsiteX8" fmla="*/ 590950 w 729290"/>
                  <a:gd name="connsiteY8" fmla="*/ 315354 h 843497"/>
                  <a:gd name="connsiteX9" fmla="*/ 666390 w 729290"/>
                  <a:gd name="connsiteY9" fmla="*/ 403378 h 843497"/>
                  <a:gd name="connsiteX10" fmla="*/ 704110 w 729290"/>
                  <a:gd name="connsiteY10" fmla="*/ 441102 h 843497"/>
                  <a:gd name="connsiteX11" fmla="*/ 729257 w 729290"/>
                  <a:gd name="connsiteY11" fmla="*/ 529126 h 843497"/>
                  <a:gd name="connsiteX12" fmla="*/ 704110 w 729290"/>
                  <a:gd name="connsiteY12" fmla="*/ 642300 h 843497"/>
                  <a:gd name="connsiteX13" fmla="*/ 565803 w 729290"/>
                  <a:gd name="connsiteY13" fmla="*/ 705174 h 843497"/>
                  <a:gd name="connsiteX14" fmla="*/ 352055 w 729290"/>
                  <a:gd name="connsiteY14" fmla="*/ 654874 h 843497"/>
                  <a:gd name="connsiteX15" fmla="*/ 339482 w 729290"/>
                  <a:gd name="connsiteY15" fmla="*/ 604575 h 843497"/>
                  <a:gd name="connsiteX16" fmla="*/ 352055 w 729290"/>
                  <a:gd name="connsiteY16" fmla="*/ 415953 h 843497"/>
                  <a:gd name="connsiteX17" fmla="*/ 427496 w 729290"/>
                  <a:gd name="connsiteY17" fmla="*/ 353078 h 843497"/>
                  <a:gd name="connsiteX18" fmla="*/ 490363 w 729290"/>
                  <a:gd name="connsiteY18" fmla="*/ 315354 h 843497"/>
                  <a:gd name="connsiteX19" fmla="*/ 590950 w 729290"/>
                  <a:gd name="connsiteY19" fmla="*/ 265055 h 843497"/>
                  <a:gd name="connsiteX20" fmla="*/ 641243 w 729290"/>
                  <a:gd name="connsiteY20" fmla="*/ 227330 h 843497"/>
                  <a:gd name="connsiteX21" fmla="*/ 691537 w 729290"/>
                  <a:gd name="connsiteY21" fmla="*/ 151881 h 843497"/>
                  <a:gd name="connsiteX22" fmla="*/ 678964 w 729290"/>
                  <a:gd name="connsiteY22" fmla="*/ 101582 h 843497"/>
                  <a:gd name="connsiteX23" fmla="*/ 578376 w 729290"/>
                  <a:gd name="connsiteY23" fmla="*/ 51282 h 843497"/>
                  <a:gd name="connsiteX24" fmla="*/ 477789 w 729290"/>
                  <a:gd name="connsiteY24" fmla="*/ 983 h 843497"/>
                  <a:gd name="connsiteX25" fmla="*/ 226321 w 729290"/>
                  <a:gd name="connsiteY25" fmla="*/ 13558 h 843497"/>
                  <a:gd name="connsiteX26" fmla="*/ 176028 w 729290"/>
                  <a:gd name="connsiteY26" fmla="*/ 89007 h 843497"/>
                  <a:gd name="connsiteX27" fmla="*/ 163454 w 729290"/>
                  <a:gd name="connsiteY27" fmla="*/ 302779 h 843497"/>
                  <a:gd name="connsiteX28" fmla="*/ 238895 w 729290"/>
                  <a:gd name="connsiteY28" fmla="*/ 353078 h 843497"/>
                  <a:gd name="connsiteX29" fmla="*/ 301762 w 729290"/>
                  <a:gd name="connsiteY29" fmla="*/ 378228 h 843497"/>
                  <a:gd name="connsiteX30" fmla="*/ 339482 w 729290"/>
                  <a:gd name="connsiteY30" fmla="*/ 390803 h 843497"/>
                  <a:gd name="connsiteX31" fmla="*/ 414922 w 729290"/>
                  <a:gd name="connsiteY31" fmla="*/ 441102 h 843497"/>
                  <a:gd name="connsiteX32" fmla="*/ 452642 w 729290"/>
                  <a:gd name="connsiteY32" fmla="*/ 453677 h 843497"/>
                  <a:gd name="connsiteX33" fmla="*/ 540656 w 729290"/>
                  <a:gd name="connsiteY33" fmla="*/ 503976 h 843497"/>
                  <a:gd name="connsiteX34" fmla="*/ 565803 w 729290"/>
                  <a:gd name="connsiteY34" fmla="*/ 541701 h 843497"/>
                  <a:gd name="connsiteX35" fmla="*/ 590950 w 729290"/>
                  <a:gd name="connsiteY35" fmla="*/ 617150 h 843497"/>
                  <a:gd name="connsiteX36" fmla="*/ 578376 w 729290"/>
                  <a:gd name="connsiteY36" fmla="*/ 755473 h 843497"/>
                  <a:gd name="connsiteX37" fmla="*/ 553230 w 729290"/>
                  <a:gd name="connsiteY37" fmla="*/ 793198 h 843497"/>
                  <a:gd name="connsiteX38" fmla="*/ 502936 w 729290"/>
                  <a:gd name="connsiteY38" fmla="*/ 818347 h 843497"/>
                  <a:gd name="connsiteX39" fmla="*/ 389775 w 729290"/>
                  <a:gd name="connsiteY39" fmla="*/ 843497 h 843497"/>
                  <a:gd name="connsiteX40" fmla="*/ 176028 w 729290"/>
                  <a:gd name="connsiteY40" fmla="*/ 830922 h 843497"/>
                  <a:gd name="connsiteX41" fmla="*/ 138308 w 729290"/>
                  <a:gd name="connsiteY41" fmla="*/ 780623 h 843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29290" h="843497">
                    <a:moveTo>
                      <a:pt x="0" y="717749"/>
                    </a:moveTo>
                    <a:cubicBezTo>
                      <a:pt x="8382" y="646491"/>
                      <a:pt x="11723" y="574458"/>
                      <a:pt x="25147" y="503976"/>
                    </a:cubicBezTo>
                    <a:cubicBezTo>
                      <a:pt x="28654" y="485562"/>
                      <a:pt x="44367" y="471460"/>
                      <a:pt x="50294" y="453677"/>
                    </a:cubicBezTo>
                    <a:cubicBezTo>
                      <a:pt x="57052" y="433401"/>
                      <a:pt x="54024" y="410261"/>
                      <a:pt x="62867" y="390803"/>
                    </a:cubicBezTo>
                    <a:cubicBezTo>
                      <a:pt x="75373" y="363287"/>
                      <a:pt x="86128" y="328873"/>
                      <a:pt x="113161" y="315354"/>
                    </a:cubicBezTo>
                    <a:cubicBezTo>
                      <a:pt x="150315" y="296774"/>
                      <a:pt x="186180" y="277098"/>
                      <a:pt x="226321" y="265055"/>
                    </a:cubicBezTo>
                    <a:cubicBezTo>
                      <a:pt x="246790" y="258914"/>
                      <a:pt x="268232" y="256672"/>
                      <a:pt x="289188" y="252480"/>
                    </a:cubicBezTo>
                    <a:cubicBezTo>
                      <a:pt x="368820" y="256672"/>
                      <a:pt x="450018" y="248790"/>
                      <a:pt x="528083" y="265055"/>
                    </a:cubicBezTo>
                    <a:cubicBezTo>
                      <a:pt x="554356" y="270529"/>
                      <a:pt x="570754" y="297680"/>
                      <a:pt x="590950" y="315354"/>
                    </a:cubicBezTo>
                    <a:cubicBezTo>
                      <a:pt x="644436" y="362159"/>
                      <a:pt x="616885" y="345615"/>
                      <a:pt x="666390" y="403378"/>
                    </a:cubicBezTo>
                    <a:cubicBezTo>
                      <a:pt x="677962" y="416880"/>
                      <a:pt x="691537" y="428527"/>
                      <a:pt x="704110" y="441102"/>
                    </a:cubicBezTo>
                    <a:cubicBezTo>
                      <a:pt x="709283" y="456623"/>
                      <a:pt x="730244" y="516295"/>
                      <a:pt x="729257" y="529126"/>
                    </a:cubicBezTo>
                    <a:cubicBezTo>
                      <a:pt x="726293" y="567657"/>
                      <a:pt x="723580" y="608919"/>
                      <a:pt x="704110" y="642300"/>
                    </a:cubicBezTo>
                    <a:cubicBezTo>
                      <a:pt x="687582" y="670637"/>
                      <a:pt x="589514" y="697269"/>
                      <a:pt x="565803" y="705174"/>
                    </a:cubicBezTo>
                    <a:cubicBezTo>
                      <a:pt x="489267" y="699706"/>
                      <a:pt x="395931" y="731666"/>
                      <a:pt x="352055" y="654874"/>
                    </a:cubicBezTo>
                    <a:cubicBezTo>
                      <a:pt x="343481" y="639868"/>
                      <a:pt x="343673" y="621341"/>
                      <a:pt x="339482" y="604575"/>
                    </a:cubicBezTo>
                    <a:cubicBezTo>
                      <a:pt x="343673" y="541701"/>
                      <a:pt x="341697" y="478109"/>
                      <a:pt x="352055" y="415953"/>
                    </a:cubicBezTo>
                    <a:cubicBezTo>
                      <a:pt x="358746" y="375804"/>
                      <a:pt x="399470" y="368649"/>
                      <a:pt x="427496" y="353078"/>
                    </a:cubicBezTo>
                    <a:cubicBezTo>
                      <a:pt x="448859" y="341208"/>
                      <a:pt x="468846" y="326941"/>
                      <a:pt x="490363" y="315354"/>
                    </a:cubicBezTo>
                    <a:cubicBezTo>
                      <a:pt x="523369" y="297580"/>
                      <a:pt x="560962" y="287549"/>
                      <a:pt x="590950" y="265055"/>
                    </a:cubicBezTo>
                    <a:cubicBezTo>
                      <a:pt x="607714" y="252480"/>
                      <a:pt x="627321" y="242994"/>
                      <a:pt x="641243" y="227330"/>
                    </a:cubicBezTo>
                    <a:cubicBezTo>
                      <a:pt x="661322" y="204738"/>
                      <a:pt x="691537" y="151881"/>
                      <a:pt x="691537" y="151881"/>
                    </a:cubicBezTo>
                    <a:cubicBezTo>
                      <a:pt x="687346" y="135115"/>
                      <a:pt x="688550" y="115962"/>
                      <a:pt x="678964" y="101582"/>
                    </a:cubicBezTo>
                    <a:cubicBezTo>
                      <a:pt x="663837" y="78889"/>
                      <a:pt x="593482" y="59675"/>
                      <a:pt x="578376" y="51282"/>
                    </a:cubicBezTo>
                    <a:cubicBezTo>
                      <a:pt x="473458" y="-7013"/>
                      <a:pt x="582059" y="27053"/>
                      <a:pt x="477789" y="983"/>
                    </a:cubicBezTo>
                    <a:cubicBezTo>
                      <a:pt x="393966" y="5175"/>
                      <a:pt x="306891" y="-9944"/>
                      <a:pt x="226321" y="13558"/>
                    </a:cubicBezTo>
                    <a:cubicBezTo>
                      <a:pt x="197305" y="22022"/>
                      <a:pt x="176028" y="89007"/>
                      <a:pt x="176028" y="89007"/>
                    </a:cubicBezTo>
                    <a:cubicBezTo>
                      <a:pt x="154470" y="175250"/>
                      <a:pt x="133016" y="211454"/>
                      <a:pt x="163454" y="302779"/>
                    </a:cubicBezTo>
                    <a:cubicBezTo>
                      <a:pt x="175830" y="339910"/>
                      <a:pt x="210179" y="342308"/>
                      <a:pt x="238895" y="353078"/>
                    </a:cubicBezTo>
                    <a:cubicBezTo>
                      <a:pt x="260028" y="361004"/>
                      <a:pt x="280629" y="370302"/>
                      <a:pt x="301762" y="378228"/>
                    </a:cubicBezTo>
                    <a:cubicBezTo>
                      <a:pt x="314172" y="382882"/>
                      <a:pt x="327897" y="384366"/>
                      <a:pt x="339482" y="390803"/>
                    </a:cubicBezTo>
                    <a:cubicBezTo>
                      <a:pt x="365901" y="405482"/>
                      <a:pt x="386250" y="431543"/>
                      <a:pt x="414922" y="441102"/>
                    </a:cubicBezTo>
                    <a:cubicBezTo>
                      <a:pt x="427495" y="445294"/>
                      <a:pt x="440460" y="448456"/>
                      <a:pt x="452642" y="453677"/>
                    </a:cubicBezTo>
                    <a:cubicBezTo>
                      <a:pt x="497308" y="472822"/>
                      <a:pt x="502775" y="478720"/>
                      <a:pt x="540656" y="503976"/>
                    </a:cubicBezTo>
                    <a:cubicBezTo>
                      <a:pt x="549038" y="516551"/>
                      <a:pt x="559666" y="527891"/>
                      <a:pt x="565803" y="541701"/>
                    </a:cubicBezTo>
                    <a:cubicBezTo>
                      <a:pt x="576569" y="565926"/>
                      <a:pt x="590950" y="617150"/>
                      <a:pt x="590950" y="617150"/>
                    </a:cubicBezTo>
                    <a:cubicBezTo>
                      <a:pt x="586759" y="663258"/>
                      <a:pt x="588076" y="710203"/>
                      <a:pt x="578376" y="755473"/>
                    </a:cubicBezTo>
                    <a:cubicBezTo>
                      <a:pt x="575210" y="770250"/>
                      <a:pt x="564839" y="783523"/>
                      <a:pt x="553230" y="793198"/>
                    </a:cubicBezTo>
                    <a:cubicBezTo>
                      <a:pt x="538831" y="805198"/>
                      <a:pt x="520486" y="811765"/>
                      <a:pt x="502936" y="818347"/>
                    </a:cubicBezTo>
                    <a:cubicBezTo>
                      <a:pt x="482642" y="825958"/>
                      <a:pt x="406847" y="840082"/>
                      <a:pt x="389775" y="843497"/>
                    </a:cubicBezTo>
                    <a:cubicBezTo>
                      <a:pt x="318526" y="839305"/>
                      <a:pt x="246014" y="844921"/>
                      <a:pt x="176028" y="830922"/>
                    </a:cubicBezTo>
                    <a:cubicBezTo>
                      <a:pt x="135344" y="822784"/>
                      <a:pt x="138308" y="803307"/>
                      <a:pt x="138308" y="780623"/>
                    </a:cubicBez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33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183" name="Freeform 182"/>
              <p:cNvSpPr/>
              <p:nvPr/>
            </p:nvSpPr>
            <p:spPr>
              <a:xfrm rot="11785718">
                <a:off x="31838881" y="9234202"/>
                <a:ext cx="217253" cy="233089"/>
              </a:xfrm>
              <a:custGeom>
                <a:avLst/>
                <a:gdLst>
                  <a:gd name="connsiteX0" fmla="*/ 0 w 729290"/>
                  <a:gd name="connsiteY0" fmla="*/ 717749 h 843497"/>
                  <a:gd name="connsiteX1" fmla="*/ 25147 w 729290"/>
                  <a:gd name="connsiteY1" fmla="*/ 503976 h 843497"/>
                  <a:gd name="connsiteX2" fmla="*/ 50294 w 729290"/>
                  <a:gd name="connsiteY2" fmla="*/ 453677 h 843497"/>
                  <a:gd name="connsiteX3" fmla="*/ 62867 w 729290"/>
                  <a:gd name="connsiteY3" fmla="*/ 390803 h 843497"/>
                  <a:gd name="connsiteX4" fmla="*/ 113161 w 729290"/>
                  <a:gd name="connsiteY4" fmla="*/ 315354 h 843497"/>
                  <a:gd name="connsiteX5" fmla="*/ 226321 w 729290"/>
                  <a:gd name="connsiteY5" fmla="*/ 265055 h 843497"/>
                  <a:gd name="connsiteX6" fmla="*/ 289188 w 729290"/>
                  <a:gd name="connsiteY6" fmla="*/ 252480 h 843497"/>
                  <a:gd name="connsiteX7" fmla="*/ 528083 w 729290"/>
                  <a:gd name="connsiteY7" fmla="*/ 265055 h 843497"/>
                  <a:gd name="connsiteX8" fmla="*/ 590950 w 729290"/>
                  <a:gd name="connsiteY8" fmla="*/ 315354 h 843497"/>
                  <a:gd name="connsiteX9" fmla="*/ 666390 w 729290"/>
                  <a:gd name="connsiteY9" fmla="*/ 403378 h 843497"/>
                  <a:gd name="connsiteX10" fmla="*/ 704110 w 729290"/>
                  <a:gd name="connsiteY10" fmla="*/ 441102 h 843497"/>
                  <a:gd name="connsiteX11" fmla="*/ 729257 w 729290"/>
                  <a:gd name="connsiteY11" fmla="*/ 529126 h 843497"/>
                  <a:gd name="connsiteX12" fmla="*/ 704110 w 729290"/>
                  <a:gd name="connsiteY12" fmla="*/ 642300 h 843497"/>
                  <a:gd name="connsiteX13" fmla="*/ 565803 w 729290"/>
                  <a:gd name="connsiteY13" fmla="*/ 705174 h 843497"/>
                  <a:gd name="connsiteX14" fmla="*/ 352055 w 729290"/>
                  <a:gd name="connsiteY14" fmla="*/ 654874 h 843497"/>
                  <a:gd name="connsiteX15" fmla="*/ 339482 w 729290"/>
                  <a:gd name="connsiteY15" fmla="*/ 604575 h 843497"/>
                  <a:gd name="connsiteX16" fmla="*/ 352055 w 729290"/>
                  <a:gd name="connsiteY16" fmla="*/ 415953 h 843497"/>
                  <a:gd name="connsiteX17" fmla="*/ 427496 w 729290"/>
                  <a:gd name="connsiteY17" fmla="*/ 353078 h 843497"/>
                  <a:gd name="connsiteX18" fmla="*/ 490363 w 729290"/>
                  <a:gd name="connsiteY18" fmla="*/ 315354 h 843497"/>
                  <a:gd name="connsiteX19" fmla="*/ 590950 w 729290"/>
                  <a:gd name="connsiteY19" fmla="*/ 265055 h 843497"/>
                  <a:gd name="connsiteX20" fmla="*/ 641243 w 729290"/>
                  <a:gd name="connsiteY20" fmla="*/ 227330 h 843497"/>
                  <a:gd name="connsiteX21" fmla="*/ 691537 w 729290"/>
                  <a:gd name="connsiteY21" fmla="*/ 151881 h 843497"/>
                  <a:gd name="connsiteX22" fmla="*/ 678964 w 729290"/>
                  <a:gd name="connsiteY22" fmla="*/ 101582 h 843497"/>
                  <a:gd name="connsiteX23" fmla="*/ 578376 w 729290"/>
                  <a:gd name="connsiteY23" fmla="*/ 51282 h 843497"/>
                  <a:gd name="connsiteX24" fmla="*/ 477789 w 729290"/>
                  <a:gd name="connsiteY24" fmla="*/ 983 h 843497"/>
                  <a:gd name="connsiteX25" fmla="*/ 226321 w 729290"/>
                  <a:gd name="connsiteY25" fmla="*/ 13558 h 843497"/>
                  <a:gd name="connsiteX26" fmla="*/ 176028 w 729290"/>
                  <a:gd name="connsiteY26" fmla="*/ 89007 h 843497"/>
                  <a:gd name="connsiteX27" fmla="*/ 163454 w 729290"/>
                  <a:gd name="connsiteY27" fmla="*/ 302779 h 843497"/>
                  <a:gd name="connsiteX28" fmla="*/ 238895 w 729290"/>
                  <a:gd name="connsiteY28" fmla="*/ 353078 h 843497"/>
                  <a:gd name="connsiteX29" fmla="*/ 301762 w 729290"/>
                  <a:gd name="connsiteY29" fmla="*/ 378228 h 843497"/>
                  <a:gd name="connsiteX30" fmla="*/ 339482 w 729290"/>
                  <a:gd name="connsiteY30" fmla="*/ 390803 h 843497"/>
                  <a:gd name="connsiteX31" fmla="*/ 414922 w 729290"/>
                  <a:gd name="connsiteY31" fmla="*/ 441102 h 843497"/>
                  <a:gd name="connsiteX32" fmla="*/ 452642 w 729290"/>
                  <a:gd name="connsiteY32" fmla="*/ 453677 h 843497"/>
                  <a:gd name="connsiteX33" fmla="*/ 540656 w 729290"/>
                  <a:gd name="connsiteY33" fmla="*/ 503976 h 843497"/>
                  <a:gd name="connsiteX34" fmla="*/ 565803 w 729290"/>
                  <a:gd name="connsiteY34" fmla="*/ 541701 h 843497"/>
                  <a:gd name="connsiteX35" fmla="*/ 590950 w 729290"/>
                  <a:gd name="connsiteY35" fmla="*/ 617150 h 843497"/>
                  <a:gd name="connsiteX36" fmla="*/ 578376 w 729290"/>
                  <a:gd name="connsiteY36" fmla="*/ 755473 h 843497"/>
                  <a:gd name="connsiteX37" fmla="*/ 553230 w 729290"/>
                  <a:gd name="connsiteY37" fmla="*/ 793198 h 843497"/>
                  <a:gd name="connsiteX38" fmla="*/ 502936 w 729290"/>
                  <a:gd name="connsiteY38" fmla="*/ 818347 h 843497"/>
                  <a:gd name="connsiteX39" fmla="*/ 389775 w 729290"/>
                  <a:gd name="connsiteY39" fmla="*/ 843497 h 843497"/>
                  <a:gd name="connsiteX40" fmla="*/ 176028 w 729290"/>
                  <a:gd name="connsiteY40" fmla="*/ 830922 h 843497"/>
                  <a:gd name="connsiteX41" fmla="*/ 138308 w 729290"/>
                  <a:gd name="connsiteY41" fmla="*/ 780623 h 843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29290" h="843497">
                    <a:moveTo>
                      <a:pt x="0" y="717749"/>
                    </a:moveTo>
                    <a:cubicBezTo>
                      <a:pt x="8382" y="646491"/>
                      <a:pt x="11723" y="574458"/>
                      <a:pt x="25147" y="503976"/>
                    </a:cubicBezTo>
                    <a:cubicBezTo>
                      <a:pt x="28654" y="485562"/>
                      <a:pt x="44367" y="471460"/>
                      <a:pt x="50294" y="453677"/>
                    </a:cubicBezTo>
                    <a:cubicBezTo>
                      <a:pt x="57052" y="433401"/>
                      <a:pt x="54024" y="410261"/>
                      <a:pt x="62867" y="390803"/>
                    </a:cubicBezTo>
                    <a:cubicBezTo>
                      <a:pt x="75373" y="363287"/>
                      <a:pt x="86128" y="328873"/>
                      <a:pt x="113161" y="315354"/>
                    </a:cubicBezTo>
                    <a:cubicBezTo>
                      <a:pt x="150315" y="296774"/>
                      <a:pt x="186180" y="277098"/>
                      <a:pt x="226321" y="265055"/>
                    </a:cubicBezTo>
                    <a:cubicBezTo>
                      <a:pt x="246790" y="258914"/>
                      <a:pt x="268232" y="256672"/>
                      <a:pt x="289188" y="252480"/>
                    </a:cubicBezTo>
                    <a:cubicBezTo>
                      <a:pt x="368820" y="256672"/>
                      <a:pt x="450018" y="248790"/>
                      <a:pt x="528083" y="265055"/>
                    </a:cubicBezTo>
                    <a:cubicBezTo>
                      <a:pt x="554356" y="270529"/>
                      <a:pt x="570754" y="297680"/>
                      <a:pt x="590950" y="315354"/>
                    </a:cubicBezTo>
                    <a:cubicBezTo>
                      <a:pt x="644436" y="362159"/>
                      <a:pt x="616885" y="345615"/>
                      <a:pt x="666390" y="403378"/>
                    </a:cubicBezTo>
                    <a:cubicBezTo>
                      <a:pt x="677962" y="416880"/>
                      <a:pt x="691537" y="428527"/>
                      <a:pt x="704110" y="441102"/>
                    </a:cubicBezTo>
                    <a:cubicBezTo>
                      <a:pt x="709283" y="456623"/>
                      <a:pt x="730244" y="516295"/>
                      <a:pt x="729257" y="529126"/>
                    </a:cubicBezTo>
                    <a:cubicBezTo>
                      <a:pt x="726293" y="567657"/>
                      <a:pt x="723580" y="608919"/>
                      <a:pt x="704110" y="642300"/>
                    </a:cubicBezTo>
                    <a:cubicBezTo>
                      <a:pt x="687582" y="670637"/>
                      <a:pt x="589514" y="697269"/>
                      <a:pt x="565803" y="705174"/>
                    </a:cubicBezTo>
                    <a:cubicBezTo>
                      <a:pt x="489267" y="699706"/>
                      <a:pt x="395931" y="731666"/>
                      <a:pt x="352055" y="654874"/>
                    </a:cubicBezTo>
                    <a:cubicBezTo>
                      <a:pt x="343481" y="639868"/>
                      <a:pt x="343673" y="621341"/>
                      <a:pt x="339482" y="604575"/>
                    </a:cubicBezTo>
                    <a:cubicBezTo>
                      <a:pt x="343673" y="541701"/>
                      <a:pt x="341697" y="478109"/>
                      <a:pt x="352055" y="415953"/>
                    </a:cubicBezTo>
                    <a:cubicBezTo>
                      <a:pt x="358746" y="375804"/>
                      <a:pt x="399470" y="368649"/>
                      <a:pt x="427496" y="353078"/>
                    </a:cubicBezTo>
                    <a:cubicBezTo>
                      <a:pt x="448859" y="341208"/>
                      <a:pt x="468846" y="326941"/>
                      <a:pt x="490363" y="315354"/>
                    </a:cubicBezTo>
                    <a:cubicBezTo>
                      <a:pt x="523369" y="297580"/>
                      <a:pt x="560962" y="287549"/>
                      <a:pt x="590950" y="265055"/>
                    </a:cubicBezTo>
                    <a:cubicBezTo>
                      <a:pt x="607714" y="252480"/>
                      <a:pt x="627321" y="242994"/>
                      <a:pt x="641243" y="227330"/>
                    </a:cubicBezTo>
                    <a:cubicBezTo>
                      <a:pt x="661322" y="204738"/>
                      <a:pt x="691537" y="151881"/>
                      <a:pt x="691537" y="151881"/>
                    </a:cubicBezTo>
                    <a:cubicBezTo>
                      <a:pt x="687346" y="135115"/>
                      <a:pt x="688550" y="115962"/>
                      <a:pt x="678964" y="101582"/>
                    </a:cubicBezTo>
                    <a:cubicBezTo>
                      <a:pt x="663837" y="78889"/>
                      <a:pt x="593482" y="59675"/>
                      <a:pt x="578376" y="51282"/>
                    </a:cubicBezTo>
                    <a:cubicBezTo>
                      <a:pt x="473458" y="-7013"/>
                      <a:pt x="582059" y="27053"/>
                      <a:pt x="477789" y="983"/>
                    </a:cubicBezTo>
                    <a:cubicBezTo>
                      <a:pt x="393966" y="5175"/>
                      <a:pt x="306891" y="-9944"/>
                      <a:pt x="226321" y="13558"/>
                    </a:cubicBezTo>
                    <a:cubicBezTo>
                      <a:pt x="197305" y="22022"/>
                      <a:pt x="176028" y="89007"/>
                      <a:pt x="176028" y="89007"/>
                    </a:cubicBezTo>
                    <a:cubicBezTo>
                      <a:pt x="154470" y="175250"/>
                      <a:pt x="133016" y="211454"/>
                      <a:pt x="163454" y="302779"/>
                    </a:cubicBezTo>
                    <a:cubicBezTo>
                      <a:pt x="175830" y="339910"/>
                      <a:pt x="210179" y="342308"/>
                      <a:pt x="238895" y="353078"/>
                    </a:cubicBezTo>
                    <a:cubicBezTo>
                      <a:pt x="260028" y="361004"/>
                      <a:pt x="280629" y="370302"/>
                      <a:pt x="301762" y="378228"/>
                    </a:cubicBezTo>
                    <a:cubicBezTo>
                      <a:pt x="314172" y="382882"/>
                      <a:pt x="327897" y="384366"/>
                      <a:pt x="339482" y="390803"/>
                    </a:cubicBezTo>
                    <a:cubicBezTo>
                      <a:pt x="365901" y="405482"/>
                      <a:pt x="386250" y="431543"/>
                      <a:pt x="414922" y="441102"/>
                    </a:cubicBezTo>
                    <a:cubicBezTo>
                      <a:pt x="427495" y="445294"/>
                      <a:pt x="440460" y="448456"/>
                      <a:pt x="452642" y="453677"/>
                    </a:cubicBezTo>
                    <a:cubicBezTo>
                      <a:pt x="497308" y="472822"/>
                      <a:pt x="502775" y="478720"/>
                      <a:pt x="540656" y="503976"/>
                    </a:cubicBezTo>
                    <a:cubicBezTo>
                      <a:pt x="549038" y="516551"/>
                      <a:pt x="559666" y="527891"/>
                      <a:pt x="565803" y="541701"/>
                    </a:cubicBezTo>
                    <a:cubicBezTo>
                      <a:pt x="576569" y="565926"/>
                      <a:pt x="590950" y="617150"/>
                      <a:pt x="590950" y="617150"/>
                    </a:cubicBezTo>
                    <a:cubicBezTo>
                      <a:pt x="586759" y="663258"/>
                      <a:pt x="588076" y="710203"/>
                      <a:pt x="578376" y="755473"/>
                    </a:cubicBezTo>
                    <a:cubicBezTo>
                      <a:pt x="575210" y="770250"/>
                      <a:pt x="564839" y="783523"/>
                      <a:pt x="553230" y="793198"/>
                    </a:cubicBezTo>
                    <a:cubicBezTo>
                      <a:pt x="538831" y="805198"/>
                      <a:pt x="520486" y="811765"/>
                      <a:pt x="502936" y="818347"/>
                    </a:cubicBezTo>
                    <a:cubicBezTo>
                      <a:pt x="482642" y="825958"/>
                      <a:pt x="406847" y="840082"/>
                      <a:pt x="389775" y="843497"/>
                    </a:cubicBezTo>
                    <a:cubicBezTo>
                      <a:pt x="318526" y="839305"/>
                      <a:pt x="246014" y="844921"/>
                      <a:pt x="176028" y="830922"/>
                    </a:cubicBezTo>
                    <a:cubicBezTo>
                      <a:pt x="135344" y="822784"/>
                      <a:pt x="138308" y="803307"/>
                      <a:pt x="138308" y="780623"/>
                    </a:cubicBez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76191" tIns="38095" rIns="76191" bIns="38095" rtlCol="0" anchor="ctr"/>
              <a:lstStyle/>
              <a:p>
                <a:pPr algn="ctr"/>
                <a:endParaRPr lang="en-US" sz="1333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3081522" y="4737602"/>
            <a:ext cx="1027287" cy="1232743"/>
            <a:chOff x="3088822" y="3459413"/>
            <a:chExt cx="1141984" cy="1370381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3150313" y="3679025"/>
              <a:ext cx="281104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3167882" y="372294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3106391" y="3810793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76667" y="3854715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41529" y="389863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211805" y="3942560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3141529" y="3986483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3141529" y="4030405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220589" y="4065543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3141529" y="4144604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211805" y="418852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76667" y="423244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246943" y="4276371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3088822" y="4320293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203020" y="4399354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3150313" y="444327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185451" y="448719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115175" y="4531121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167882" y="4575044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238158" y="461896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203020" y="466288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3273296" y="4706811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3088822" y="3635103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3123960" y="3591180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3132744" y="354725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3141529" y="3503335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3238158" y="3459413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3730090" y="3806342"/>
              <a:ext cx="281104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3747659" y="3889853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686168" y="393377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756443" y="397769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3721306" y="4021621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791581" y="4065543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721306" y="4109466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721306" y="4153388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800366" y="418852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721306" y="4267586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791581" y="431150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826719" y="4399354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668599" y="4443276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3782797" y="4522337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3730090" y="456625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3765228" y="4610182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694952" y="4654104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3747659" y="4698027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3817935" y="4741949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3782797" y="4785872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3853073" y="4829794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3791581" y="3718214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3817935" y="3854715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712521" y="3670241"/>
              <a:ext cx="333811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721306" y="3626318"/>
              <a:ext cx="430440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817935" y="3582396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3176667" y="4364216"/>
              <a:ext cx="1054139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Freeform 238"/>
            <p:cNvSpPr/>
            <p:nvPr/>
          </p:nvSpPr>
          <p:spPr>
            <a:xfrm>
              <a:off x="3159098" y="4097299"/>
              <a:ext cx="521212" cy="79514"/>
            </a:xfrm>
            <a:custGeom>
              <a:avLst/>
              <a:gdLst>
                <a:gd name="connsiteX0" fmla="*/ 0 w 749300"/>
                <a:gd name="connsiteY0" fmla="*/ 4888 h 55688"/>
                <a:gd name="connsiteX1" fmla="*/ 508000 w 749300"/>
                <a:gd name="connsiteY1" fmla="*/ 4888 h 55688"/>
                <a:gd name="connsiteX2" fmla="*/ 749300 w 749300"/>
                <a:gd name="connsiteY2" fmla="*/ 55688 h 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300" h="55688">
                  <a:moveTo>
                    <a:pt x="0" y="4888"/>
                  </a:moveTo>
                  <a:cubicBezTo>
                    <a:pt x="191558" y="654"/>
                    <a:pt x="383117" y="-3579"/>
                    <a:pt x="508000" y="4888"/>
                  </a:cubicBezTo>
                  <a:cubicBezTo>
                    <a:pt x="632883" y="13355"/>
                    <a:pt x="749300" y="55688"/>
                    <a:pt x="749300" y="55688"/>
                  </a:cubicBezTo>
                </a:path>
              </a:pathLst>
            </a:cu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40" name="Freeform 239"/>
            <p:cNvSpPr/>
            <p:nvPr/>
          </p:nvSpPr>
          <p:spPr>
            <a:xfrm rot="10800000">
              <a:off x="3577825" y="4159244"/>
              <a:ext cx="512429" cy="73204"/>
            </a:xfrm>
            <a:custGeom>
              <a:avLst/>
              <a:gdLst>
                <a:gd name="connsiteX0" fmla="*/ 0 w 749300"/>
                <a:gd name="connsiteY0" fmla="*/ 4888 h 55688"/>
                <a:gd name="connsiteX1" fmla="*/ 508000 w 749300"/>
                <a:gd name="connsiteY1" fmla="*/ 4888 h 55688"/>
                <a:gd name="connsiteX2" fmla="*/ 749300 w 749300"/>
                <a:gd name="connsiteY2" fmla="*/ 55688 h 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300" h="55688">
                  <a:moveTo>
                    <a:pt x="0" y="4888"/>
                  </a:moveTo>
                  <a:cubicBezTo>
                    <a:pt x="191558" y="654"/>
                    <a:pt x="383117" y="-3579"/>
                    <a:pt x="508000" y="4888"/>
                  </a:cubicBezTo>
                  <a:cubicBezTo>
                    <a:pt x="632883" y="13355"/>
                    <a:pt x="749300" y="55688"/>
                    <a:pt x="749300" y="55688"/>
                  </a:cubicBezTo>
                </a:path>
              </a:pathLst>
            </a:cu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241" name="Straight Connector 240"/>
            <p:cNvCxnSpPr/>
            <p:nvPr/>
          </p:nvCxnSpPr>
          <p:spPr>
            <a:xfrm>
              <a:off x="3121957" y="3764566"/>
              <a:ext cx="1054139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3747659" y="4487199"/>
              <a:ext cx="210828" cy="0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Rectangle 242"/>
          <p:cNvSpPr/>
          <p:nvPr/>
        </p:nvSpPr>
        <p:spPr>
          <a:xfrm rot="16200000">
            <a:off x="3533935" y="4150120"/>
            <a:ext cx="169876" cy="1181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151" name="Group 150"/>
          <p:cNvGrpSpPr/>
          <p:nvPr/>
        </p:nvGrpSpPr>
        <p:grpSpPr>
          <a:xfrm>
            <a:off x="3177052" y="5447871"/>
            <a:ext cx="258405" cy="271934"/>
            <a:chOff x="2867450" y="6717250"/>
            <a:chExt cx="310086" cy="326321"/>
          </a:xfrm>
        </p:grpSpPr>
        <p:sp>
          <p:nvSpPr>
            <p:cNvPr id="246" name="Oval 245"/>
            <p:cNvSpPr/>
            <p:nvPr/>
          </p:nvSpPr>
          <p:spPr>
            <a:xfrm>
              <a:off x="2903419" y="6752064"/>
              <a:ext cx="238148" cy="238149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867450" y="6717250"/>
              <a:ext cx="310086" cy="326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67" b="1" dirty="0"/>
                <a:t>+</a:t>
              </a:r>
            </a:p>
          </p:txBody>
        </p:sp>
      </p:grpSp>
      <p:sp>
        <p:nvSpPr>
          <p:cNvPr id="249" name="Rectangle 248"/>
          <p:cNvSpPr/>
          <p:nvPr/>
        </p:nvSpPr>
        <p:spPr>
          <a:xfrm rot="16200000">
            <a:off x="3531617" y="5366021"/>
            <a:ext cx="169876" cy="1181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51" name="Straight Arrow Connector 250"/>
          <p:cNvCxnSpPr/>
          <p:nvPr/>
        </p:nvCxnSpPr>
        <p:spPr>
          <a:xfrm flipH="1" flipV="1">
            <a:off x="3304407" y="5193373"/>
            <a:ext cx="1" cy="2353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899084" y="4224140"/>
            <a:ext cx="1433310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>
                <a:latin typeface="Helvetica Neue" charset="0"/>
                <a:ea typeface="Helvetica Neue" charset="0"/>
                <a:cs typeface="Helvetica Neue" charset="0"/>
              </a:rPr>
              <a:t>Transport through π-π stacks</a:t>
            </a:r>
          </a:p>
        </p:txBody>
      </p:sp>
      <p:cxnSp>
        <p:nvCxnSpPr>
          <p:cNvPr id="253" name="Straight Arrow Connector 252"/>
          <p:cNvCxnSpPr/>
          <p:nvPr/>
        </p:nvCxnSpPr>
        <p:spPr>
          <a:xfrm flipV="1">
            <a:off x="4443379" y="2044698"/>
            <a:ext cx="0" cy="8387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3745377" y="2551301"/>
            <a:ext cx="1398603" cy="259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950580" y="2369472"/>
            <a:ext cx="716863" cy="323165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9DCB5"/>
                </a:solidFill>
                <a:latin typeface="Calibri" charset="0"/>
                <a:ea typeface="Calibri" charset="0"/>
                <a:cs typeface="Calibri" charset="0"/>
              </a:rPr>
              <a:t>µ = 0.2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981714" y="2881221"/>
            <a:ext cx="814647" cy="323165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D6D6"/>
                </a:solidFill>
                <a:latin typeface="Calibri" charset="0"/>
                <a:ea typeface="Calibri" charset="0"/>
                <a:cs typeface="Calibri" charset="0"/>
              </a:rPr>
              <a:t>µ = 0.12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3033502" y="1123917"/>
            <a:ext cx="1218154" cy="323165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Blade Coated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4796148" y="5422002"/>
            <a:ext cx="258405" cy="271934"/>
            <a:chOff x="2867450" y="6717250"/>
            <a:chExt cx="310086" cy="326321"/>
          </a:xfrm>
        </p:grpSpPr>
        <p:sp>
          <p:nvSpPr>
            <p:cNvPr id="277" name="Oval 276"/>
            <p:cNvSpPr/>
            <p:nvPr/>
          </p:nvSpPr>
          <p:spPr>
            <a:xfrm>
              <a:off x="2903419" y="6752064"/>
              <a:ext cx="238148" cy="238149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67450" y="6717250"/>
              <a:ext cx="310086" cy="326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67" b="1" dirty="0"/>
                <a:t>+</a:t>
              </a:r>
            </a:p>
          </p:txBody>
        </p:sp>
      </p:grpSp>
      <p:cxnSp>
        <p:nvCxnSpPr>
          <p:cNvPr id="279" name="Straight Arrow Connector 278"/>
          <p:cNvCxnSpPr/>
          <p:nvPr/>
        </p:nvCxnSpPr>
        <p:spPr>
          <a:xfrm flipV="1">
            <a:off x="4443379" y="1068407"/>
            <a:ext cx="1" cy="43341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607369" y="3158346"/>
            <a:ext cx="1779198" cy="704150"/>
            <a:chOff x="1490703" y="2810933"/>
            <a:chExt cx="5570498" cy="2204623"/>
          </a:xfrm>
        </p:grpSpPr>
        <p:sp>
          <p:nvSpPr>
            <p:cNvPr id="258" name="Cube 257"/>
            <p:cNvSpPr/>
            <p:nvPr/>
          </p:nvSpPr>
          <p:spPr>
            <a:xfrm>
              <a:off x="1490703" y="3694607"/>
              <a:ext cx="5570496" cy="1320949"/>
            </a:xfrm>
            <a:prstGeom prst="cube">
              <a:avLst>
                <a:gd name="adj" fmla="val 7378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33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59" name="Cube 258"/>
            <p:cNvSpPr/>
            <p:nvPr/>
          </p:nvSpPr>
          <p:spPr>
            <a:xfrm>
              <a:off x="1490703" y="3344408"/>
              <a:ext cx="5570496" cy="1320949"/>
            </a:xfrm>
            <a:prstGeom prst="cube">
              <a:avLst>
                <a:gd name="adj" fmla="val 73787"/>
              </a:avLst>
            </a:prstGeom>
            <a:solidFill>
              <a:srgbClr val="00206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33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0" name="Cube 259"/>
            <p:cNvSpPr/>
            <p:nvPr/>
          </p:nvSpPr>
          <p:spPr>
            <a:xfrm>
              <a:off x="1490703" y="2997944"/>
              <a:ext cx="1895963" cy="1320950"/>
            </a:xfrm>
            <a:prstGeom prst="cube">
              <a:avLst>
                <a:gd name="adj" fmla="val 71865"/>
              </a:avLst>
            </a:prstGeom>
            <a:solidFill>
              <a:srgbClr val="EEC310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33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1" name="Cube 260"/>
            <p:cNvSpPr/>
            <p:nvPr/>
          </p:nvSpPr>
          <p:spPr>
            <a:xfrm>
              <a:off x="2462515" y="2999077"/>
              <a:ext cx="3640667" cy="1314918"/>
            </a:xfrm>
            <a:prstGeom prst="cube">
              <a:avLst>
                <a:gd name="adj" fmla="val 71618"/>
              </a:avLst>
            </a:prstGeom>
            <a:solidFill>
              <a:srgbClr val="CCC1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33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2" name="Cube 261"/>
            <p:cNvSpPr/>
            <p:nvPr/>
          </p:nvSpPr>
          <p:spPr>
            <a:xfrm>
              <a:off x="5135033" y="2971799"/>
              <a:ext cx="1926168" cy="1342858"/>
            </a:xfrm>
            <a:prstGeom prst="cube">
              <a:avLst>
                <a:gd name="adj" fmla="val 72478"/>
              </a:avLst>
            </a:prstGeom>
            <a:solidFill>
              <a:srgbClr val="EEC310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33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63" name="Cube 262"/>
            <p:cNvSpPr/>
            <p:nvPr/>
          </p:nvSpPr>
          <p:spPr>
            <a:xfrm>
              <a:off x="1490703" y="2810933"/>
              <a:ext cx="5570495" cy="1131118"/>
            </a:xfrm>
            <a:prstGeom prst="cube">
              <a:avLst>
                <a:gd name="adj" fmla="val 85755"/>
              </a:avLst>
            </a:prstGeom>
            <a:solidFill>
              <a:srgbClr val="CCC1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33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2480" y="1236897"/>
            <a:ext cx="173400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/>
              <a:t>Nanofiber Preparation</a:t>
            </a: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1141429" y="2883472"/>
            <a:ext cx="308939" cy="74774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12" y="2619304"/>
            <a:ext cx="18701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Imaging </a:t>
            </a:r>
            <a:r>
              <a:rPr lang="en-US" sz="1500" u="sng" dirty="0"/>
              <a:t>this</a:t>
            </a:r>
            <a:r>
              <a:rPr lang="en-US" sz="1500" dirty="0"/>
              <a:t> interface</a:t>
            </a:r>
          </a:p>
          <a:p>
            <a:r>
              <a:rPr lang="en-US" sz="1500" dirty="0"/>
              <a:t>(</a:t>
            </a:r>
            <a:r>
              <a:rPr lang="en-US" sz="1500" dirty="0">
                <a:solidFill>
                  <a:srgbClr val="7030A0"/>
                </a:solidFill>
              </a:rPr>
              <a:t>P3HT</a:t>
            </a:r>
            <a:r>
              <a:rPr lang="en-US" sz="1500" dirty="0"/>
              <a:t>/SiO</a:t>
            </a:r>
            <a:r>
              <a:rPr lang="en-US" sz="1500" baseline="-25000" dirty="0"/>
              <a:t>2</a:t>
            </a:r>
            <a:r>
              <a:rPr lang="en-US" sz="1500" dirty="0"/>
              <a:t>)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10753" y="169035"/>
            <a:ext cx="5642039" cy="538599"/>
          </a:xfrm>
          <a:prstGeom prst="rect">
            <a:avLst/>
          </a:prstGeom>
          <a:noFill/>
        </p:spPr>
        <p:txBody>
          <a:bodyPr wrap="none" lIns="76191" tIns="38095" rIns="76191" bIns="38095" rtlCol="0">
            <a:spAutoFit/>
          </a:bodyPr>
          <a:lstStyle/>
          <a:p>
            <a:r>
              <a:rPr lang="en-US" sz="3000">
                <a:solidFill>
                  <a:srgbClr val="EAB03B"/>
                </a:solidFill>
                <a:latin typeface="Helvetica Neue" charset="0"/>
                <a:ea typeface="Helvetica Neue" charset="0"/>
                <a:cs typeface="Helvetica Neue" charset="0"/>
              </a:rPr>
              <a:t>Alignment &amp; Mobility </a:t>
            </a:r>
            <a:r>
              <a:rPr lang="en-US" sz="3000" dirty="0">
                <a:solidFill>
                  <a:srgbClr val="EAB03B"/>
                </a:solidFill>
                <a:latin typeface="Helvetica Neue" charset="0"/>
                <a:ea typeface="Helvetica Neue" charset="0"/>
                <a:cs typeface="Helvetica Neue" charset="0"/>
              </a:rPr>
              <a:t>Anisotropy</a:t>
            </a:r>
          </a:p>
        </p:txBody>
      </p:sp>
      <p:pic>
        <p:nvPicPr>
          <p:cNvPr id="281" name="Picture 2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53" y="1022209"/>
            <a:ext cx="3018816" cy="3018816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959" y="3563770"/>
            <a:ext cx="954282" cy="477141"/>
          </a:xfrm>
          <a:prstGeom prst="rect">
            <a:avLst/>
          </a:prstGeom>
        </p:spPr>
      </p:pic>
      <p:sp>
        <p:nvSpPr>
          <p:cNvPr id="245" name="TextBox 244"/>
          <p:cNvSpPr txBox="1"/>
          <p:nvPr/>
        </p:nvSpPr>
        <p:spPr>
          <a:xfrm>
            <a:off x="2939529" y="3648173"/>
            <a:ext cx="718854" cy="400110"/>
          </a:xfrm>
          <a:prstGeom prst="rect">
            <a:avLst/>
          </a:prstGeom>
          <a:solidFill>
            <a:schemeClr val="tx1">
              <a:alpha val="68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1 µm</a:t>
            </a:r>
          </a:p>
          <a:p>
            <a:pPr algn="ctr"/>
            <a:endParaRPr lang="en-US" sz="5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2993315" y="3977534"/>
            <a:ext cx="601980" cy="0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7476138-7FA5-4ACE-B2BB-44484CD29AF2}"/>
              </a:ext>
            </a:extLst>
          </p:cNvPr>
          <p:cNvSpPr txBox="1"/>
          <p:nvPr/>
        </p:nvSpPr>
        <p:spPr>
          <a:xfrm>
            <a:off x="7393283" y="4046012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0F5CDD"/>
                </a:solidFill>
              </a:rPr>
              <a:t>gtfiber.github.io</a:t>
            </a:r>
            <a:endParaRPr lang="en-US" u="sng" dirty="0">
              <a:solidFill>
                <a:srgbClr val="0F5CD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257F8-7C3C-405D-BB26-4BFD30DB528B}"/>
              </a:ext>
            </a:extLst>
          </p:cNvPr>
          <p:cNvSpPr txBox="1"/>
          <p:nvPr/>
        </p:nvSpPr>
        <p:spPr>
          <a:xfrm>
            <a:off x="206646" y="4963790"/>
            <a:ext cx="2312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Polymer backbone perpendicular to fiber backbone</a:t>
            </a:r>
          </a:p>
        </p:txBody>
      </p:sp>
    </p:spTree>
    <p:extLst>
      <p:ext uri="{BB962C8B-B14F-4D97-AF65-F5344CB8AC3E}">
        <p14:creationId xmlns:p14="http://schemas.microsoft.com/office/powerpoint/2010/main" val="1850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9316" y="1347836"/>
            <a:ext cx="9207168" cy="4830543"/>
            <a:chOff x="38574" y="-11408"/>
            <a:chExt cx="6761608" cy="35474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496DCC-AA0C-4A7B-A33E-7ABC46022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1170" y="1797138"/>
              <a:ext cx="1939012" cy="17389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23708-C636-4870-9C56-865DC289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170" y="-11408"/>
              <a:ext cx="1939012" cy="173893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88E58E-7378-4FFA-8CA0-86D7DAA9AAD7}"/>
                </a:ext>
              </a:extLst>
            </p:cNvPr>
            <p:cNvCxnSpPr/>
            <p:nvPr/>
          </p:nvCxnSpPr>
          <p:spPr>
            <a:xfrm flipV="1">
              <a:off x="4181443" y="703617"/>
              <a:ext cx="0" cy="849744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B88E58E-7378-4FFA-8CA0-86D7DAA9AAD7}"/>
                </a:ext>
              </a:extLst>
            </p:cNvPr>
            <p:cNvCxnSpPr/>
            <p:nvPr/>
          </p:nvCxnSpPr>
          <p:spPr>
            <a:xfrm flipH="1">
              <a:off x="3866529" y="1137771"/>
              <a:ext cx="62183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07376" y="118289"/>
              <a:ext cx="721307" cy="42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Charge</a:t>
              </a:r>
            </a:p>
            <a:p>
              <a:pPr algn="ctr"/>
              <a:r>
                <a:rPr lang="en-US" sz="1600" dirty="0"/>
                <a:t>Transport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88E58E-7378-4FFA-8CA0-86D7DAA9AAD7}"/>
                </a:ext>
              </a:extLst>
            </p:cNvPr>
            <p:cNvCxnSpPr/>
            <p:nvPr/>
          </p:nvCxnSpPr>
          <p:spPr>
            <a:xfrm flipV="1">
              <a:off x="4172207" y="1933901"/>
              <a:ext cx="0" cy="1473492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88E58E-7378-4FFA-8CA0-86D7DAA9AAD7}"/>
                </a:ext>
              </a:extLst>
            </p:cNvPr>
            <p:cNvCxnSpPr/>
            <p:nvPr/>
          </p:nvCxnSpPr>
          <p:spPr>
            <a:xfrm flipH="1">
              <a:off x="3866529" y="2675109"/>
              <a:ext cx="62183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65424" y="42006"/>
              <a:ext cx="1667130" cy="1694180"/>
              <a:chOff x="65424" y="38909"/>
              <a:chExt cx="1884085" cy="191465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6328117-1703-4693-9E89-5C0DB58E3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25" y="65806"/>
                <a:ext cx="1884084" cy="188408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CF8168-C2B9-41A4-B76B-A3B7E2AEB08D}"/>
                  </a:ext>
                </a:extLst>
              </p:cNvPr>
              <p:cNvSpPr txBox="1"/>
              <p:nvPr/>
            </p:nvSpPr>
            <p:spPr>
              <a:xfrm>
                <a:off x="75681" y="1595947"/>
                <a:ext cx="571703" cy="35761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2 µm</a:t>
                </a:r>
              </a:p>
              <a:p>
                <a:pPr algn="ctr"/>
                <a:endParaRPr lang="en-US" sz="8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BC088CD-0D19-4D50-A61C-0BBB24A92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12" y="1856673"/>
                <a:ext cx="374904" cy="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B3061F-CE83-4A23-AA0F-257334677EED}"/>
                  </a:ext>
                </a:extLst>
              </p:cNvPr>
              <p:cNvSpPr txBox="1"/>
              <p:nvPr/>
            </p:nvSpPr>
            <p:spPr>
              <a:xfrm>
                <a:off x="65424" y="38909"/>
                <a:ext cx="1882817" cy="33207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0.05 mm/s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25008" y="65806"/>
              <a:ext cx="1663296" cy="1667129"/>
              <a:chOff x="2053994" y="65806"/>
              <a:chExt cx="1886269" cy="189061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7AC154D-C59B-4315-829A-88EBE7BA5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3995" y="65806"/>
                <a:ext cx="1886268" cy="1886268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AD0132B-CAAF-4E8A-BAA9-AB1B9D628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3994" y="1593654"/>
                <a:ext cx="725444" cy="362768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65425" y="1779849"/>
              <a:ext cx="1664871" cy="1686022"/>
              <a:chOff x="65425" y="1777586"/>
              <a:chExt cx="1882817" cy="1906737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19F33EF-60FD-4587-898D-7BCEAEB56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25" y="1801506"/>
                <a:ext cx="1882817" cy="1882817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181CA5-A8AE-4865-AAD1-440EE086F11F}"/>
                  </a:ext>
                </a:extLst>
              </p:cNvPr>
              <p:cNvSpPr txBox="1"/>
              <p:nvPr/>
            </p:nvSpPr>
            <p:spPr>
              <a:xfrm>
                <a:off x="65425" y="1777586"/>
                <a:ext cx="1882817" cy="3323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5 mm/s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8136705-818B-4144-866E-6A1A22E0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008" y="1797138"/>
              <a:ext cx="1668733" cy="1668733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9215E05-51F7-47FF-8224-9D3EB07BE5DC}"/>
                </a:ext>
              </a:extLst>
            </p:cNvPr>
            <p:cNvCxnSpPr/>
            <p:nvPr/>
          </p:nvCxnSpPr>
          <p:spPr>
            <a:xfrm flipV="1">
              <a:off x="169461" y="491458"/>
              <a:ext cx="0" cy="414244"/>
            </a:xfrm>
            <a:prstGeom prst="straightConnector1">
              <a:avLst/>
            </a:prstGeom>
            <a:ln w="44450">
              <a:solidFill>
                <a:srgbClr val="8695C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244631-EE02-41E4-86BA-2884B6667409}"/>
                </a:ext>
              </a:extLst>
            </p:cNvPr>
            <p:cNvSpPr txBox="1"/>
            <p:nvPr/>
          </p:nvSpPr>
          <p:spPr>
            <a:xfrm rot="16200000">
              <a:off x="-47858" y="1013457"/>
              <a:ext cx="421493" cy="248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Coat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E7236-845B-434A-8356-1154A9FF77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3" y="5354998"/>
            <a:ext cx="802589" cy="8025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7F7D60-8D4D-4FDD-8AA7-1A11343460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03" y="3002693"/>
            <a:ext cx="802589" cy="80258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476138-7FA5-4ACE-B2BB-44484CD29AF2}"/>
              </a:ext>
            </a:extLst>
          </p:cNvPr>
          <p:cNvSpPr txBox="1"/>
          <p:nvPr/>
        </p:nvSpPr>
        <p:spPr>
          <a:xfrm>
            <a:off x="55877" y="6090885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0F5CDD"/>
                </a:solidFill>
              </a:rPr>
              <a:t>gtfiber.github.io</a:t>
            </a:r>
            <a:endParaRPr lang="en-US" u="sng" dirty="0">
              <a:solidFill>
                <a:srgbClr val="0F5CDD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4D6A4B-C7AA-450F-AA8F-E55011B87577}"/>
              </a:ext>
            </a:extLst>
          </p:cNvPr>
          <p:cNvSpPr/>
          <p:nvPr/>
        </p:nvSpPr>
        <p:spPr>
          <a:xfrm>
            <a:off x="1690717" y="6137775"/>
            <a:ext cx="3889421" cy="258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marR="0" indent="-406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Persson, N. E.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et al.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ACS Appl. Mater. Interfaces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2017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, 36090–36102.</a:t>
            </a:r>
            <a:endParaRPr lang="en-US" sz="1000" dirty="0">
              <a:solidFill>
                <a:schemeClr val="bg1">
                  <a:lumMod val="50000"/>
                </a:schemeClr>
              </a:solidFill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" y="0"/>
            <a:ext cx="9144001" cy="832556"/>
          </a:xfrm>
          <a:prstGeom prst="rect">
            <a:avLst/>
          </a:prstGeom>
          <a:gradFill>
            <a:gsLst>
              <a:gs pos="0">
                <a:schemeClr val="tx1"/>
              </a:gs>
              <a:gs pos="56000">
                <a:srgbClr val="2D2D2D"/>
              </a:gs>
              <a:gs pos="91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5" rIns="76191" bIns="38095" spcCol="0" rtlCol="0" anchor="ctr"/>
          <a:lstStyle/>
          <a:p>
            <a:pPr algn="ctr"/>
            <a:endParaRPr lang="en-US" sz="2000" dirty="0">
              <a:ln>
                <a:solidFill>
                  <a:schemeClr val="tx1"/>
                </a:solidFill>
              </a:ln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753" y="169035"/>
            <a:ext cx="5642039" cy="538599"/>
          </a:xfrm>
          <a:prstGeom prst="rect">
            <a:avLst/>
          </a:prstGeom>
          <a:noFill/>
        </p:spPr>
        <p:txBody>
          <a:bodyPr wrap="none" lIns="76191" tIns="38095" rIns="76191" bIns="38095" rtlCol="0">
            <a:spAutoFit/>
          </a:bodyPr>
          <a:lstStyle/>
          <a:p>
            <a:r>
              <a:rPr lang="en-US" sz="3000" dirty="0">
                <a:solidFill>
                  <a:srgbClr val="EAB03B"/>
                </a:solidFill>
                <a:latin typeface="Helvetica Neue" charset="0"/>
                <a:ea typeface="Helvetica Neue" charset="0"/>
                <a:cs typeface="Helvetica Neue" charset="0"/>
              </a:rPr>
              <a:t>Alignment &amp; Mobility Anisotropy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620" y="963813"/>
            <a:ext cx="840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P(NDI2OD-T2)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-type semiconducting polymer </a:t>
            </a:r>
            <a:r>
              <a:rPr lang="mr-IN" dirty="0"/>
              <a:t>–</a:t>
            </a:r>
            <a:r>
              <a:rPr lang="en-US" dirty="0"/>
              <a:t> polymer backbone || fiber backbone</a:t>
            </a:r>
          </a:p>
        </p:txBody>
      </p:sp>
    </p:spTree>
    <p:extLst>
      <p:ext uri="{BB962C8B-B14F-4D97-AF65-F5344CB8AC3E}">
        <p14:creationId xmlns:p14="http://schemas.microsoft.com/office/powerpoint/2010/main" val="18267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13394-4A93-4212-BD0D-2807DDEF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4" y="1387779"/>
            <a:ext cx="2785997" cy="27859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07CF21-71D8-4858-9CF7-A74F61AFD719}"/>
              </a:ext>
            </a:extLst>
          </p:cNvPr>
          <p:cNvSpPr/>
          <p:nvPr/>
        </p:nvSpPr>
        <p:spPr>
          <a:xfrm>
            <a:off x="-1" y="0"/>
            <a:ext cx="9144001" cy="832556"/>
          </a:xfrm>
          <a:prstGeom prst="rect">
            <a:avLst/>
          </a:prstGeom>
          <a:gradFill>
            <a:gsLst>
              <a:gs pos="0">
                <a:schemeClr val="tx1"/>
              </a:gs>
              <a:gs pos="56000">
                <a:srgbClr val="2D2D2D"/>
              </a:gs>
              <a:gs pos="91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5" rIns="76191" bIns="38095" spcCol="0" rtlCol="0" anchor="ctr"/>
          <a:lstStyle/>
          <a:p>
            <a:pPr algn="ctr"/>
            <a:endParaRPr lang="en-US" sz="2000" dirty="0">
              <a:ln>
                <a:solidFill>
                  <a:schemeClr val="tx1"/>
                </a:solidFill>
              </a:ln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574AA-F20F-425A-8C8F-EAB40EF15141}"/>
              </a:ext>
            </a:extLst>
          </p:cNvPr>
          <p:cNvSpPr txBox="1"/>
          <p:nvPr/>
        </p:nvSpPr>
        <p:spPr>
          <a:xfrm>
            <a:off x="110753" y="169035"/>
            <a:ext cx="2824473" cy="538599"/>
          </a:xfrm>
          <a:prstGeom prst="rect">
            <a:avLst/>
          </a:prstGeom>
          <a:noFill/>
        </p:spPr>
        <p:txBody>
          <a:bodyPr wrap="none" lIns="76191" tIns="38095" rIns="76191" bIns="38095" rtlCol="0">
            <a:spAutoFit/>
          </a:bodyPr>
          <a:lstStyle/>
          <a:p>
            <a:r>
              <a:rPr lang="en-US" sz="3000" dirty="0">
                <a:solidFill>
                  <a:srgbClr val="EAB03B"/>
                </a:solidFill>
                <a:latin typeface="Helvetica Neue" charset="0"/>
                <a:ea typeface="Helvetica Neue" charset="0"/>
                <a:cs typeface="Helvetica Neue" charset="0"/>
              </a:rPr>
              <a:t>Data Structures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B65DB-52CE-4A79-8328-FDCC6ACCBC58}"/>
              </a:ext>
            </a:extLst>
          </p:cNvPr>
          <p:cNvSpPr txBox="1"/>
          <p:nvPr/>
        </p:nvSpPr>
        <p:spPr>
          <a:xfrm>
            <a:off x="3190465" y="4346956"/>
            <a:ext cx="27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Same resolution</a:t>
            </a:r>
          </a:p>
          <a:p>
            <a:pPr algn="ctr"/>
            <a:r>
              <a:rPr lang="en-US" sz="1200" dirty="0"/>
              <a:t>Pixel is white (1) if it’s a fibrillar (crystalline)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63B23-5708-48DC-94F8-A83D712A53C0}"/>
              </a:ext>
            </a:extLst>
          </p:cNvPr>
          <p:cNvSpPr txBox="1"/>
          <p:nvPr/>
        </p:nvSpPr>
        <p:spPr>
          <a:xfrm>
            <a:off x="3190465" y="1110778"/>
            <a:ext cx="278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Data: &lt;image name&gt;_bw_array.txt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4E9E30-085C-4895-A25E-B61F4373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88" y="1387779"/>
            <a:ext cx="2785997" cy="2785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41ABC9-91DC-4799-9BAE-CA9F0060E47B}"/>
              </a:ext>
            </a:extLst>
          </p:cNvPr>
          <p:cNvSpPr txBox="1"/>
          <p:nvPr/>
        </p:nvSpPr>
        <p:spPr>
          <a:xfrm>
            <a:off x="6190974" y="1110780"/>
            <a:ext cx="278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Data: &lt;image name&gt;_acm_array.txt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E6AC3-E45B-4AB8-96A4-81CBC9024652}"/>
              </a:ext>
            </a:extLst>
          </p:cNvPr>
          <p:cNvSpPr txBox="1"/>
          <p:nvPr/>
        </p:nvSpPr>
        <p:spPr>
          <a:xfrm>
            <a:off x="6190988" y="4341036"/>
            <a:ext cx="27860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Same resolution</a:t>
            </a:r>
          </a:p>
          <a:p>
            <a:pPr algn="ctr"/>
            <a:r>
              <a:rPr lang="en-US" sz="1200" i="1" dirty="0"/>
              <a:t>Every pixel</a:t>
            </a:r>
            <a:r>
              <a:rPr lang="en-US" sz="1200" dirty="0"/>
              <a:t> has an orientation between</a:t>
            </a:r>
          </a:p>
          <a:p>
            <a:pPr algn="ctr"/>
            <a:r>
              <a:rPr lang="en-US" sz="1200" dirty="0"/>
              <a:t>[-90, +90), in degrees off of the horizontal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But, in the image above, the color is only plotted for fibrillar pixels (for clarity)</a:t>
            </a:r>
          </a:p>
          <a:p>
            <a:pPr algn="ctr"/>
            <a:endParaRPr lang="en-US" sz="1200" dirty="0"/>
          </a:p>
          <a:p>
            <a:pPr algn="ctr"/>
            <a:r>
              <a:rPr lang="en-US" sz="1200" i="1" dirty="0"/>
              <a:t>There is no directionality to the orientation: </a:t>
            </a:r>
            <a:r>
              <a:rPr lang="el-GR" sz="1200" dirty="0"/>
              <a:t>θ</a:t>
            </a:r>
            <a:r>
              <a:rPr lang="en-US" sz="1200" dirty="0"/>
              <a:t> = </a:t>
            </a:r>
            <a:r>
              <a:rPr lang="el-GR" sz="1200" dirty="0"/>
              <a:t>θ</a:t>
            </a:r>
            <a:r>
              <a:rPr lang="en-US" sz="1200" dirty="0"/>
              <a:t> + 180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P3HT: chain backbone perpendicular to fibril orientation</a:t>
            </a:r>
          </a:p>
          <a:p>
            <a:pPr algn="ctr"/>
            <a:r>
              <a:rPr lang="en-US" sz="1200" dirty="0"/>
              <a:t>N2200: chain backbone parallel to fibril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0500AE-F95F-4E78-828D-BBC3ECEED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975" y="3730603"/>
            <a:ext cx="898758" cy="4494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4B224E-844C-4580-B9DC-6A091EF6F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9" y="1387778"/>
            <a:ext cx="2792259" cy="27922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E28F1D-9EC1-4448-A0F3-56DDED582BDA}"/>
              </a:ext>
            </a:extLst>
          </p:cNvPr>
          <p:cNvSpPr txBox="1"/>
          <p:nvPr/>
        </p:nvSpPr>
        <p:spPr>
          <a:xfrm>
            <a:off x="183705" y="1110779"/>
            <a:ext cx="278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495E2-1815-427E-BF46-6C120138152A}"/>
              </a:ext>
            </a:extLst>
          </p:cNvPr>
          <p:cNvSpPr txBox="1"/>
          <p:nvPr/>
        </p:nvSpPr>
        <p:spPr>
          <a:xfrm>
            <a:off x="183705" y="4341036"/>
            <a:ext cx="2786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512 x 512 (original AFM resolution)</a:t>
            </a:r>
          </a:p>
          <a:p>
            <a:pPr algn="ctr"/>
            <a:r>
              <a:rPr lang="en-US" sz="1200" dirty="0"/>
              <a:t>Grayscale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P3HT: 5 um image (10 x 10 nm pixels)</a:t>
            </a:r>
          </a:p>
          <a:p>
            <a:pPr algn="ctr"/>
            <a:r>
              <a:rPr lang="en-US" sz="1200" dirty="0"/>
              <a:t>N2200: 10 um image (20 x 20 nm pixels)</a:t>
            </a:r>
          </a:p>
        </p:txBody>
      </p:sp>
    </p:spTree>
    <p:extLst>
      <p:ext uri="{BB962C8B-B14F-4D97-AF65-F5344CB8AC3E}">
        <p14:creationId xmlns:p14="http://schemas.microsoft.com/office/powerpoint/2010/main" val="419729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4381</TotalTime>
  <Words>295</Words>
  <Application>Microsoft Office PowerPoint</Application>
  <PresentationFormat>On-screen Show (4:3)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Helvetica Neue</vt:lpstr>
      <vt:lpstr>Lantinghei TC Extralight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Persson, Nils</dc:creator>
  <cp:lastModifiedBy>Persson, Nils E. (Fed)</cp:lastModifiedBy>
  <cp:revision>6</cp:revision>
  <dcterms:created xsi:type="dcterms:W3CDTF">2018-09-24T14:33:34Z</dcterms:created>
  <dcterms:modified xsi:type="dcterms:W3CDTF">2018-09-27T17:56:41Z</dcterms:modified>
</cp:coreProperties>
</file>