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48" r:id="rId5"/>
    <p:sldId id="344" r:id="rId6"/>
    <p:sldId id="345" r:id="rId7"/>
    <p:sldId id="346" r:id="rId8"/>
    <p:sldId id="341" r:id="rId9"/>
    <p:sldId id="349" r:id="rId10"/>
    <p:sldId id="353" r:id="rId11"/>
    <p:sldId id="356" r:id="rId12"/>
    <p:sldId id="359" r:id="rId13"/>
    <p:sldId id="351" r:id="rId14"/>
    <p:sldId id="352" r:id="rId15"/>
    <p:sldId id="358" r:id="rId16"/>
    <p:sldId id="354" r:id="rId17"/>
    <p:sldId id="350" r:id="rId18"/>
    <p:sldId id="342" r:id="rId19"/>
    <p:sldId id="280" r:id="rId20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576">
          <p15:clr>
            <a:srgbClr val="A4A3A4"/>
          </p15:clr>
        </p15:guide>
        <p15:guide id="4" orient="horz" pos="3826">
          <p15:clr>
            <a:srgbClr val="A4A3A4"/>
          </p15:clr>
        </p15:guide>
        <p15:guide id="5" pos="5568">
          <p15:clr>
            <a:srgbClr val="A4A3A4"/>
          </p15:clr>
        </p15:guide>
        <p15:guide id="6" pos="1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9BC8"/>
    <a:srgbClr val="369044"/>
    <a:srgbClr val="88898A"/>
    <a:srgbClr val="E1E1E1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6433" autoAdjust="0"/>
  </p:normalViewPr>
  <p:slideViewPr>
    <p:cSldViewPr>
      <p:cViewPr varScale="1">
        <p:scale>
          <a:sx n="115" d="100"/>
          <a:sy n="115" d="100"/>
        </p:scale>
        <p:origin x="1362" y="114"/>
      </p:cViewPr>
      <p:guideLst>
        <p:guide orient="horz" pos="2160"/>
        <p:guide pos="2880"/>
        <p:guide orient="horz" pos="576"/>
        <p:guide orient="horz" pos="3826"/>
        <p:guide pos="5568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-2626" y="-82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41BCB488-1B50-49E6-94C4-12062B299152}" type="datetimeFigureOut">
              <a:rPr lang="en-US" smtClean="0"/>
              <a:t>5/26/2017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597875DD-F552-490A-B34E-879856960F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23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F8E55279-6DA4-4269-A1DB-6817F96B4217}" type="datetimeFigureOut">
              <a:rPr lang="en-US" smtClean="0"/>
              <a:t>5/26/2017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B95FB2DE-4C02-4784-970A-198C185A6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21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F0B0FD-47D1-F54A-AC4A-640825F97A7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3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096000"/>
            <a:ext cx="20542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98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4212"/>
          </a:xfrm>
        </p:spPr>
        <p:txBody>
          <a:bodyPr/>
          <a:lstStyle>
            <a:lvl1pPr algn="l">
              <a:defRPr>
                <a:solidFill>
                  <a:srgbClr val="369044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76800"/>
          </a:xfr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096000"/>
            <a:ext cx="20542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22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 hasCustomPrompt="1"/>
          </p:nvPr>
        </p:nvSpPr>
        <p:spPr>
          <a:xfrm>
            <a:off x="0" y="2824480"/>
            <a:ext cx="9144000" cy="828040"/>
          </a:xfrm>
          <a:solidFill>
            <a:srgbClr val="369044"/>
          </a:solidFill>
        </p:spPr>
        <p:txBody>
          <a:bodyPr>
            <a:normAutofit/>
          </a:bodyPr>
          <a:lstStyle>
            <a:lvl1pPr algn="ctr">
              <a:defRPr baseline="0"/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852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6637"/>
            <a:ext cx="8229600" cy="4926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096000"/>
            <a:ext cx="20542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/>
          </p:cNvSpPr>
          <p:nvPr/>
        </p:nvSpPr>
        <p:spPr bwMode="auto">
          <a:xfrm>
            <a:off x="685800" y="6477000"/>
            <a:ext cx="207268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900" dirty="0">
                <a:solidFill>
                  <a:srgbClr val="7F7F7F"/>
                </a:solidFill>
                <a:latin typeface="Gill Sans MT" pitchFamily="34" charset="0"/>
                <a:ea typeface="MS PGothic" pitchFamily="34" charset="-128"/>
              </a:rPr>
              <a:t>© </a:t>
            </a:r>
            <a:r>
              <a:rPr lang="en-US" sz="900" dirty="0" smtClean="0">
                <a:solidFill>
                  <a:srgbClr val="7F7F7F"/>
                </a:solidFill>
                <a:latin typeface="Gill Sans MT" pitchFamily="34" charset="0"/>
                <a:ea typeface="MS PGothic" pitchFamily="34" charset="-128"/>
              </a:rPr>
              <a:t>2015 </a:t>
            </a:r>
            <a:r>
              <a:rPr lang="en-US" sz="900" dirty="0">
                <a:solidFill>
                  <a:srgbClr val="7F7F7F"/>
                </a:solidFill>
                <a:latin typeface="Gill Sans MT" pitchFamily="34" charset="0"/>
                <a:ea typeface="MS PGothic" pitchFamily="34" charset="-128"/>
              </a:rPr>
              <a:t>Impetus Technologies - Confidential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228600" y="6433862"/>
            <a:ext cx="457200" cy="31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717" tIns="35717" rIns="35717" bIns="35717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>
              <a:lnSpc>
                <a:spcPct val="120000"/>
              </a:lnSpc>
              <a:spcAft>
                <a:spcPts val="1000"/>
              </a:spcAft>
              <a:buFont typeface="Gill Sans" charset="0"/>
              <a:buNone/>
            </a:pPr>
            <a:fld id="{AC2FB798-B948-465A-A1C8-299EC79BF044}" type="slidenum">
              <a:rPr lang="en-US" sz="900">
                <a:latin typeface="Gill Sans MT" pitchFamily="34" charset="0"/>
              </a:rPr>
              <a:pPr algn="l" eaLnBrk="1" hangingPunct="1">
                <a:lnSpc>
                  <a:spcPct val="120000"/>
                </a:lnSpc>
                <a:spcAft>
                  <a:spcPts val="1000"/>
                </a:spcAft>
                <a:buFont typeface="Gill Sans" charset="0"/>
                <a:buNone/>
              </a:pPr>
              <a:t>‹#›</a:t>
            </a:fld>
            <a:endParaRPr lang="en-US" sz="900" dirty="0">
              <a:latin typeface="Gill Sans MT" pitchFamily="34" charset="0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04800" y="914400"/>
            <a:ext cx="8534400" cy="0"/>
          </a:xfrm>
          <a:prstGeom prst="line">
            <a:avLst/>
          </a:prstGeom>
          <a:ln>
            <a:solidFill>
              <a:srgbClr val="3690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41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rgbClr val="369044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rallydev.com/rally-application-manag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0502" y="4553221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Impetus Technologies Inc.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47800" y="1295400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2B2C2A"/>
                </a:solidFill>
                <a:latin typeface="Franklin Gothic Medium" pitchFamily="34" charset="0"/>
                <a:ea typeface="ヒラギノ角ゴ ProN W6" charset="-128"/>
                <a:sym typeface="Franklin Gothic Medium" pitchFamily="34" charset="0"/>
              </a:rPr>
              <a:t>User Story Specific</a:t>
            </a:r>
          </a:p>
          <a:p>
            <a:r>
              <a:rPr lang="en-US" sz="3600" dirty="0" smtClean="0">
                <a:solidFill>
                  <a:srgbClr val="2B2C2A"/>
                </a:solidFill>
                <a:latin typeface="Franklin Gothic Medium" pitchFamily="34" charset="0"/>
                <a:ea typeface="ヒラギノ角ゴ ProN W6" charset="-128"/>
                <a:sym typeface="Franklin Gothic Medium" pitchFamily="34" charset="0"/>
              </a:rPr>
              <a:t>Code </a:t>
            </a:r>
            <a:r>
              <a:rPr lang="en-US" sz="3600" dirty="0">
                <a:solidFill>
                  <a:srgbClr val="2B2C2A"/>
                </a:solidFill>
                <a:latin typeface="Franklin Gothic Medium" pitchFamily="34" charset="0"/>
                <a:ea typeface="ヒラギノ角ゴ ProN W6" charset="-128"/>
                <a:sym typeface="Franklin Gothic Medium" pitchFamily="34" charset="0"/>
              </a:rPr>
              <a:t>Coverage </a:t>
            </a:r>
            <a:r>
              <a:rPr lang="en-US" sz="3600" dirty="0" smtClean="0">
                <a:solidFill>
                  <a:srgbClr val="2B2C2A"/>
                </a:solidFill>
                <a:latin typeface="Franklin Gothic Medium" pitchFamily="34" charset="0"/>
                <a:ea typeface="ヒラギノ角ゴ ProN W6" charset="-128"/>
                <a:sym typeface="Franklin Gothic Medium" pitchFamily="34" charset="0"/>
              </a:rPr>
              <a:t>Tool</a:t>
            </a:r>
          </a:p>
          <a:p>
            <a:r>
              <a:rPr lang="en-IN" sz="1600" dirty="0" smtClean="0"/>
              <a:t>(USSCC Tool)</a:t>
            </a:r>
            <a:endParaRPr lang="en-US" sz="1800" dirty="0">
              <a:solidFill>
                <a:srgbClr val="2B2C2A"/>
              </a:solidFill>
              <a:latin typeface="Franklin Gothic Medium" pitchFamily="34" charset="0"/>
              <a:ea typeface="ヒラギノ角ゴ ProN W6" charset="-128"/>
              <a:sym typeface="Franklin Gothic Medium" pitchFamily="34" charset="0"/>
            </a:endParaRPr>
          </a:p>
        </p:txBody>
      </p:sp>
      <p:pic>
        <p:nvPicPr>
          <p:cNvPr id="512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572000"/>
            <a:ext cx="2450604" cy="40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685800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6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USSCC Plugin – Add to </a:t>
            </a:r>
            <a:r>
              <a:rPr lang="en-IN" dirty="0" err="1" smtClean="0"/>
              <a:t>SonarQube</a:t>
            </a:r>
            <a:r>
              <a:rPr lang="en-IN" dirty="0" smtClean="0"/>
              <a:t> Dashboard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52" y="1752600"/>
            <a:ext cx="8199651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0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USSCC Plugin – Add to </a:t>
            </a:r>
            <a:r>
              <a:rPr lang="en-IN" dirty="0" err="1"/>
              <a:t>SonarQube</a:t>
            </a:r>
            <a:r>
              <a:rPr lang="en-IN" dirty="0"/>
              <a:t>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8266176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Provide a JIRA Login Id, Password and URL</a:t>
            </a:r>
          </a:p>
          <a:p>
            <a:r>
              <a:rPr lang="en-US" sz="2000" dirty="0" smtClean="0"/>
              <a:t>Or Rally Key, Refer to below link on how to generate one</a:t>
            </a:r>
          </a:p>
          <a:p>
            <a:pPr lvl="1"/>
            <a:r>
              <a:rPr lang="en-US" sz="2000" u="sng" dirty="0">
                <a:hlinkClick r:id="rId2"/>
              </a:rPr>
              <a:t>h</a:t>
            </a:r>
            <a:r>
              <a:rPr lang="en-US" sz="2000" u="sng" dirty="0" smtClean="0">
                <a:hlinkClick r:id="rId2"/>
              </a:rPr>
              <a:t>ttps</a:t>
            </a:r>
            <a:r>
              <a:rPr lang="en-US" sz="2000" u="sng" dirty="0">
                <a:hlinkClick r:id="rId2"/>
              </a:rPr>
              <a:t>://</a:t>
            </a:r>
            <a:r>
              <a:rPr lang="en-US" sz="2000" u="sng" dirty="0" smtClean="0">
                <a:hlinkClick r:id="rId2"/>
              </a:rPr>
              <a:t>help.rallydev.com/rally-application-manager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OR, Configure list of user story as comma separated list.</a:t>
            </a:r>
          </a:p>
          <a:p>
            <a:endParaRPr lang="en-US" sz="2000" dirty="0"/>
          </a:p>
          <a:p>
            <a:r>
              <a:rPr lang="en-US" sz="2000" dirty="0" smtClean="0"/>
              <a:t>Tool will take information from JIRA if details are provided or </a:t>
            </a:r>
            <a:r>
              <a:rPr lang="en-US" sz="2000" dirty="0"/>
              <a:t>Rally </a:t>
            </a:r>
            <a:r>
              <a:rPr lang="en-US" sz="2000" dirty="0" smtClean="0"/>
              <a:t>if a key is provide and active sprint have user stories are present in JIRA or rally.</a:t>
            </a:r>
          </a:p>
          <a:p>
            <a:endParaRPr lang="en-US" sz="2000" dirty="0"/>
          </a:p>
          <a:p>
            <a:r>
              <a:rPr lang="en-US" sz="2000" dirty="0" smtClean="0"/>
              <a:t>If no JIRA or rally information is provided or there a no active sprints or user stories in both, then it </a:t>
            </a:r>
            <a:r>
              <a:rPr lang="en-US" sz="2000" dirty="0"/>
              <a:t>will accept user story as comma separated </a:t>
            </a:r>
            <a:r>
              <a:rPr lang="en-US" sz="2000" dirty="0" smtClean="0"/>
              <a:t>list as input.</a:t>
            </a:r>
          </a:p>
          <a:p>
            <a:endParaRPr lang="en-US" sz="2000" dirty="0"/>
          </a:p>
          <a:p>
            <a:r>
              <a:rPr lang="en-US" sz="2000" dirty="0" smtClean="0"/>
              <a:t>Next slide show configuration screen.</a:t>
            </a:r>
          </a:p>
        </p:txBody>
      </p:sp>
    </p:spTree>
    <p:extLst>
      <p:ext uri="{BB962C8B-B14F-4D97-AF65-F5344CB8AC3E}">
        <p14:creationId xmlns:p14="http://schemas.microsoft.com/office/powerpoint/2010/main" val="423808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USSCC Plugin – </a:t>
            </a:r>
            <a:r>
              <a:rPr lang="en-IN" dirty="0" smtClean="0"/>
              <a:t>Configure Plugin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8214360" cy="487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9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USSCC Plugin </a:t>
            </a:r>
            <a:r>
              <a:rPr lang="en-IN" dirty="0" smtClean="0"/>
              <a:t>– </a:t>
            </a:r>
            <a:r>
              <a:rPr lang="en-IN" smtClean="0"/>
              <a:t>Dashboard Widget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85" y="1063752"/>
            <a:ext cx="8060829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4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Standalone </a:t>
            </a:r>
            <a:r>
              <a:rPr lang="en-IN" smtClean="0"/>
              <a:t>Program Screenshot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mtClean="0"/>
              <a:t>---------------------------------------------------------------------------------------------------------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!Note: to build a standalone executable jar, use </a:t>
            </a:r>
            <a:r>
              <a:rPr lang="en-US" dirty="0"/>
              <a:t>command “clean compile </a:t>
            </a:r>
            <a:r>
              <a:rPr lang="en-US" dirty="0" err="1" smtClean="0"/>
              <a:t>assembly:single</a:t>
            </a:r>
            <a:r>
              <a:rPr lang="en-US" dirty="0" smtClean="0"/>
              <a:t>” to build the standalone project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12" y="1097280"/>
            <a:ext cx="88181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0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 You!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Problem Statement</a:t>
            </a:r>
          </a:p>
          <a:p>
            <a:r>
              <a:rPr lang="en-IN" sz="2800" dirty="0"/>
              <a:t>Solution </a:t>
            </a:r>
            <a:r>
              <a:rPr lang="en-IN" sz="2800" dirty="0" smtClean="0"/>
              <a:t>&amp; </a:t>
            </a:r>
            <a:r>
              <a:rPr lang="en-US" sz="2800" dirty="0" smtClean="0"/>
              <a:t>Benefits</a:t>
            </a:r>
            <a:endParaRPr lang="en-US" sz="2800" dirty="0" smtClean="0"/>
          </a:p>
          <a:p>
            <a:r>
              <a:rPr lang="en-IN" sz="2800" dirty="0" smtClean="0"/>
              <a:t>How it works</a:t>
            </a:r>
          </a:p>
          <a:p>
            <a:r>
              <a:rPr lang="en-IN" sz="2800" dirty="0" smtClean="0"/>
              <a:t>Tools Capability</a:t>
            </a:r>
          </a:p>
          <a:p>
            <a:r>
              <a:rPr lang="en-IN" sz="2800" dirty="0" smtClean="0"/>
              <a:t>Pre Requisites</a:t>
            </a:r>
          </a:p>
          <a:p>
            <a:r>
              <a:rPr lang="en-IN" sz="2800" dirty="0" smtClean="0"/>
              <a:t>Screenshots</a:t>
            </a:r>
          </a:p>
          <a:p>
            <a:r>
              <a:rPr lang="en-IN" sz="2800" dirty="0"/>
              <a:t>How to Configure</a:t>
            </a:r>
          </a:p>
          <a:p>
            <a:endParaRPr lang="en-IN" sz="2800" dirty="0" smtClean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321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Legacy products in most of the cases have </a:t>
            </a:r>
            <a:r>
              <a:rPr lang="en-IN" sz="2800" b="1" dirty="0" smtClean="0"/>
              <a:t>quite less code coverage.</a:t>
            </a:r>
          </a:p>
          <a:p>
            <a:endParaRPr lang="en-IN" sz="2800" dirty="0" smtClean="0"/>
          </a:p>
          <a:p>
            <a:r>
              <a:rPr lang="en-IN" sz="2800" dirty="0" smtClean="0"/>
              <a:t>We deliver new code in Sprints as User stories, on top of legacy code, but..</a:t>
            </a:r>
          </a:p>
          <a:p>
            <a:endParaRPr lang="en-IN" sz="2800" dirty="0" smtClean="0"/>
          </a:p>
          <a:p>
            <a:r>
              <a:rPr lang="en-IN" sz="2800" dirty="0" smtClean="0"/>
              <a:t>There are no tools available that give code coverage specific to User stories.</a:t>
            </a:r>
          </a:p>
        </p:txBody>
      </p:sp>
    </p:spTree>
    <p:extLst>
      <p:ext uri="{BB962C8B-B14F-4D97-AF65-F5344CB8AC3E}">
        <p14:creationId xmlns:p14="http://schemas.microsoft.com/office/powerpoint/2010/main" val="244061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</a:t>
            </a:r>
            <a:r>
              <a:rPr lang="en-IN" dirty="0"/>
              <a:t>&amp;</a:t>
            </a:r>
            <a:r>
              <a:rPr lang="en-IN" dirty="0" smtClean="0"/>
              <a:t> </a:t>
            </a:r>
            <a:r>
              <a:rPr lang="en-US" dirty="0"/>
              <a:t>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USSCC </a:t>
            </a:r>
            <a:r>
              <a:rPr lang="en-US" sz="2800" dirty="0" smtClean="0">
                <a:sym typeface="Franklin Gothic Medium" pitchFamily="34" charset="0"/>
              </a:rPr>
              <a:t>Tool calculates code coverage specific to the user stories we deliver.</a:t>
            </a:r>
            <a:endParaRPr lang="en-US" sz="2800" dirty="0">
              <a:sym typeface="Franklin Gothic Medium" pitchFamily="34" charset="0"/>
            </a:endParaRPr>
          </a:p>
          <a:p>
            <a:endParaRPr lang="en-IN" sz="2800" dirty="0" smtClean="0"/>
          </a:p>
          <a:p>
            <a:r>
              <a:rPr lang="en-IN" sz="2800" dirty="0" smtClean="0"/>
              <a:t>This </a:t>
            </a:r>
            <a:r>
              <a:rPr lang="en-IN" sz="2800" dirty="0" smtClean="0"/>
              <a:t>gives </a:t>
            </a:r>
            <a:r>
              <a:rPr lang="en-IN" sz="2800" dirty="0" smtClean="0"/>
              <a:t>clear picture in terms of percentage of code coverage for each user story.</a:t>
            </a:r>
          </a:p>
          <a:p>
            <a:endParaRPr lang="en-IN" sz="2800" dirty="0" smtClean="0"/>
          </a:p>
          <a:p>
            <a:r>
              <a:rPr lang="en-IN" sz="2800" dirty="0" smtClean="0"/>
              <a:t>And hence coverage result does not get diluted with usually low legacy code coverage or other user stories coverage.</a:t>
            </a: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572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Tool is available as a Plugin to </a:t>
            </a:r>
            <a:r>
              <a:rPr lang="en-US" sz="2800" dirty="0" err="1" smtClean="0"/>
              <a:t>SonarQube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 smtClean="0"/>
              <a:t>Add it as widget to Dashboard.</a:t>
            </a:r>
          </a:p>
          <a:p>
            <a:endParaRPr lang="en-US" sz="2800" dirty="0"/>
          </a:p>
          <a:p>
            <a:r>
              <a:rPr lang="en-US" sz="2800" dirty="0" smtClean="0"/>
              <a:t>At start of sprint, configure plugin with list of user stories in sprint scope.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Generate sonar report for your project.</a:t>
            </a:r>
          </a:p>
          <a:p>
            <a:endParaRPr lang="en-US" sz="2800" dirty="0" smtClean="0"/>
          </a:p>
          <a:p>
            <a:r>
              <a:rPr lang="en-US" sz="2800" dirty="0" smtClean="0"/>
              <a:t>See Coverage Result on </a:t>
            </a:r>
            <a:r>
              <a:rPr lang="en-US" sz="2800" dirty="0" err="1" smtClean="0"/>
              <a:t>SonarQube</a:t>
            </a:r>
            <a:r>
              <a:rPr lang="en-US" sz="2800" dirty="0" smtClean="0"/>
              <a:t> Dashboard.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1994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7578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6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Franklin Gothic Medium" pitchFamily="34" charset="0"/>
              </a:rPr>
              <a:t>Tools Capability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Tool is currently </a:t>
            </a:r>
            <a:r>
              <a:rPr lang="en-US" sz="2800" dirty="0"/>
              <a:t>supporting </a:t>
            </a:r>
            <a:r>
              <a:rPr lang="en-US" sz="2800" dirty="0" smtClean="0"/>
              <a:t>“SVN”,“</a:t>
            </a:r>
            <a:r>
              <a:rPr lang="en-US" sz="2800" dirty="0" err="1" smtClean="0"/>
              <a:t>Git</a:t>
            </a:r>
            <a:r>
              <a:rPr lang="en-US" sz="2800" dirty="0" smtClean="0"/>
              <a:t>” &amp; IBM </a:t>
            </a:r>
            <a:r>
              <a:rPr lang="en-US" sz="2800" dirty="0" err="1" smtClean="0"/>
              <a:t>Clearcase</a:t>
            </a:r>
            <a:r>
              <a:rPr lang="en-US" sz="2800" dirty="0" smtClean="0"/>
              <a:t> code repositories.</a:t>
            </a:r>
          </a:p>
          <a:p>
            <a:endParaRPr lang="en-US" sz="2800" dirty="0"/>
          </a:p>
          <a:p>
            <a:r>
              <a:rPr lang="en-US" sz="2800" dirty="0" smtClean="0"/>
              <a:t>It is interface driven, can be further extended to support any SCM repository.</a:t>
            </a:r>
          </a:p>
          <a:p>
            <a:endParaRPr lang="en-US" sz="2800" dirty="0"/>
          </a:p>
          <a:p>
            <a:r>
              <a:rPr lang="en-IN" sz="2800" dirty="0" smtClean="0"/>
              <a:t>Available as Sonar Plugin &amp; Standalone Program.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7466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IN" sz="3400" kern="1200" dirty="0" smtClean="0">
                <a:solidFill>
                  <a:srgbClr val="369044"/>
                </a:solidFill>
                <a:latin typeface="Franklin Gothic Book" panose="020B0503020102020204" pitchFamily="34" charset="0"/>
                <a:ea typeface="+mj-ea"/>
                <a:cs typeface="+mj-cs"/>
              </a:rPr>
              <a:t>Tools Capabilities</a:t>
            </a:r>
            <a:endParaRPr lang="en-IN" sz="3400" kern="1200" dirty="0">
              <a:solidFill>
                <a:srgbClr val="369044"/>
              </a:solidFill>
              <a:latin typeface="Franklin Gothic Book" panose="020B0503020102020204" pitchFamily="34" charset="0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Support </a:t>
            </a:r>
            <a:r>
              <a:rPr lang="en-IN" sz="2800" dirty="0"/>
              <a:t>For Multi Module </a:t>
            </a:r>
            <a:r>
              <a:rPr lang="en-IN" sz="2800" dirty="0" smtClean="0"/>
              <a:t>Projects</a:t>
            </a:r>
          </a:p>
          <a:p>
            <a:endParaRPr lang="en-IN" sz="2800" dirty="0"/>
          </a:p>
          <a:p>
            <a:r>
              <a:rPr lang="en-IN" sz="2800" dirty="0"/>
              <a:t>Downloadable not covered lines of code for </a:t>
            </a:r>
            <a:r>
              <a:rPr lang="en-IN" sz="2800" dirty="0" err="1"/>
              <a:t>userstories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dirty="0"/>
              <a:t>Support for latest SonarQube </a:t>
            </a:r>
            <a:r>
              <a:rPr lang="en-IN" sz="2800" dirty="0" smtClean="0"/>
              <a:t>Version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4851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Project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, SVN or </a:t>
            </a:r>
            <a:r>
              <a:rPr lang="en-US" dirty="0" err="1" smtClean="0"/>
              <a:t>Clearcase</a:t>
            </a:r>
            <a:r>
              <a:rPr lang="en-US" dirty="0" smtClean="0"/>
              <a:t> as </a:t>
            </a:r>
            <a:r>
              <a:rPr lang="en-US" dirty="0"/>
              <a:t>Repository</a:t>
            </a:r>
            <a:endParaRPr lang="en-US" dirty="0" smtClean="0"/>
          </a:p>
          <a:p>
            <a:r>
              <a:rPr lang="en-US" dirty="0" smtClean="0"/>
              <a:t>Developer need to check-in into repository with message containing user story number.</a:t>
            </a:r>
          </a:p>
          <a:p>
            <a:r>
              <a:rPr lang="en-US" dirty="0" smtClean="0"/>
              <a:t>Project should create one of the below file with build</a:t>
            </a:r>
          </a:p>
          <a:p>
            <a:pPr lvl="1"/>
            <a:r>
              <a:rPr lang="en-US" dirty="0" smtClean="0"/>
              <a:t>Jacoco.xml (for Jacoco)</a:t>
            </a:r>
          </a:p>
          <a:p>
            <a:pPr lvl="1"/>
            <a:r>
              <a:rPr lang="en-US" dirty="0" smtClean="0"/>
              <a:t>Or coverage.xml (for Cobertura)</a:t>
            </a:r>
          </a:p>
          <a:p>
            <a:pPr marL="457200" lvl="1" indent="0">
              <a:buNone/>
            </a:pPr>
            <a:r>
              <a:rPr lang="en-US" dirty="0" smtClean="0"/>
              <a:t>-&gt; This can be done by minor </a:t>
            </a:r>
            <a:r>
              <a:rPr lang="en-US" dirty="0" err="1" smtClean="0"/>
              <a:t>pom</a:t>
            </a:r>
            <a:r>
              <a:rPr lang="en-US" dirty="0" smtClean="0"/>
              <a:t> modification.</a:t>
            </a:r>
          </a:p>
          <a:p>
            <a:r>
              <a:rPr lang="en-US" dirty="0" smtClean="0"/>
              <a:t>Sonar Setup (For Sonar Plugin Only)</a:t>
            </a:r>
          </a:p>
          <a:p>
            <a:r>
              <a:rPr lang="en-US" dirty="0" smtClean="0"/>
              <a:t>Local </a:t>
            </a:r>
            <a:r>
              <a:rPr lang="en-US" dirty="0" err="1" smtClean="0"/>
              <a:t>git</a:t>
            </a:r>
            <a:r>
              <a:rPr lang="en-US"/>
              <a:t> </a:t>
            </a:r>
            <a:r>
              <a:rPr lang="en-US" smtClean="0"/>
              <a:t>setup or </a:t>
            </a:r>
            <a:r>
              <a:rPr lang="en-US" dirty="0" err="1"/>
              <a:t>collabnet</a:t>
            </a:r>
            <a:r>
              <a:rPr lang="en-US" dirty="0"/>
              <a:t> subversion </a:t>
            </a:r>
            <a:r>
              <a:rPr lang="en-US" dirty="0" smtClean="0"/>
              <a:t>software for </a:t>
            </a:r>
            <a:r>
              <a:rPr lang="en-US" dirty="0" err="1" smtClean="0"/>
              <a:t>svn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63711"/>
      </p:ext>
    </p:extLst>
  </p:cSld>
  <p:clrMapOvr>
    <a:masterClrMapping/>
  </p:clrMapOvr>
</p:sld>
</file>

<file path=ppt/theme/theme1.xml><?xml version="1.0" encoding="utf-8"?>
<a:theme xmlns:a="http://schemas.openxmlformats.org/drawingml/2006/main" name="Impetus PPT Template 2014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mpetus PPT Template.potx" id="{3236E4C1-3EE7-4D82-84BB-EF8A577D6813}" vid="{AA2F0E58-10BA-472A-A846-86521E7EFE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120997FD746F4CB8DF9ABF1179066F" ma:contentTypeVersion="0" ma:contentTypeDescription="Create a new document." ma:contentTypeScope="" ma:versionID="ee84ec78eded0ec84ed229cc0f91196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24b40d1aeb9af5b1cb75746f78d6a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6B4C8E-E2C6-4E4A-B9F4-E6810B733BD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448C9B7-24D4-4D67-B17A-6E909352B9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53A3236-226E-45D9-975E-A09A5DC83B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Impetus Template</Template>
  <TotalTime>1613</TotalTime>
  <Words>478</Words>
  <Application>Microsoft Office PowerPoint</Application>
  <PresentationFormat>On-screen Show (4:3)</PresentationFormat>
  <Paragraphs>84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MS PGothic</vt:lpstr>
      <vt:lpstr>Arial</vt:lpstr>
      <vt:lpstr>Calibri</vt:lpstr>
      <vt:lpstr>Franklin Gothic Book</vt:lpstr>
      <vt:lpstr>Franklin Gothic Medium</vt:lpstr>
      <vt:lpstr>Gill Sans</vt:lpstr>
      <vt:lpstr>Gill Sans MT</vt:lpstr>
      <vt:lpstr>ヒラギノ角ゴ ProN W3</vt:lpstr>
      <vt:lpstr>ヒラギノ角ゴ ProN W6</vt:lpstr>
      <vt:lpstr>Impetus PPT Template 2014</vt:lpstr>
      <vt:lpstr>Impetus Technologies Inc.</vt:lpstr>
      <vt:lpstr>Agenda</vt:lpstr>
      <vt:lpstr>Problem Statement</vt:lpstr>
      <vt:lpstr>Solution &amp; Benefits</vt:lpstr>
      <vt:lpstr>How it works</vt:lpstr>
      <vt:lpstr>How it works</vt:lpstr>
      <vt:lpstr>Tools Capability</vt:lpstr>
      <vt:lpstr>Tools Capabilities</vt:lpstr>
      <vt:lpstr>Pre Requisites</vt:lpstr>
      <vt:lpstr>USSCC Plugin – Add to SonarQube Dashboard</vt:lpstr>
      <vt:lpstr>USSCC Plugin – Add to SonarQube Dashboard</vt:lpstr>
      <vt:lpstr>How to configure</vt:lpstr>
      <vt:lpstr>USSCC Plugin – Configure Plugin</vt:lpstr>
      <vt:lpstr>USSCC Plugin – Dashboard Widget</vt:lpstr>
      <vt:lpstr>Standalone Program Screenshot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Impetus Technologies Inc.</dc:title>
  <dc:creator>manish.manker@impetus.co.in</dc:creator>
  <cp:lastModifiedBy>Ashish Chouhan</cp:lastModifiedBy>
  <cp:revision>438</cp:revision>
  <cp:lastPrinted>2015-06-09T14:24:54Z</cp:lastPrinted>
  <dcterms:created xsi:type="dcterms:W3CDTF">2014-12-24T09:53:23Z</dcterms:created>
  <dcterms:modified xsi:type="dcterms:W3CDTF">2017-05-26T12:08:33Z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0x01010061120997FD746F4CB8DF9ABF1179066F</vt:lpwstr>
  </property>
  <property fmtid="{D5CDD505-2E9C-101B-9397-08002B2CF9AE}" pid="3" name="IsMyDocuments">
    <vt:bool>true</vt:bool>
  </property>
</Properties>
</file>