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48" r:id="rId2"/>
    <p:sldId id="344" r:id="rId3"/>
    <p:sldId id="341" r:id="rId4"/>
    <p:sldId id="359" r:id="rId5"/>
    <p:sldId id="360" r:id="rId6"/>
    <p:sldId id="357" r:id="rId7"/>
    <p:sldId id="356" r:id="rId8"/>
    <p:sldId id="280" r:id="rId9"/>
  </p:sldIdLst>
  <p:sldSz cx="9144000" cy="6858000" type="screen4x3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576">
          <p15:clr>
            <a:srgbClr val="A4A3A4"/>
          </p15:clr>
        </p15:guide>
        <p15:guide id="4" orient="horz" pos="3826">
          <p15:clr>
            <a:srgbClr val="A4A3A4"/>
          </p15:clr>
        </p15:guide>
        <p15:guide id="5" pos="5568">
          <p15:clr>
            <a:srgbClr val="A4A3A4"/>
          </p15:clr>
        </p15:guide>
        <p15:guide id="6" pos="1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9BC8"/>
    <a:srgbClr val="369044"/>
    <a:srgbClr val="88898A"/>
    <a:srgbClr val="E1E1E1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4" autoAdjust="0"/>
    <p:restoredTop sz="96433" autoAdjust="0"/>
  </p:normalViewPr>
  <p:slideViewPr>
    <p:cSldViewPr>
      <p:cViewPr varScale="1">
        <p:scale>
          <a:sx n="115" d="100"/>
          <a:sy n="115" d="100"/>
        </p:scale>
        <p:origin x="1362" y="108"/>
      </p:cViewPr>
      <p:guideLst>
        <p:guide orient="horz" pos="2160"/>
        <p:guide pos="2880"/>
        <p:guide orient="horz" pos="576"/>
        <p:guide orient="horz" pos="3826"/>
        <p:guide pos="5568"/>
        <p:guide pos="1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-2626" y="-82"/>
      </p:cViewPr>
      <p:guideLst>
        <p:guide orient="horz" pos="3110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41BCB488-1B50-49E6-94C4-12062B299152}" type="datetimeFigureOut">
              <a:rPr lang="en-US" smtClean="0"/>
              <a:t>6/5/2018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597875DD-F552-490A-B34E-879856960F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823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F8E55279-6DA4-4269-A1DB-6817F96B4217}" type="datetimeFigureOut">
              <a:rPr lang="en-US" smtClean="0"/>
              <a:t>6/5/2018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5537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 vert="horz" lIns="93497" tIns="46749" rIns="93497" bIns="4674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B95FB2DE-4C02-4784-970A-198C185A6D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621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F0B0FD-47D1-F54A-AC4A-640825F97A72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331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 algn="ctr">
              <a:defRPr sz="3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F8AFD-666B-4EF4-A4F3-3C27674A2A5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6096000"/>
            <a:ext cx="20542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2980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4212"/>
          </a:xfrm>
        </p:spPr>
        <p:txBody>
          <a:bodyPr/>
          <a:lstStyle>
            <a:lvl1pPr algn="l">
              <a:defRPr>
                <a:solidFill>
                  <a:srgbClr val="369044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876800"/>
          </a:xfrm>
        </p:spPr>
        <p:txBody>
          <a:bodyPr/>
          <a:lstStyle>
            <a:lvl1pPr>
              <a:defRPr>
                <a:latin typeface="Franklin Gothic Book" panose="020B0503020102020204" pitchFamily="34" charset="0"/>
              </a:defRPr>
            </a:lvl1pPr>
            <a:lvl2pPr>
              <a:defRPr>
                <a:latin typeface="Franklin Gothic Book" panose="020B0503020102020204" pitchFamily="34" charset="0"/>
              </a:defRPr>
            </a:lvl2pPr>
            <a:lvl3pPr>
              <a:defRPr>
                <a:latin typeface="Franklin Gothic Book" panose="020B0503020102020204" pitchFamily="34" charset="0"/>
              </a:defRPr>
            </a:lvl3pPr>
            <a:lvl4pPr>
              <a:defRPr>
                <a:latin typeface="Franklin Gothic Book" panose="020B0503020102020204" pitchFamily="34" charset="0"/>
              </a:defRPr>
            </a:lvl4pPr>
            <a:lvl5pPr>
              <a:defRPr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F8AFD-666B-4EF4-A4F3-3C27674A2A5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6096000"/>
            <a:ext cx="20542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8228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8F8AFD-666B-4EF4-A4F3-3C27674A2A5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1"/>
          <p:cNvSpPr>
            <a:spLocks noGrp="1" noChangeArrowheads="1"/>
          </p:cNvSpPr>
          <p:nvPr>
            <p:ph type="title" hasCustomPrompt="1"/>
          </p:nvPr>
        </p:nvSpPr>
        <p:spPr>
          <a:xfrm>
            <a:off x="0" y="2824480"/>
            <a:ext cx="9144000" cy="828040"/>
          </a:xfrm>
          <a:solidFill>
            <a:srgbClr val="369044"/>
          </a:solidFill>
        </p:spPr>
        <p:txBody>
          <a:bodyPr>
            <a:normAutofit/>
          </a:bodyPr>
          <a:lstStyle>
            <a:lvl1pPr algn="ctr">
              <a:defRPr baseline="0"/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08524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36637"/>
            <a:ext cx="8229600" cy="4926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F8AFD-666B-4EF4-A4F3-3C27674A2A5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6096000"/>
            <a:ext cx="20542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/>
          <p:cNvSpPr>
            <a:spLocks/>
          </p:cNvSpPr>
          <p:nvPr/>
        </p:nvSpPr>
        <p:spPr bwMode="auto">
          <a:xfrm>
            <a:off x="685800" y="6477000"/>
            <a:ext cx="2072683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900" dirty="0">
                <a:solidFill>
                  <a:srgbClr val="7F7F7F"/>
                </a:solidFill>
                <a:latin typeface="Gill Sans MT" pitchFamily="34" charset="0"/>
                <a:ea typeface="MS PGothic" pitchFamily="34" charset="-128"/>
              </a:rPr>
              <a:t>© </a:t>
            </a:r>
            <a:r>
              <a:rPr lang="en-US" sz="900" dirty="0" smtClean="0">
                <a:solidFill>
                  <a:srgbClr val="7F7F7F"/>
                </a:solidFill>
                <a:latin typeface="Gill Sans MT" pitchFamily="34" charset="0"/>
                <a:ea typeface="MS PGothic" pitchFamily="34" charset="-128"/>
              </a:rPr>
              <a:t>2015 </a:t>
            </a:r>
            <a:r>
              <a:rPr lang="en-US" sz="900" dirty="0">
                <a:solidFill>
                  <a:srgbClr val="7F7F7F"/>
                </a:solidFill>
                <a:latin typeface="Gill Sans MT" pitchFamily="34" charset="0"/>
                <a:ea typeface="MS PGothic" pitchFamily="34" charset="-128"/>
              </a:rPr>
              <a:t>Impetus Technologies - Confidential</a:t>
            </a:r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228600" y="6433862"/>
            <a:ext cx="457200" cy="314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5717" tIns="35717" rIns="35717" bIns="35717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l" eaLnBrk="1" hangingPunct="1">
              <a:lnSpc>
                <a:spcPct val="120000"/>
              </a:lnSpc>
              <a:spcAft>
                <a:spcPts val="1000"/>
              </a:spcAft>
              <a:buFont typeface="Gill Sans" charset="0"/>
              <a:buNone/>
            </a:pPr>
            <a:fld id="{AC2FB798-B948-465A-A1C8-299EC79BF044}" type="slidenum">
              <a:rPr lang="en-US" sz="900">
                <a:latin typeface="Gill Sans MT" pitchFamily="34" charset="0"/>
              </a:rPr>
              <a:pPr algn="l" eaLnBrk="1" hangingPunct="1">
                <a:lnSpc>
                  <a:spcPct val="120000"/>
                </a:lnSpc>
                <a:spcAft>
                  <a:spcPts val="1000"/>
                </a:spcAft>
                <a:buFont typeface="Gill Sans" charset="0"/>
                <a:buNone/>
              </a:pPr>
              <a:t>‹#›</a:t>
            </a:fld>
            <a:endParaRPr lang="en-US" sz="900" dirty="0">
              <a:latin typeface="Gill Sans MT" pitchFamily="34" charset="0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04800" y="914400"/>
            <a:ext cx="8534400" cy="0"/>
          </a:xfrm>
          <a:prstGeom prst="line">
            <a:avLst/>
          </a:prstGeom>
          <a:ln>
            <a:solidFill>
              <a:srgbClr val="3690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419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3400" kern="1200">
          <a:solidFill>
            <a:srgbClr val="369044"/>
          </a:solidFill>
          <a:latin typeface="Franklin Gothic Book" panose="020B0503020102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6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20502" y="4553221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Impetus Technologies Inc.</a:t>
            </a:r>
            <a:endParaRPr lang="en-US" sz="3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447800" y="1295400"/>
            <a:ext cx="6400800" cy="17526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2B2C2A"/>
                </a:solidFill>
                <a:latin typeface="Franklin Gothic Medium" pitchFamily="34" charset="0"/>
                <a:ea typeface="ヒラギノ角ゴ ProN W6" charset="-128"/>
                <a:sym typeface="Franklin Gothic Medium" pitchFamily="34" charset="0"/>
              </a:rPr>
              <a:t>Couverture </a:t>
            </a:r>
            <a:r>
              <a:rPr lang="en-US" sz="3600" dirty="0" smtClean="0">
                <a:solidFill>
                  <a:srgbClr val="2B2C2A"/>
                </a:solidFill>
                <a:latin typeface="Franklin Gothic Medium" pitchFamily="34" charset="0"/>
                <a:ea typeface="ヒラギノ角ゴ ProN W6" charset="-128"/>
                <a:sym typeface="Franklin Gothic Medium" pitchFamily="34" charset="0"/>
              </a:rPr>
              <a:t>Tool 2.0</a:t>
            </a:r>
          </a:p>
          <a:p>
            <a:r>
              <a:rPr lang="en-US" sz="3600" dirty="0" smtClean="0">
                <a:solidFill>
                  <a:srgbClr val="2B2C2A"/>
                </a:solidFill>
                <a:latin typeface="Franklin Gothic Medium" pitchFamily="34" charset="0"/>
                <a:ea typeface="ヒラギノ角ゴ ProN W6" charset="-128"/>
                <a:sym typeface="Franklin Gothic Medium" pitchFamily="34" charset="0"/>
              </a:rPr>
              <a:t>“Enhancements”</a:t>
            </a:r>
          </a:p>
        </p:txBody>
      </p:sp>
      <p:pic>
        <p:nvPicPr>
          <p:cNvPr id="5123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572000"/>
            <a:ext cx="2450604" cy="40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685800"/>
            <a:ext cx="9144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661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Enhancements in 2.0 Version</a:t>
            </a:r>
          </a:p>
          <a:p>
            <a:r>
              <a:rPr lang="en-IN" sz="2800" dirty="0" smtClean="0"/>
              <a:t>Screen Prints of some Implementations</a:t>
            </a:r>
          </a:p>
          <a:p>
            <a:r>
              <a:rPr lang="en-IN" sz="2800" dirty="0" smtClean="0"/>
              <a:t>Couverture </a:t>
            </a:r>
            <a:r>
              <a:rPr lang="en-IN" sz="2800" dirty="0" smtClean="0"/>
              <a:t>Tool Clients</a:t>
            </a:r>
          </a:p>
          <a:p>
            <a:pPr marL="457200" lvl="1" indent="0">
              <a:buNone/>
            </a:pPr>
            <a:endParaRPr lang="en-IN" sz="2800" dirty="0" smtClean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83218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IN" sz="3400" kern="1200" dirty="0" smtClean="0">
                <a:solidFill>
                  <a:srgbClr val="369044"/>
                </a:solidFill>
                <a:latin typeface="Franklin Gothic Book" panose="020B0503020102020204" pitchFamily="34" charset="0"/>
                <a:ea typeface="+mj-ea"/>
                <a:cs typeface="+mj-cs"/>
              </a:rPr>
              <a:t>Enhancements in Version 2.0</a:t>
            </a:r>
            <a:endParaRPr lang="en-IN" sz="3400" kern="1200" dirty="0">
              <a:solidFill>
                <a:srgbClr val="369044"/>
              </a:solidFill>
              <a:latin typeface="Franklin Gothic Book" panose="020B0503020102020204" pitchFamily="34" charset="0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Support </a:t>
            </a:r>
            <a:r>
              <a:rPr lang="en-IN" sz="2800" dirty="0"/>
              <a:t>For Multi Module Projects</a:t>
            </a:r>
          </a:p>
          <a:p>
            <a:r>
              <a:rPr lang="en-IN" sz="2800" dirty="0"/>
              <a:t>Downloadable not covered lines of code for </a:t>
            </a:r>
            <a:r>
              <a:rPr lang="en-IN" sz="2800" dirty="0" err="1"/>
              <a:t>userstories</a:t>
            </a:r>
            <a:r>
              <a:rPr lang="en-IN" sz="2800" dirty="0"/>
              <a:t>.</a:t>
            </a:r>
          </a:p>
          <a:p>
            <a:r>
              <a:rPr lang="en-IN" sz="2800" dirty="0"/>
              <a:t>Support for latest SonarQube </a:t>
            </a:r>
            <a:r>
              <a:rPr lang="en-IN" sz="2800" dirty="0" smtClean="0"/>
              <a:t>Version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21994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Couverture </a:t>
            </a:r>
            <a:r>
              <a:rPr lang="en-US" dirty="0" smtClean="0"/>
              <a:t>Plugin – </a:t>
            </a:r>
            <a:r>
              <a:rPr lang="en-US" dirty="0" err="1" smtClean="0"/>
              <a:t>Connecture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Couverture </a:t>
            </a:r>
            <a:r>
              <a:rPr lang="en-US" dirty="0" smtClean="0"/>
              <a:t>Plugin now support integration and deployment on latest SonarQube version 5.4 used by </a:t>
            </a:r>
            <a:r>
              <a:rPr lang="en-US" dirty="0" err="1"/>
              <a:t>C</a:t>
            </a:r>
            <a:r>
              <a:rPr lang="en-US" dirty="0" err="1" smtClean="0"/>
              <a:t>onnecture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1" descr="image0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819400"/>
            <a:ext cx="7491046" cy="2743200"/>
          </a:xfrm>
          <a:prstGeom prst="rect">
            <a:avLst/>
          </a:prstGeom>
          <a:noFill/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>
            <a:bevelT w="1905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2878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Couverture </a:t>
            </a:r>
            <a:r>
              <a:rPr lang="en-US" dirty="0" smtClean="0"/>
              <a:t>Plugin – DNB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447800"/>
            <a:ext cx="7943850" cy="315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057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Covered 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covered lines of code for configured user story is exportable from </a:t>
            </a:r>
            <a:r>
              <a:rPr lang="en-US" dirty="0" err="1" smtClean="0"/>
              <a:t>SonarQube</a:t>
            </a:r>
            <a:r>
              <a:rPr lang="en-US" dirty="0" smtClean="0"/>
              <a:t> Coverture Tool widget as CSV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55" y="2209800"/>
            <a:ext cx="8210145" cy="336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455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6268739"/>
              </p:ext>
            </p:extLst>
          </p:nvPr>
        </p:nvGraphicFramePr>
        <p:xfrm>
          <a:off x="533400" y="1600198"/>
          <a:ext cx="8153400" cy="41563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8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558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effectLst/>
                        </a:rPr>
                        <a:t>S.No</a:t>
                      </a:r>
                      <a:r>
                        <a:rPr lang="en-US" sz="1800" u="none" strike="noStrike" dirty="0">
                          <a:effectLst/>
                        </a:rPr>
                        <a:t>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Client Name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USSCC Tool Implementation Level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11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SSI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Sonar Plugin is Integrated with there Sonar Setup on ISE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11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</a:rPr>
                        <a:t>Connecture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Sonar Plugin is Integrated with there local Sonar Setup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11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DNB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Sonar Plugin is Integrated with local Sonar Setup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65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Patent Keeper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Standalone Program </a:t>
                      </a:r>
                      <a:r>
                        <a:rPr lang="en-US" sz="1800" u="none" strike="noStrike" dirty="0" smtClean="0">
                          <a:effectLst/>
                        </a:rPr>
                        <a:t>is</a:t>
                      </a:r>
                      <a:r>
                        <a:rPr lang="en-US" sz="1800" u="none" strike="noStrike" baseline="0" dirty="0" smtClean="0">
                          <a:effectLst/>
                        </a:rPr>
                        <a:t> shared with Patent Keeper Team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CI </a:t>
                      </a:r>
                      <a:r>
                        <a:rPr lang="en-US" sz="1800" u="none" strike="noStrike" dirty="0" smtClean="0">
                          <a:effectLst/>
                        </a:rPr>
                        <a:t>Reference </a:t>
                      </a:r>
                    </a:p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Implementation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Integrated with CI Reference Implementation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11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Kronos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Sonar Plugin is </a:t>
                      </a:r>
                      <a:r>
                        <a:rPr lang="en-US" sz="1800" u="none" strike="noStrike" dirty="0" smtClean="0">
                          <a:effectLst/>
                        </a:rPr>
                        <a:t>Delivered </a:t>
                      </a:r>
                      <a:r>
                        <a:rPr lang="en-US" sz="1800" u="none" strike="noStrike" dirty="0">
                          <a:effectLst/>
                        </a:rPr>
                        <a:t>to Client with Modifications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710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Thank You!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8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petus PPT Template 2014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mpetus PPT Template.potx" id="{3236E4C1-3EE7-4D82-84BB-EF8A577D6813}" vid="{AA2F0E58-10BA-472A-A846-86521E7EFEC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Impetus Template</Template>
  <TotalTime>1658</TotalTime>
  <Words>167</Words>
  <Application>Microsoft Office PowerPoint</Application>
  <PresentationFormat>On-screen Show (4:3)</PresentationFormat>
  <Paragraphs>41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MS PGothic</vt:lpstr>
      <vt:lpstr>Arial</vt:lpstr>
      <vt:lpstr>Calibri</vt:lpstr>
      <vt:lpstr>Franklin Gothic Book</vt:lpstr>
      <vt:lpstr>Franklin Gothic Medium</vt:lpstr>
      <vt:lpstr>Gill Sans</vt:lpstr>
      <vt:lpstr>Gill Sans MT</vt:lpstr>
      <vt:lpstr>ヒラギノ角ゴ ProN W3</vt:lpstr>
      <vt:lpstr>ヒラギノ角ゴ ProN W6</vt:lpstr>
      <vt:lpstr>Impetus PPT Template 2014</vt:lpstr>
      <vt:lpstr>Impetus Technologies Inc.</vt:lpstr>
      <vt:lpstr>Agenda</vt:lpstr>
      <vt:lpstr>Enhancements in Version 2.0</vt:lpstr>
      <vt:lpstr>Couverture Plugin – Connecture</vt:lpstr>
      <vt:lpstr>Couverture Plugin – DNB</vt:lpstr>
      <vt:lpstr>Not Covered lines</vt:lpstr>
      <vt:lpstr>Clients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Impetus Technologies Inc.</dc:title>
  <dc:creator>manish.manker@impetus.co.in</dc:creator>
  <cp:lastModifiedBy>Shlok Shah</cp:lastModifiedBy>
  <cp:revision>464</cp:revision>
  <cp:lastPrinted>2015-06-09T14:24:54Z</cp:lastPrinted>
  <dcterms:created xsi:type="dcterms:W3CDTF">2014-12-24T09:53:23Z</dcterms:created>
  <dcterms:modified xsi:type="dcterms:W3CDTF">2018-06-05T06:48:28Z</dcterms:modified>
</cp:coreProperties>
</file>