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8" r:id="rId2"/>
    <p:sldId id="344" r:id="rId3"/>
    <p:sldId id="341" r:id="rId4"/>
    <p:sldId id="359" r:id="rId5"/>
    <p:sldId id="360" r:id="rId6"/>
    <p:sldId id="357" r:id="rId7"/>
    <p:sldId id="356" r:id="rId8"/>
    <p:sldId id="280" r:id="rId9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576">
          <p15:clr>
            <a:srgbClr val="A4A3A4"/>
          </p15:clr>
        </p15:guide>
        <p15:guide id="4" orient="horz" pos="3826">
          <p15:clr>
            <a:srgbClr val="A4A3A4"/>
          </p15:clr>
        </p15:guide>
        <p15:guide id="5" pos="5568">
          <p15:clr>
            <a:srgbClr val="A4A3A4"/>
          </p15:clr>
        </p15:guide>
        <p15:guide id="6" pos="1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9BC8"/>
    <a:srgbClr val="369044"/>
    <a:srgbClr val="88898A"/>
    <a:srgbClr val="E1E1E1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4" autoAdjust="0"/>
    <p:restoredTop sz="96433" autoAdjust="0"/>
  </p:normalViewPr>
  <p:slideViewPr>
    <p:cSldViewPr>
      <p:cViewPr varScale="1">
        <p:scale>
          <a:sx n="115" d="100"/>
          <a:sy n="115" d="100"/>
        </p:scale>
        <p:origin x="1362" y="108"/>
      </p:cViewPr>
      <p:guideLst>
        <p:guide orient="horz" pos="2160"/>
        <p:guide pos="2880"/>
        <p:guide orient="horz" pos="576"/>
        <p:guide orient="horz" pos="3826"/>
        <p:guide pos="5568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-2626" y="-82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41BCB488-1B50-49E6-94C4-12062B299152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597875DD-F552-490A-B34E-879856960F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23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F8E55279-6DA4-4269-A1DB-6817F96B4217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B95FB2DE-4C02-4784-970A-198C185A6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21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F0B0FD-47D1-F54A-AC4A-640825F97A7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3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096000"/>
            <a:ext cx="20542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98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4212"/>
          </a:xfrm>
        </p:spPr>
        <p:txBody>
          <a:bodyPr/>
          <a:lstStyle>
            <a:lvl1pPr algn="l">
              <a:defRPr>
                <a:solidFill>
                  <a:srgbClr val="369044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76800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096000"/>
            <a:ext cx="20542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22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 hasCustomPrompt="1"/>
          </p:nvPr>
        </p:nvSpPr>
        <p:spPr>
          <a:xfrm>
            <a:off x="0" y="2824480"/>
            <a:ext cx="9144000" cy="828040"/>
          </a:xfrm>
          <a:solidFill>
            <a:srgbClr val="369044"/>
          </a:solidFill>
        </p:spPr>
        <p:txBody>
          <a:bodyPr>
            <a:normAutofit/>
          </a:bodyPr>
          <a:lstStyle>
            <a:lvl1pPr algn="ctr">
              <a:defRPr baseline="0"/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852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6637"/>
            <a:ext cx="8229600" cy="4926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096000"/>
            <a:ext cx="20542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/>
          </p:cNvSpPr>
          <p:nvPr/>
        </p:nvSpPr>
        <p:spPr bwMode="auto">
          <a:xfrm>
            <a:off x="685800" y="6477000"/>
            <a:ext cx="207268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900" dirty="0">
                <a:solidFill>
                  <a:srgbClr val="7F7F7F"/>
                </a:solidFill>
                <a:latin typeface="Gill Sans MT" pitchFamily="34" charset="0"/>
                <a:ea typeface="MS PGothic" pitchFamily="34" charset="-128"/>
              </a:rPr>
              <a:t>© </a:t>
            </a:r>
            <a:r>
              <a:rPr lang="en-US" sz="900" dirty="0" smtClean="0">
                <a:solidFill>
                  <a:srgbClr val="7F7F7F"/>
                </a:solidFill>
                <a:latin typeface="Gill Sans MT" pitchFamily="34" charset="0"/>
                <a:ea typeface="MS PGothic" pitchFamily="34" charset="-128"/>
              </a:rPr>
              <a:t>2015 </a:t>
            </a:r>
            <a:r>
              <a:rPr lang="en-US" sz="900" dirty="0">
                <a:solidFill>
                  <a:srgbClr val="7F7F7F"/>
                </a:solidFill>
                <a:latin typeface="Gill Sans MT" pitchFamily="34" charset="0"/>
                <a:ea typeface="MS PGothic" pitchFamily="34" charset="-128"/>
              </a:rPr>
              <a:t>Impetus Technologies - Confidential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228600" y="6433862"/>
            <a:ext cx="457200" cy="31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717" tIns="35717" rIns="35717" bIns="35717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>
              <a:lnSpc>
                <a:spcPct val="120000"/>
              </a:lnSpc>
              <a:spcAft>
                <a:spcPts val="1000"/>
              </a:spcAft>
              <a:buFont typeface="Gill Sans" charset="0"/>
              <a:buNone/>
            </a:pPr>
            <a:fld id="{AC2FB798-B948-465A-A1C8-299EC79BF044}" type="slidenum">
              <a:rPr lang="en-US" sz="900">
                <a:latin typeface="Gill Sans MT" pitchFamily="34" charset="0"/>
              </a:rPr>
              <a:pPr algn="l" eaLnBrk="1" hangingPunct="1">
                <a:lnSpc>
                  <a:spcPct val="120000"/>
                </a:lnSpc>
                <a:spcAft>
                  <a:spcPts val="1000"/>
                </a:spcAft>
                <a:buFont typeface="Gill Sans" charset="0"/>
                <a:buNone/>
              </a:pPr>
              <a:t>‹#›</a:t>
            </a:fld>
            <a:endParaRPr lang="en-US" sz="900" dirty="0">
              <a:latin typeface="Gill Sans MT" pitchFamily="34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04800" y="914400"/>
            <a:ext cx="8534400" cy="0"/>
          </a:xfrm>
          <a:prstGeom prst="line">
            <a:avLst/>
          </a:prstGeom>
          <a:ln>
            <a:solidFill>
              <a:srgbClr val="3690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41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rgbClr val="369044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0502" y="4553221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Impetus Technologies Inc.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47800" y="1295400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2B2C2A"/>
                </a:solidFill>
                <a:latin typeface="Franklin Gothic Medium" pitchFamily="34" charset="0"/>
                <a:ea typeface="ヒラギノ角ゴ ProN W6" charset="-128"/>
                <a:sym typeface="Franklin Gothic Medium" pitchFamily="34" charset="0"/>
              </a:rPr>
              <a:t>Coverture Tool </a:t>
            </a:r>
            <a:r>
              <a:rPr lang="en-US" sz="3600" dirty="0" smtClean="0">
                <a:solidFill>
                  <a:srgbClr val="2B2C2A"/>
                </a:solidFill>
                <a:latin typeface="Franklin Gothic Medium" pitchFamily="34" charset="0"/>
                <a:ea typeface="ヒラギノ角ゴ ProN W6" charset="-128"/>
                <a:sym typeface="Franklin Gothic Medium" pitchFamily="34" charset="0"/>
              </a:rPr>
              <a:t>2.0</a:t>
            </a:r>
          </a:p>
          <a:p>
            <a:r>
              <a:rPr lang="en-US" sz="3600" dirty="0" smtClean="0">
                <a:solidFill>
                  <a:srgbClr val="2B2C2A"/>
                </a:solidFill>
                <a:latin typeface="Franklin Gothic Medium" pitchFamily="34" charset="0"/>
                <a:ea typeface="ヒラギノ角ゴ ProN W6" charset="-128"/>
                <a:sym typeface="Franklin Gothic Medium" pitchFamily="34" charset="0"/>
              </a:rPr>
              <a:t>“Enhancements”</a:t>
            </a:r>
          </a:p>
        </p:txBody>
      </p:sp>
      <p:pic>
        <p:nvPicPr>
          <p:cNvPr id="512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572000"/>
            <a:ext cx="2450604" cy="40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6858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6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Enhancements in 2.0 Version</a:t>
            </a:r>
          </a:p>
          <a:p>
            <a:r>
              <a:rPr lang="en-IN" sz="2800" dirty="0" smtClean="0"/>
              <a:t>Screen Prints of some Implementations</a:t>
            </a:r>
          </a:p>
          <a:p>
            <a:r>
              <a:rPr lang="en-IN" sz="2800" dirty="0" smtClean="0"/>
              <a:t>Coverture </a:t>
            </a:r>
            <a:r>
              <a:rPr lang="en-IN" sz="2800" dirty="0" smtClean="0"/>
              <a:t>Tool Clients</a:t>
            </a:r>
          </a:p>
          <a:p>
            <a:pPr marL="457200" lvl="1" indent="0">
              <a:buNone/>
            </a:pPr>
            <a:endParaRPr lang="en-IN" sz="2800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321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IN" sz="3400" kern="1200" dirty="0" smtClean="0">
                <a:solidFill>
                  <a:srgbClr val="369044"/>
                </a:solidFill>
                <a:latin typeface="Franklin Gothic Book" panose="020B0503020102020204" pitchFamily="34" charset="0"/>
                <a:ea typeface="+mj-ea"/>
                <a:cs typeface="+mj-cs"/>
              </a:rPr>
              <a:t>Enhancements in Version 2.0</a:t>
            </a:r>
            <a:endParaRPr lang="en-IN" sz="3400" kern="1200" dirty="0">
              <a:solidFill>
                <a:srgbClr val="369044"/>
              </a:solidFill>
              <a:latin typeface="Franklin Gothic Book" panose="020B0503020102020204" pitchFamily="34" charset="0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Support </a:t>
            </a:r>
            <a:r>
              <a:rPr lang="en-IN" sz="2800" dirty="0"/>
              <a:t>For Multi Module Projects</a:t>
            </a:r>
          </a:p>
          <a:p>
            <a:r>
              <a:rPr lang="en-IN" sz="2800" dirty="0"/>
              <a:t>Downloadable not covered lines of code for </a:t>
            </a:r>
            <a:r>
              <a:rPr lang="en-IN" sz="2800" dirty="0" err="1"/>
              <a:t>userstories</a:t>
            </a:r>
            <a:r>
              <a:rPr lang="en-IN" sz="2800" dirty="0"/>
              <a:t>.</a:t>
            </a:r>
          </a:p>
          <a:p>
            <a:r>
              <a:rPr lang="en-IN" sz="2800" dirty="0"/>
              <a:t>Support for latest SonarQube </a:t>
            </a:r>
            <a:r>
              <a:rPr lang="en-IN" sz="2800" dirty="0" smtClean="0"/>
              <a:t>Version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1994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Coverture</a:t>
            </a:r>
            <a:r>
              <a:rPr lang="en-US" dirty="0" smtClean="0"/>
              <a:t> </a:t>
            </a:r>
            <a:r>
              <a:rPr lang="en-US" dirty="0" smtClean="0"/>
              <a:t>Plugin – </a:t>
            </a:r>
            <a:r>
              <a:rPr lang="en-US" dirty="0" err="1" smtClean="0"/>
              <a:t>Connecture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Coverture</a:t>
            </a:r>
            <a:r>
              <a:rPr lang="en-US" dirty="0" smtClean="0"/>
              <a:t> </a:t>
            </a:r>
            <a:r>
              <a:rPr lang="en-US" dirty="0" smtClean="0"/>
              <a:t>Plugin now support integration and deployment on latest SonarQube version 5.4 used by </a:t>
            </a:r>
            <a:r>
              <a:rPr lang="en-US" dirty="0" err="1"/>
              <a:t>C</a:t>
            </a:r>
            <a:r>
              <a:rPr lang="en-US" dirty="0" err="1" smtClean="0"/>
              <a:t>onnecture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1" descr="image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19400"/>
            <a:ext cx="7491046" cy="2743200"/>
          </a:xfrm>
          <a:prstGeom prst="rect">
            <a:avLst/>
          </a:prstGeom>
          <a:noFill/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 w="1905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878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Coverture</a:t>
            </a:r>
            <a:r>
              <a:rPr lang="en-US" dirty="0" smtClean="0"/>
              <a:t> </a:t>
            </a:r>
            <a:r>
              <a:rPr lang="en-US" dirty="0" smtClean="0"/>
              <a:t>Plugin – DNB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7800"/>
            <a:ext cx="7943850" cy="315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5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Covered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covered lines of code for configured user story is exportable from </a:t>
            </a:r>
            <a:r>
              <a:rPr lang="en-US" dirty="0" err="1" smtClean="0"/>
              <a:t>SonarQube</a:t>
            </a:r>
            <a:r>
              <a:rPr lang="en-US" dirty="0" smtClean="0"/>
              <a:t> </a:t>
            </a:r>
            <a:r>
              <a:rPr lang="en-US" dirty="0" smtClean="0"/>
              <a:t>Coverture</a:t>
            </a:r>
            <a:r>
              <a:rPr lang="en-US" dirty="0" smtClean="0"/>
              <a:t> </a:t>
            </a:r>
            <a:r>
              <a:rPr lang="en-US" dirty="0" smtClean="0"/>
              <a:t>Tool widget as CSV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55" y="2209800"/>
            <a:ext cx="8210145" cy="336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5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268739"/>
              </p:ext>
            </p:extLst>
          </p:nvPr>
        </p:nvGraphicFramePr>
        <p:xfrm>
          <a:off x="533400" y="1600198"/>
          <a:ext cx="8153400" cy="41563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S.No</a:t>
                      </a:r>
                      <a:r>
                        <a:rPr lang="en-US" sz="1800" u="none" strike="noStrike" dirty="0">
                          <a:effectLst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Client Name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USSCC Tool Implementation Level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SSI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Sonar Plugin is Integrated with there Sonar Setup on ISE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Connecture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Sonar Plugin is Integrated with there local Sonar Setup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DNB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Sonar Plugin is Integrated with local Sonar Setup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5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Patent Keeper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Standalone Program </a:t>
                      </a:r>
                      <a:r>
                        <a:rPr lang="en-US" sz="1800" u="none" strike="noStrike" dirty="0" smtClean="0">
                          <a:effectLst/>
                        </a:rPr>
                        <a:t>is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shared with Patent Keeper Team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CI </a:t>
                      </a:r>
                      <a:r>
                        <a:rPr lang="en-US" sz="1800" u="none" strike="noStrike" dirty="0" smtClean="0">
                          <a:effectLst/>
                        </a:rPr>
                        <a:t>Reference </a:t>
                      </a:r>
                    </a:p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Implementation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Integrated with CI Reference Implementation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1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Kronos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Sonar Plugin is </a:t>
                      </a:r>
                      <a:r>
                        <a:rPr lang="en-US" sz="1800" u="none" strike="noStrike" dirty="0" smtClean="0">
                          <a:effectLst/>
                        </a:rPr>
                        <a:t>Delivered </a:t>
                      </a:r>
                      <a:r>
                        <a:rPr lang="en-US" sz="1800" u="none" strike="noStrike" dirty="0">
                          <a:effectLst/>
                        </a:rPr>
                        <a:t>to Client with Modifications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10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 You!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etus PPT Template 2014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mpetus PPT Template.potx" id="{3236E4C1-3EE7-4D82-84BB-EF8A577D6813}" vid="{AA2F0E58-10BA-472A-A846-86521E7EFE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Impetus Template</Template>
  <TotalTime>1658</TotalTime>
  <Words>167</Words>
  <Application>Microsoft Office PowerPoint</Application>
  <PresentationFormat>On-screen Show (4:3)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MS PGothic</vt:lpstr>
      <vt:lpstr>Arial</vt:lpstr>
      <vt:lpstr>Calibri</vt:lpstr>
      <vt:lpstr>Franklin Gothic Book</vt:lpstr>
      <vt:lpstr>Franklin Gothic Medium</vt:lpstr>
      <vt:lpstr>Gill Sans</vt:lpstr>
      <vt:lpstr>Gill Sans MT</vt:lpstr>
      <vt:lpstr>ヒラギノ角ゴ ProN W3</vt:lpstr>
      <vt:lpstr>ヒラギノ角ゴ ProN W6</vt:lpstr>
      <vt:lpstr>Impetus PPT Template 2014</vt:lpstr>
      <vt:lpstr>Impetus Technologies Inc.</vt:lpstr>
      <vt:lpstr>Agenda</vt:lpstr>
      <vt:lpstr>Enhancements in Version 2.0</vt:lpstr>
      <vt:lpstr>Coverture Plugin – Connecture</vt:lpstr>
      <vt:lpstr>Coverture Plugin – DNB</vt:lpstr>
      <vt:lpstr>Not Covered lines</vt:lpstr>
      <vt:lpstr>Clients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Impetus Technologies Inc.</dc:title>
  <dc:creator>manish.manker@impetus.co.in</dc:creator>
  <cp:lastModifiedBy>Shlok Shah</cp:lastModifiedBy>
  <cp:revision>463</cp:revision>
  <cp:lastPrinted>2015-06-09T14:24:54Z</cp:lastPrinted>
  <dcterms:created xsi:type="dcterms:W3CDTF">2014-12-24T09:53:23Z</dcterms:created>
  <dcterms:modified xsi:type="dcterms:W3CDTF">2018-05-31T10:32:31Z</dcterms:modified>
</cp:coreProperties>
</file>