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61" r:id="rId6"/>
    <p:sldId id="273" r:id="rId7"/>
    <p:sldId id="263" r:id="rId8"/>
    <p:sldId id="264" r:id="rId9"/>
    <p:sldId id="265" r:id="rId10"/>
    <p:sldId id="258" r:id="rId11"/>
    <p:sldId id="259" r:id="rId12"/>
    <p:sldId id="272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76" y="-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8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8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1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1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8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7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5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2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9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0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CFC-5364-47AE-AFB6-82E535448AA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1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BCFC-5364-47AE-AFB6-82E535448AA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57E25-5C7E-41A9-AEC2-B4CE2CCE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3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r>
              <a:rPr lang="en-US" dirty="0" smtClean="0"/>
              <a:t>Speech Emotion Recognition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60424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Daniel </a:t>
            </a:r>
            <a:r>
              <a:rPr lang="en-US" sz="2800" dirty="0" err="1" smtClean="0"/>
              <a:t>Dimond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09899" y="3781592"/>
            <a:ext cx="319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Science Capstone Project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917" y="4234934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70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Multi-layer Perceptron Classifier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1478044"/>
            <a:ext cx="20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Male dataset results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32" y="2076061"/>
            <a:ext cx="3645345" cy="3236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099" y="1998133"/>
            <a:ext cx="4540000" cy="358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838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Accuracy could use improvement.</a:t>
            </a:r>
          </a:p>
          <a:p>
            <a:r>
              <a:rPr lang="en-US" sz="2000" dirty="0" smtClean="0"/>
              <a:t>ROC curve shows we’re headed in the right direction.</a:t>
            </a:r>
          </a:p>
        </p:txBody>
      </p:sp>
    </p:spTree>
    <p:extLst>
      <p:ext uri="{BB962C8B-B14F-4D97-AF65-F5344CB8AC3E}">
        <p14:creationId xmlns:p14="http://schemas.microsoft.com/office/powerpoint/2010/main" val="239183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Multi-layer Perceptron Classifier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1478044"/>
            <a:ext cx="229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Female dataset results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24" y="2072833"/>
            <a:ext cx="3581399" cy="3255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49678"/>
            <a:ext cx="4453468" cy="366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9143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More voice emotion data is necessary.</a:t>
            </a:r>
            <a:endParaRPr lang="en-US" sz="2000" dirty="0"/>
          </a:p>
          <a:p>
            <a:r>
              <a:rPr lang="en-US" sz="2000" dirty="0" smtClean="0"/>
              <a:t>Not a lot of available data currently.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746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train test split and why it was done with actors separated</a:t>
            </a:r>
          </a:p>
          <a:p>
            <a:r>
              <a:rPr lang="en-US" dirty="0" smtClean="0"/>
              <a:t>Cross </a:t>
            </a:r>
            <a:r>
              <a:rPr lang="en-US" smtClean="0"/>
              <a:t>validation supported</a:t>
            </a:r>
            <a:endParaRPr lang="en-US" dirty="0" smtClean="0"/>
          </a:p>
          <a:p>
            <a:r>
              <a:rPr lang="en-US" dirty="0" smtClean="0"/>
              <a:t>Randomized search &amp; grid search for hyper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5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85" y="1981200"/>
            <a:ext cx="407824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1981200"/>
            <a:ext cx="401796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2599" y="1447800"/>
            <a:ext cx="140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Male dataset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1447800"/>
            <a:ext cx="161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Female dataset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324600"/>
            <a:ext cx="3936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*Neutral was removed due to it’s proximity to Calm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5790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 dirty="0" err="1" smtClean="0"/>
              <a:t>Conclussion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286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As you can see Sad and Calm were often confused for one another.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More professional audio data will be needed.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Using </a:t>
            </a:r>
            <a:r>
              <a:rPr lang="en-US" sz="2000" dirty="0" err="1" smtClean="0"/>
              <a:t>Librosa</a:t>
            </a:r>
            <a:r>
              <a:rPr lang="en-US" sz="2000" dirty="0" smtClean="0"/>
              <a:t> to turn an audio problem into a visual one could potentially yield better results.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3517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544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Academic citation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Livingstone </a:t>
            </a:r>
            <a:r>
              <a:rPr lang="en-US" sz="1400" dirty="0"/>
              <a:t>SR, Russo FA (2018) </a:t>
            </a:r>
            <a:r>
              <a:rPr lang="en-US" sz="1400" dirty="0" smtClean="0"/>
              <a:t>- The </a:t>
            </a:r>
            <a:r>
              <a:rPr lang="en-US" sz="1400" dirty="0"/>
              <a:t>Ryerson Audio-Visual Database of Emotional Speech and Song (RAVDESS): A dynamic,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multimodal </a:t>
            </a:r>
            <a:r>
              <a:rPr lang="en-US" sz="1400" dirty="0"/>
              <a:t>set of facial and </a:t>
            </a:r>
            <a:r>
              <a:rPr lang="en-US" sz="1400" dirty="0" smtClean="0"/>
              <a:t>vocal </a:t>
            </a:r>
            <a:r>
              <a:rPr lang="en-US" sz="1400" dirty="0"/>
              <a:t>expressions in North American English. </a:t>
            </a:r>
            <a:r>
              <a:rPr lang="en-US" sz="1400" dirty="0" err="1"/>
              <a:t>PLoS</a:t>
            </a:r>
            <a:r>
              <a:rPr lang="en-US" sz="1400" dirty="0"/>
              <a:t> ONE 13(5): e0196391. </a:t>
            </a:r>
            <a:r>
              <a:rPr lang="en-US" sz="1400" dirty="0" smtClean="0"/>
              <a:t>https</a:t>
            </a:r>
            <a:r>
              <a:rPr lang="en-US" sz="1400" dirty="0"/>
              <a:t>://doi.org/10.1371/journal.pone.0196391.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All other attributions</a:t>
            </a:r>
          </a:p>
          <a:p>
            <a:pPr marL="0" indent="0">
              <a:buNone/>
            </a:pPr>
            <a:r>
              <a:rPr lang="en-US" sz="1400" dirty="0" smtClean="0"/>
              <a:t>"</a:t>
            </a:r>
            <a:r>
              <a:rPr lang="en-US" sz="1400" dirty="0"/>
              <a:t>The Ryerson Audio-Visual Database of Emotional Speech </a:t>
            </a:r>
            <a:r>
              <a:rPr lang="en-US" sz="1400" dirty="0" smtClean="0"/>
              <a:t>and </a:t>
            </a:r>
            <a:r>
              <a:rPr lang="en-US" sz="1400" dirty="0"/>
              <a:t>Song (RAVDESS)" by Livingstone &amp; Russo is licensed under CC BY-NA-SC 4.0.</a:t>
            </a:r>
          </a:p>
        </p:txBody>
      </p:sp>
    </p:spTree>
    <p:extLst>
      <p:ext uri="{BB962C8B-B14F-4D97-AF65-F5344CB8AC3E}">
        <p14:creationId xmlns:p14="http://schemas.microsoft.com/office/powerpoint/2010/main" val="362860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Emotion and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667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interaction between humans and machines is becoming more and more common.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How we communicate with machines is changing rapidly.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Expanding our tools in one particular way is machine learning emotion detection in human speech.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046107" y="4142895"/>
            <a:ext cx="3070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Why does this matter?</a:t>
            </a:r>
            <a:endParaRPr lang="en-US" sz="24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6439" y="4876801"/>
            <a:ext cx="8229600" cy="151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This could be useful for call centers wishing to improve customer service.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r>
              <a:rPr lang="en-US" sz="2000" dirty="0" smtClean="0"/>
              <a:t>Devices that use speech to communicate such as </a:t>
            </a:r>
            <a:r>
              <a:rPr lang="en-US" sz="2000" dirty="0" err="1" smtClean="0"/>
              <a:t>Alexa</a:t>
            </a:r>
            <a:r>
              <a:rPr lang="en-US" sz="2000" dirty="0" smtClean="0"/>
              <a:t> or </a:t>
            </a:r>
            <a:r>
              <a:rPr lang="en-US" sz="2000" dirty="0" err="1" smtClean="0"/>
              <a:t>Siri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612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457200"/>
            <a:ext cx="8229600" cy="792162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1026" name="Picture 2" descr="C:\Users\where\Downloads\loudspeaker-1459128_12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77156"/>
            <a:ext cx="1535576" cy="148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here\Downloads\wireless-microphone-2907453_128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76281"/>
            <a:ext cx="1683953" cy="88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here\Downloads\circuits-5896293_128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000" y="3892786"/>
            <a:ext cx="1885227" cy="125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here\Downloads\smiley-2979107_128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900356"/>
            <a:ext cx="2206552" cy="124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16002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purpose of this data science project is to come up with a </a:t>
            </a:r>
            <a:r>
              <a:rPr lang="en-US" dirty="0" smtClean="0"/>
              <a:t>predictive </a:t>
            </a:r>
            <a:r>
              <a:rPr lang="en-US" dirty="0"/>
              <a:t>model for emotion recognition in speech.</a:t>
            </a:r>
          </a:p>
          <a:p>
            <a:endParaRPr lang="en-US" dirty="0"/>
          </a:p>
        </p:txBody>
      </p:sp>
      <p:sp>
        <p:nvSpPr>
          <p:cNvPr id="9" name="Curved Up Arrow 8"/>
          <p:cNvSpPr/>
          <p:nvPr/>
        </p:nvSpPr>
        <p:spPr>
          <a:xfrm>
            <a:off x="3352800" y="5276899"/>
            <a:ext cx="1600200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>
            <a:off x="1333500" y="2883447"/>
            <a:ext cx="1600200" cy="749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5562600" y="2883447"/>
            <a:ext cx="1600200" cy="749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2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01" y="1219200"/>
            <a:ext cx="1524000" cy="545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39" y="1764632"/>
            <a:ext cx="1524000" cy="66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34" y="4648200"/>
            <a:ext cx="1752600" cy="12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524" y="3742042"/>
            <a:ext cx="1600200" cy="124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620" y="5181600"/>
            <a:ext cx="1572845" cy="665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39" y="3744077"/>
            <a:ext cx="1600200" cy="65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37669" y="5945990"/>
            <a:ext cx="2476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Several tools were used from </a:t>
            </a:r>
            <a:r>
              <a:rPr lang="en-US" sz="1600" dirty="0" err="1" smtClean="0">
                <a:solidFill>
                  <a:srgbClr val="FF0000"/>
                </a:solidFill>
              </a:rPr>
              <a:t>Librosa’s</a:t>
            </a:r>
            <a:r>
              <a:rPr lang="en-US" sz="1600" dirty="0" smtClean="0"/>
              <a:t> library.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7339" y="2410856"/>
            <a:ext cx="2269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 get to this point, I used </a:t>
            </a:r>
            <a:r>
              <a:rPr lang="en-US" sz="1600" dirty="0" smtClean="0">
                <a:solidFill>
                  <a:srgbClr val="FF0000"/>
                </a:solidFill>
              </a:rPr>
              <a:t>Pandas</a:t>
            </a:r>
            <a:r>
              <a:rPr lang="en-US" sz="1600" dirty="0" smtClean="0"/>
              <a:t> and </a:t>
            </a:r>
            <a:r>
              <a:rPr lang="en-US" sz="1600" dirty="0" err="1">
                <a:solidFill>
                  <a:srgbClr val="FF0000"/>
                </a:solidFill>
              </a:rPr>
              <a:t>L</a:t>
            </a:r>
            <a:r>
              <a:rPr lang="en-US" sz="1600" dirty="0" err="1" smtClean="0">
                <a:solidFill>
                  <a:srgbClr val="FF0000"/>
                </a:solidFill>
              </a:rPr>
              <a:t>ibrosa</a:t>
            </a:r>
            <a:r>
              <a:rPr lang="en-US" sz="1600" dirty="0" smtClean="0"/>
              <a:t> to extract </a:t>
            </a:r>
            <a:r>
              <a:rPr lang="en-US" sz="1600" dirty="0" smtClean="0">
                <a:solidFill>
                  <a:srgbClr val="FF0000"/>
                </a:solidFill>
              </a:rPr>
              <a:t>features</a:t>
            </a:r>
            <a:r>
              <a:rPr lang="en-US" sz="1600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18344" y="4648200"/>
            <a:ext cx="4122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produced about 70 </a:t>
            </a:r>
            <a:r>
              <a:rPr lang="en-US" sz="1600" dirty="0" smtClean="0">
                <a:solidFill>
                  <a:srgbClr val="FF0000"/>
                </a:solidFill>
              </a:rPr>
              <a:t>features</a:t>
            </a:r>
            <a:r>
              <a:rPr lang="en-US" sz="1600" dirty="0" smtClean="0"/>
              <a:t> per sample.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28385" y="4369814"/>
            <a:ext cx="57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mfcc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438399" y="3461909"/>
            <a:ext cx="1045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delta </a:t>
            </a:r>
            <a:r>
              <a:rPr lang="en-US" sz="1600" dirty="0" err="1" smtClean="0"/>
              <a:t>mfcc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552180" y="4943573"/>
            <a:ext cx="81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chroma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08464" y="3461909"/>
            <a:ext cx="1643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mel</a:t>
            </a:r>
            <a:r>
              <a:rPr lang="en-US" sz="1600" dirty="0" smtClean="0"/>
              <a:t> spectrograph</a:t>
            </a:r>
            <a:endParaRPr lang="en-US" sz="1600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487544" y="1157147"/>
            <a:ext cx="2614663" cy="8916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Metrics</a:t>
            </a:r>
            <a:r>
              <a:rPr lang="en-US" sz="1600" dirty="0" smtClean="0"/>
              <a:t> used: mean, max, min, median, standard deviation, skew, and kurtosis</a:t>
            </a:r>
            <a:endParaRPr lang="en-US" sz="16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49866"/>
            <a:ext cx="1600200" cy="598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 descr="C:\Users\where\Downloads\artificial-neural-network-3501528_128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472" y="1566553"/>
            <a:ext cx="2384529" cy="134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where\Downloads\emotion-1294360_1280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113815"/>
            <a:ext cx="1752600" cy="137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where\Downloads\forest-310072_128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26355"/>
            <a:ext cx="1824642" cy="104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42515" y="5203050"/>
            <a:ext cx="10743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Anger</a:t>
            </a:r>
          </a:p>
          <a:p>
            <a:r>
              <a:rPr lang="en-US" dirty="0" smtClean="0"/>
              <a:t>Disgust</a:t>
            </a:r>
          </a:p>
          <a:p>
            <a:r>
              <a:rPr lang="en-US" dirty="0" smtClean="0"/>
              <a:t>Fearful</a:t>
            </a:r>
          </a:p>
          <a:p>
            <a:r>
              <a:rPr lang="en-US" dirty="0" smtClean="0"/>
              <a:t>Surprised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79653" y="5203051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Neutral	</a:t>
            </a:r>
          </a:p>
          <a:p>
            <a:r>
              <a:rPr lang="en-US" dirty="0" smtClean="0"/>
              <a:t>Calm</a:t>
            </a:r>
          </a:p>
          <a:p>
            <a:r>
              <a:rPr lang="en-US" dirty="0" smtClean="0"/>
              <a:t>Happy</a:t>
            </a:r>
          </a:p>
          <a:p>
            <a:r>
              <a:rPr lang="en-US" dirty="0" smtClean="0"/>
              <a:t>Sad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18628" y="3887453"/>
            <a:ext cx="249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Forest Classifier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77641" y="2939534"/>
            <a:ext cx="167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cxnSp>
        <p:nvCxnSpPr>
          <p:cNvPr id="38" name="Elbow Connector 37"/>
          <p:cNvCxnSpPr/>
          <p:nvPr/>
        </p:nvCxnSpPr>
        <p:spPr>
          <a:xfrm flipV="1">
            <a:off x="3035624" y="1219200"/>
            <a:ext cx="5574976" cy="990600"/>
          </a:xfrm>
          <a:prstGeom prst="bentConnector3">
            <a:avLst>
              <a:gd name="adj1" fmla="val 57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Elbow Connector 2063"/>
          <p:cNvCxnSpPr/>
          <p:nvPr/>
        </p:nvCxnSpPr>
        <p:spPr>
          <a:xfrm rot="16200000" flipH="1">
            <a:off x="988604" y="3266220"/>
            <a:ext cx="5325616" cy="1231576"/>
          </a:xfrm>
          <a:prstGeom prst="bentConnector3">
            <a:avLst>
              <a:gd name="adj1" fmla="val 3924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>
            <a:off x="381000" y="3308866"/>
            <a:ext cx="8229600" cy="1186934"/>
          </a:xfrm>
          <a:prstGeom prst="bentConnector3">
            <a:avLst>
              <a:gd name="adj1" fmla="val 4725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02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752600"/>
            <a:ext cx="478728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1939330"/>
            <a:ext cx="38849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Ryerson Audio-Visual </a:t>
            </a:r>
            <a:r>
              <a:rPr lang="en-US" dirty="0"/>
              <a:t>Database of </a:t>
            </a:r>
            <a:endParaRPr lang="en-US" dirty="0" smtClean="0"/>
          </a:p>
          <a:p>
            <a:r>
              <a:rPr lang="en-US" dirty="0" smtClean="0"/>
              <a:t>Emotional Speech </a:t>
            </a:r>
            <a:r>
              <a:rPr lang="en-US" dirty="0"/>
              <a:t>and Song (RAVDESS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24 actors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8 emotions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1440 total samples 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Sample rate: 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Some Repeat Phrases / Emotions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7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Results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263" y="2438400"/>
            <a:ext cx="2514600" cy="3810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              Male</a:t>
            </a:r>
            <a:endParaRPr lang="en-US" sz="2000" dirty="0" smtClean="0"/>
          </a:p>
          <a:p>
            <a:r>
              <a:rPr lang="en-US" sz="2000" dirty="0" smtClean="0"/>
              <a:t>Accuracy: 53.57%</a:t>
            </a:r>
          </a:p>
          <a:p>
            <a:r>
              <a:rPr lang="en-US" sz="2000" dirty="0" smtClean="0"/>
              <a:t>Precision: .62</a:t>
            </a:r>
          </a:p>
          <a:p>
            <a:r>
              <a:rPr lang="en-US" sz="2000" dirty="0" smtClean="0"/>
              <a:t>Recall: .54</a:t>
            </a:r>
          </a:p>
          <a:p>
            <a:r>
              <a:rPr lang="en-US" sz="2000" dirty="0" smtClean="0"/>
              <a:t>F1 </a:t>
            </a:r>
            <a:r>
              <a:rPr lang="en-US" sz="2000" dirty="0"/>
              <a:t>Score: </a:t>
            </a:r>
            <a:r>
              <a:rPr lang="en-US" sz="2000" dirty="0" smtClean="0"/>
              <a:t>.54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    Female</a:t>
            </a:r>
            <a:endParaRPr lang="en-US" sz="2000" dirty="0"/>
          </a:p>
          <a:p>
            <a:r>
              <a:rPr lang="en-US" sz="2000" dirty="0"/>
              <a:t>A</a:t>
            </a:r>
            <a:r>
              <a:rPr lang="en-US" sz="2000" dirty="0" smtClean="0"/>
              <a:t>ccuracy</a:t>
            </a:r>
            <a:r>
              <a:rPr lang="en-US" sz="2000" dirty="0"/>
              <a:t>: </a:t>
            </a:r>
            <a:r>
              <a:rPr lang="en-US" sz="2000" dirty="0" smtClean="0"/>
              <a:t>52.97</a:t>
            </a:r>
            <a:r>
              <a:rPr lang="en-US" sz="2000" dirty="0"/>
              <a:t>%</a:t>
            </a:r>
          </a:p>
          <a:p>
            <a:r>
              <a:rPr lang="en-US" sz="2000" dirty="0" smtClean="0"/>
              <a:t>Precision</a:t>
            </a:r>
            <a:r>
              <a:rPr lang="en-US" sz="2000" dirty="0"/>
              <a:t>: </a:t>
            </a:r>
            <a:r>
              <a:rPr lang="en-US" sz="2000" dirty="0" smtClean="0"/>
              <a:t>.56</a:t>
            </a:r>
            <a:endParaRPr lang="en-US" sz="2000" dirty="0"/>
          </a:p>
          <a:p>
            <a:r>
              <a:rPr lang="en-US" sz="2000" dirty="0" smtClean="0"/>
              <a:t>Recall</a:t>
            </a:r>
            <a:r>
              <a:rPr lang="en-US" sz="2000" dirty="0"/>
              <a:t>: </a:t>
            </a:r>
            <a:r>
              <a:rPr lang="en-US" sz="2000" dirty="0" smtClean="0"/>
              <a:t>.53</a:t>
            </a:r>
            <a:endParaRPr lang="en-US" sz="2000" dirty="0"/>
          </a:p>
          <a:p>
            <a:r>
              <a:rPr lang="en-US" sz="2000" dirty="0" smtClean="0"/>
              <a:t>F1 </a:t>
            </a:r>
            <a:r>
              <a:rPr lang="en-US" sz="2000" dirty="0"/>
              <a:t>Score: </a:t>
            </a:r>
            <a:r>
              <a:rPr lang="en-US" sz="2000" dirty="0" smtClean="0"/>
              <a:t>.53</a:t>
            </a:r>
            <a:endParaRPr lang="en-US" sz="2000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29126" y="1150177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7 Emotion Classes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74042" y="1151004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 Emotion Classes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74042" y="1599142"/>
            <a:ext cx="249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(angry, calm, happy, sad)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53144" y="1599142"/>
            <a:ext cx="2625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(angry, calm, happy, sad, </a:t>
            </a:r>
          </a:p>
          <a:p>
            <a:r>
              <a:rPr lang="en-US" dirty="0" smtClean="0"/>
              <a:t>fearful, disgust, surprised)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334000" y="2438400"/>
            <a:ext cx="25146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              Male</a:t>
            </a:r>
          </a:p>
          <a:p>
            <a:r>
              <a:rPr lang="en-US" sz="2000" dirty="0" smtClean="0"/>
              <a:t>Accuracy: 65.63%</a:t>
            </a:r>
          </a:p>
          <a:p>
            <a:r>
              <a:rPr lang="en-US" sz="2000" dirty="0" smtClean="0"/>
              <a:t>Precision: .68</a:t>
            </a:r>
          </a:p>
          <a:p>
            <a:r>
              <a:rPr lang="en-US" sz="2000" dirty="0" smtClean="0"/>
              <a:t>Recall: .66</a:t>
            </a:r>
          </a:p>
          <a:p>
            <a:r>
              <a:rPr lang="en-US" sz="2000" dirty="0" smtClean="0"/>
              <a:t>F1 Score: .66</a:t>
            </a:r>
          </a:p>
          <a:p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            Female</a:t>
            </a:r>
          </a:p>
          <a:p>
            <a:r>
              <a:rPr lang="en-US" sz="2000" dirty="0" smtClean="0"/>
              <a:t>Accuracy: 63.54%</a:t>
            </a:r>
          </a:p>
          <a:p>
            <a:r>
              <a:rPr lang="en-US" sz="2000" dirty="0" smtClean="0"/>
              <a:t>Precision: .64</a:t>
            </a:r>
          </a:p>
          <a:p>
            <a:r>
              <a:rPr lang="en-US" sz="2000" dirty="0" smtClean="0"/>
              <a:t>Recall: .64</a:t>
            </a:r>
          </a:p>
          <a:p>
            <a:r>
              <a:rPr lang="en-US" sz="2000" dirty="0" smtClean="0"/>
              <a:t>F1 Score: .62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465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Visualizing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47800"/>
            <a:ext cx="4800600" cy="4823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1952599"/>
            <a:ext cx="34235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There was a lot of overlap with </a:t>
            </a:r>
          </a:p>
          <a:p>
            <a:r>
              <a:rPr lang="en-US" dirty="0" smtClean="0"/>
              <a:t>each feature.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Needed more tools to </a:t>
            </a:r>
          </a:p>
          <a:p>
            <a:r>
              <a:rPr lang="en-US" dirty="0" smtClean="0"/>
              <a:t>differentiate each emotion.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Used Random Forest Classifier </a:t>
            </a:r>
          </a:p>
          <a:p>
            <a:r>
              <a:rPr lang="en-US" dirty="0" smtClean="0"/>
              <a:t>to provide feature importance.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Used Gradient Boosting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80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81000"/>
            <a:ext cx="6111582" cy="4572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Feature Importance</a:t>
            </a:r>
            <a:endParaRPr lang="en-US" sz="32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3918224" cy="226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28952"/>
            <a:ext cx="3810000" cy="2156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71600"/>
            <a:ext cx="3886200" cy="2237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142242"/>
            <a:ext cx="3962400" cy="2330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8491" y="1002268"/>
            <a:ext cx="376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Random Forest – Male Feature Importance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24111" y="3799305"/>
            <a:ext cx="3909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Random Forest – </a:t>
            </a:r>
            <a:r>
              <a:rPr lang="en-US" sz="1600" dirty="0"/>
              <a:t>F</a:t>
            </a:r>
            <a:r>
              <a:rPr lang="en-US" sz="1600" dirty="0" smtClean="0"/>
              <a:t>emale Feature Importance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901477" y="1002268"/>
            <a:ext cx="3997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Gradient Boosting – Male Feature Importance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810009" y="3803688"/>
            <a:ext cx="4180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Gradient Boosting – Female Feature Importance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994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300" y="228600"/>
            <a:ext cx="66802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Top Features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077006"/>
            <a:ext cx="5334000" cy="429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2343" y="5499668"/>
            <a:ext cx="4061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Male dataset: </a:t>
            </a:r>
            <a:r>
              <a:rPr lang="en-US" dirty="0" err="1"/>
              <a:t>mfcc_delta_median</a:t>
            </a:r>
            <a:r>
              <a:rPr lang="en-US" dirty="0"/>
              <a:t>, </a:t>
            </a:r>
            <a:r>
              <a:rPr lang="en-US" dirty="0" err="1"/>
              <a:t>rms_std</a:t>
            </a:r>
            <a:r>
              <a:rPr lang="en-US" dirty="0"/>
              <a:t>, mfcc_delta2_max, </a:t>
            </a:r>
            <a:r>
              <a:rPr lang="en-US" dirty="0" err="1"/>
              <a:t>contrast_median</a:t>
            </a:r>
            <a:r>
              <a:rPr lang="en-US" dirty="0"/>
              <a:t>, and </a:t>
            </a:r>
            <a:r>
              <a:rPr lang="en-US" dirty="0" err="1"/>
              <a:t>chroma_std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5499669"/>
            <a:ext cx="4061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Female dataset: </a:t>
            </a:r>
            <a:r>
              <a:rPr lang="en-US" dirty="0" err="1"/>
              <a:t>mel_kurtosis</a:t>
            </a:r>
            <a:r>
              <a:rPr lang="en-US" dirty="0"/>
              <a:t>, </a:t>
            </a:r>
            <a:r>
              <a:rPr lang="en-US" dirty="0" err="1"/>
              <a:t>mfcc_skew</a:t>
            </a:r>
            <a:r>
              <a:rPr lang="en-US" dirty="0"/>
              <a:t>, </a:t>
            </a:r>
            <a:r>
              <a:rPr lang="en-US" dirty="0" err="1"/>
              <a:t>rms_std</a:t>
            </a:r>
            <a:r>
              <a:rPr lang="en-US" dirty="0"/>
              <a:t>, </a:t>
            </a:r>
            <a:r>
              <a:rPr lang="en-US" dirty="0" err="1"/>
              <a:t>mel_skew</a:t>
            </a:r>
            <a:r>
              <a:rPr lang="en-US" dirty="0"/>
              <a:t>, and </a:t>
            </a:r>
            <a:r>
              <a:rPr lang="en-US" dirty="0" err="1"/>
              <a:t>roll_off_kurtosis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00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598</Words>
  <Application>Microsoft Office PowerPoint</Application>
  <PresentationFormat>On-screen Show (4:3)</PresentationFormat>
  <Paragraphs>124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Speech Emotion Recognition </vt:lpstr>
      <vt:lpstr>Human Emotion and Machines</vt:lpstr>
      <vt:lpstr>Problem Statement</vt:lpstr>
      <vt:lpstr>The Approach</vt:lpstr>
      <vt:lpstr>The Dataset</vt:lpstr>
      <vt:lpstr>Results Overview</vt:lpstr>
      <vt:lpstr>Visualizing</vt:lpstr>
      <vt:lpstr>Feature Importance</vt:lpstr>
      <vt:lpstr>Top Features</vt:lpstr>
      <vt:lpstr>Multi-layer Perceptron Classifier</vt:lpstr>
      <vt:lpstr>Multi-layer Perceptron Classifier</vt:lpstr>
      <vt:lpstr>PowerPoint Presentation</vt:lpstr>
      <vt:lpstr>Results</vt:lpstr>
      <vt:lpstr>Conclussion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Speech Emotion Recognition</dc:title>
  <dc:creator>Daniel Dimond</dc:creator>
  <cp:lastModifiedBy>Daniel Dimond</cp:lastModifiedBy>
  <cp:revision>39</cp:revision>
  <dcterms:created xsi:type="dcterms:W3CDTF">2024-05-28T18:33:26Z</dcterms:created>
  <dcterms:modified xsi:type="dcterms:W3CDTF">2024-06-03T18:01:26Z</dcterms:modified>
</cp:coreProperties>
</file>