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3" r:id="rId4"/>
    <p:sldId id="272" r:id="rId5"/>
    <p:sldId id="26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3"/>
            <p14:sldId id="272"/>
            <p14:sldId id="262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>
            <p14:sldId id="267"/>
          </p14:sldIdLst>
        </p14:section>
        <p14:section name="Appendix" id="{E35CCD6A-2288-476E-BC93-C75323AE1F3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88187" autoAdjust="0"/>
  </p:normalViewPr>
  <p:slideViewPr>
    <p:cSldViewPr>
      <p:cViewPr>
        <p:scale>
          <a:sx n="66" d="100"/>
          <a:sy n="66" d="100"/>
        </p:scale>
        <p:origin x="-792" y="-12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project</a:t>
            </a:r>
            <a:r>
              <a:rPr lang="en-US" baseline="0" dirty="0" smtClean="0"/>
              <a:t> about?</a:t>
            </a:r>
          </a:p>
          <a:p>
            <a:r>
              <a:rPr lang="en-US" dirty="0" smtClean="0"/>
              <a:t>Define</a:t>
            </a:r>
            <a:r>
              <a:rPr lang="en-US" baseline="0" dirty="0" smtClean="0"/>
              <a:t> the goal of this project</a:t>
            </a:r>
          </a:p>
          <a:p>
            <a:pPr lvl="1"/>
            <a:r>
              <a:rPr lang="en-US" dirty="0" smtClean="0"/>
              <a:t>Is it similar to projects in the past or is it a new effort?</a:t>
            </a:r>
          </a:p>
          <a:p>
            <a:r>
              <a:rPr lang="en-US" baseline="0" dirty="0" smtClean="0"/>
              <a:t>Define the scope of this project</a:t>
            </a:r>
          </a:p>
          <a:p>
            <a:pPr lvl="1"/>
            <a:r>
              <a:rPr lang="en-US" baseline="0" dirty="0" smtClean="0"/>
              <a:t>Is it an independent project or is it related to other projects?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* Note that this slide is not necessary for weekly status meetings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Duplicate this slide as necessary if there is more than one issue.</a:t>
            </a:r>
          </a:p>
          <a:p>
            <a:r>
              <a:rPr lang="en-US" dirty="0" smtClean="0"/>
              <a:t>This and related slides</a:t>
            </a:r>
            <a:r>
              <a:rPr lang="en-US" baseline="0" dirty="0" smtClean="0"/>
              <a:t> can be moved to the appendix or hidden if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* If any of</a:t>
            </a:r>
            <a:r>
              <a:rPr lang="en-US" baseline="0" dirty="0" smtClean="0"/>
              <a:t> these issues caused a schedule delay or need to be discussed further, include details in next slide.</a:t>
            </a:r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Big Mountain Resort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9948" y="1066800"/>
            <a:ext cx="5275052" cy="1714500"/>
          </a:xfrm>
        </p:spPr>
        <p:txBody>
          <a:bodyPr/>
          <a:lstStyle/>
          <a:p>
            <a:r>
              <a:rPr lang="en-US" dirty="0" smtClean="0"/>
              <a:t>Daniel Dimond</a:t>
            </a:r>
            <a:endParaRPr lang="en-US" dirty="0" smtClean="0"/>
          </a:p>
          <a:p>
            <a:r>
              <a:rPr lang="en-US" dirty="0" smtClean="0"/>
              <a:t>November 18</a:t>
            </a:r>
            <a:r>
              <a:rPr lang="en-US" baseline="30000" dirty="0" smtClean="0"/>
              <a:t>th</a:t>
            </a:r>
            <a:r>
              <a:rPr lang="en-US" dirty="0" smtClean="0"/>
              <a:t>, 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219200"/>
            <a:ext cx="31242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999" y="53340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en-AU" dirty="0">
                <a:solidFill>
                  <a:srgbClr val="000000"/>
                </a:solidFill>
                <a:sym typeface="Arial"/>
              </a:rPr>
              <a:t>Big </a:t>
            </a:r>
            <a:r>
              <a:rPr lang="en-AU" dirty="0" smtClean="0">
                <a:solidFill>
                  <a:srgbClr val="000000"/>
                </a:solidFill>
                <a:sym typeface="Arial"/>
              </a:rPr>
              <a:t>Mountain </a:t>
            </a:r>
            <a:r>
              <a:rPr lang="en-AU" dirty="0"/>
              <a:t>Resort is looking </a:t>
            </a:r>
            <a:r>
              <a:rPr lang="en-AU" dirty="0" smtClean="0"/>
              <a:t>to </a:t>
            </a:r>
            <a:r>
              <a:rPr lang="en-AU" dirty="0"/>
              <a:t>better price tickets compared to other resorts in it’s market </a:t>
            </a:r>
            <a:r>
              <a:rPr lang="en-AU" dirty="0" smtClean="0"/>
              <a:t>segment </a:t>
            </a:r>
            <a:r>
              <a:rPr lang="en-AU" dirty="0"/>
              <a:t>to help determine increase profits by 6% </a:t>
            </a:r>
            <a:r>
              <a:rPr lang="en-AU" dirty="0" smtClean="0"/>
              <a:t>and to </a:t>
            </a:r>
            <a:r>
              <a:rPr lang="en-AU" dirty="0"/>
              <a:t>offset </a:t>
            </a:r>
            <a:r>
              <a:rPr lang="en-AU" dirty="0" smtClean="0"/>
              <a:t>the $1.54MM </a:t>
            </a:r>
            <a:r>
              <a:rPr lang="en-AU" dirty="0"/>
              <a:t>operating cost of the new chair lift in the </a:t>
            </a:r>
            <a:r>
              <a:rPr lang="en-AU" dirty="0" smtClean="0"/>
              <a:t>next </a:t>
            </a:r>
            <a:r>
              <a:rPr lang="en-AU" dirty="0"/>
              <a:t>12 months.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570170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r>
              <a:rPr lang="en-US" dirty="0" smtClean="0"/>
              <a:t>Options to increase revenue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2819400" cy="4648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Permanently closing down up to 10 of the least used </a:t>
            </a:r>
            <a:r>
              <a:rPr lang="en-US" sz="1500" dirty="0" smtClean="0"/>
              <a:t>runs.</a:t>
            </a:r>
            <a:endParaRPr lang="en-US" sz="15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/>
              <a:t>Add a </a:t>
            </a:r>
            <a:r>
              <a:rPr lang="en-US" sz="1500" dirty="0"/>
              <a:t>run, increasing the vertical drop by 150 feet, and installing an additional chair </a:t>
            </a:r>
            <a:r>
              <a:rPr lang="en-US" sz="1500" dirty="0" smtClean="0"/>
              <a:t>lift.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500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/>
              <a:t>Repeat #2 but with the addition of 2 </a:t>
            </a:r>
            <a:r>
              <a:rPr lang="en-US" sz="1500" dirty="0"/>
              <a:t>acres of snow </a:t>
            </a:r>
            <a:r>
              <a:rPr lang="en-US" sz="1500" dirty="0" smtClean="0"/>
              <a:t>making.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500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 smtClean="0"/>
              <a:t>Increasing </a:t>
            </a:r>
            <a:r>
              <a:rPr lang="en-US" sz="1500" dirty="0"/>
              <a:t>the longest run by .2 miles and guaranteeing its snow coverage by adding 4 acres of snow making </a:t>
            </a:r>
            <a:r>
              <a:rPr lang="en-US" sz="1500" dirty="0" smtClean="0"/>
              <a:t>capability.</a:t>
            </a:r>
            <a:endParaRPr lang="en-US" sz="15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ticket price distribution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6003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results – </a:t>
            </a:r>
            <a:r>
              <a:rPr lang="en-US" dirty="0" smtClean="0"/>
              <a:t>Features </a:t>
            </a:r>
            <a:r>
              <a:rPr lang="en-US" dirty="0"/>
              <a:t>of </a:t>
            </a:r>
            <a:r>
              <a:rPr lang="en-US" dirty="0" smtClean="0"/>
              <a:t>Importance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10640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94067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Modeling 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Permanently closing down up to 10 of the least used runs.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The model shows closing one run makes no difference</a:t>
            </a:r>
            <a:r>
              <a:rPr lang="en-US" dirty="0" smtClean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Closing 2 and 3 successively reduces support for ticket price and so revenue. </a:t>
            </a:r>
            <a:endParaRPr lang="en-US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Closing </a:t>
            </a:r>
            <a:r>
              <a:rPr lang="en-US" dirty="0"/>
              <a:t>down 3 runs, </a:t>
            </a:r>
            <a:r>
              <a:rPr lang="en-US" dirty="0" smtClean="0"/>
              <a:t>may </a:t>
            </a:r>
            <a:r>
              <a:rPr lang="en-US" dirty="0"/>
              <a:t>as well close down 4 or 5 as there's no further loss in ticket price</a:t>
            </a:r>
            <a:r>
              <a:rPr lang="en-US" dirty="0" smtClean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Increasing the closures down to 6 or more leads to a large drop in revenue</a:t>
            </a:r>
            <a:r>
              <a:rPr lang="en-US" dirty="0" smtClean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Some additional data might </a:t>
            </a:r>
            <a:r>
              <a:rPr lang="en-US" dirty="0" smtClean="0"/>
              <a:t>be needed to further </a:t>
            </a:r>
            <a:r>
              <a:rPr lang="en-US" dirty="0"/>
              <a:t>explore </a:t>
            </a:r>
            <a:r>
              <a:rPr lang="en-US" dirty="0" smtClean="0"/>
              <a:t>these options.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 a run, increasing the vertical drop by 150 feet, and installing an additional chair lift.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This scenario increases support for ticket price by $1.99</a:t>
            </a:r>
            <a:r>
              <a:rPr lang="en-US" dirty="0" smtClean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/>
              <a:t>Over the season, this could be expected to amount to $3,474,638 additional revenue</a:t>
            </a:r>
            <a:r>
              <a:rPr lang="en-US" dirty="0" smtClean="0"/>
              <a:t>.</a:t>
            </a:r>
            <a:endParaRPr lang="en-US" dirty="0" smtClean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Repeat #2 but with the addition of 2 acres of snow making.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Such a small increase in the snow making area makes no difference according to our model!</a:t>
            </a:r>
          </a:p>
          <a:p>
            <a:pPr marL="685800" lvl="1" indent="-342900"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Increasing the longest run by .2 miles and guaranteeing its snow coverage by adding 4 acres of snow making capability.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The model predicts no difference whatsoever.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The longest run feature was significant in the linear regression model.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The random forest model (the one we chose because of its better performance) has the longest run further down in the feature importance list.</a:t>
            </a:r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8153400" cy="42973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Currently the weekend ticket price for Big Mountain is $81. According to the important facilities of Big </a:t>
            </a:r>
            <a:r>
              <a:rPr lang="en-US" dirty="0" smtClean="0"/>
              <a:t>Mountain (Big Mountain scored high) </a:t>
            </a:r>
            <a:r>
              <a:rPr lang="en-US" dirty="0"/>
              <a:t>and other resorts, ticket prices could increase as much as $14.87. There is a margin of error of $10.39 but still suggests an increase of $4.48 is viable.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4 scenario model results, scenario 2 seems to yield the best results for overall profitability. </a:t>
            </a:r>
            <a:endParaRPr lang="en-US" dirty="0" smtClean="0"/>
          </a:p>
          <a:p>
            <a:r>
              <a:rPr lang="en-US" dirty="0" smtClean="0"/>
              <a:t>Closing down the least used run will save operating cost and have little to no impact on ticket price.</a:t>
            </a:r>
          </a:p>
          <a:p>
            <a:r>
              <a:rPr lang="en-US" dirty="0" smtClean="0"/>
              <a:t>This </a:t>
            </a:r>
            <a:r>
              <a:rPr lang="en-US" dirty="0"/>
              <a:t>model was saved for use with changing parameters to help analysts maintain further predictions in the coming years based on new data.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764</Words>
  <Application>Microsoft Office PowerPoint</Application>
  <PresentationFormat>On-screen Show (4:3)</PresentationFormat>
  <Paragraphs>68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Project Status Report</vt:lpstr>
      <vt:lpstr>Big Mountain Resort</vt:lpstr>
      <vt:lpstr>Options to increase revenue</vt:lpstr>
      <vt:lpstr>Current ticket price distribution</vt:lpstr>
      <vt:lpstr>Modeling results – Features of Importance</vt:lpstr>
      <vt:lpstr>Modeling results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2023-11-17T16:54:56Z</dcterms:created>
  <dcterms:modified xsi:type="dcterms:W3CDTF">2023-11-17T17:59:15Z</dcterms:modified>
</cp:coreProperties>
</file>