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BCFC-5364-47AE-AFB6-82E535448A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Speech Emotion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6042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Daniel </a:t>
            </a:r>
            <a:r>
              <a:rPr lang="en-US" sz="2800" dirty="0" err="1" smtClean="0"/>
              <a:t>Dimond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207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thanks to </a:t>
            </a:r>
            <a:r>
              <a:rPr lang="en-US" dirty="0" err="1" smtClean="0"/>
              <a:t>Abhishek</a:t>
            </a:r>
            <a:r>
              <a:rPr lang="en-US" dirty="0" smtClean="0"/>
              <a:t> Murthy, PhD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220786"/>
            <a:ext cx="1524000" cy="141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9899" y="3781592"/>
            <a:ext cx="319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Science Capstone Project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917" y="4234934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800600" cy="482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952599"/>
            <a:ext cx="34235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was a lot of overlap with </a:t>
            </a:r>
          </a:p>
          <a:p>
            <a:r>
              <a:rPr lang="en-US" dirty="0" smtClean="0"/>
              <a:t>each feature.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Needed more tools to </a:t>
            </a:r>
          </a:p>
          <a:p>
            <a:r>
              <a:rPr lang="en-US" dirty="0" smtClean="0"/>
              <a:t>differentiate each emotion.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Random Forest Classifier </a:t>
            </a:r>
          </a:p>
          <a:p>
            <a:r>
              <a:rPr lang="en-US" dirty="0" smtClean="0"/>
              <a:t>to provide feature importance.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Gradient Boosting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6111582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Feature Importance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918224" cy="226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28952"/>
            <a:ext cx="3810000" cy="215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886200" cy="2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42242"/>
            <a:ext cx="3962400" cy="233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8491" y="1002268"/>
            <a:ext cx="376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 Forest – Male Feature Importance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803688"/>
            <a:ext cx="376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 Forest – Male Feature Importance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1477" y="1002268"/>
            <a:ext cx="399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Gradient Boosting – Male Feature Importance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1477" y="3803688"/>
            <a:ext cx="399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Gradient Boosting – Male Feature Importance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994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28600"/>
            <a:ext cx="6680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 Features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077006"/>
            <a:ext cx="5334000" cy="429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343" y="5499668"/>
            <a:ext cx="406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Male dataset: </a:t>
            </a:r>
            <a:r>
              <a:rPr lang="en-US" dirty="0" err="1"/>
              <a:t>mfcc_delta_median</a:t>
            </a:r>
            <a:r>
              <a:rPr lang="en-US" dirty="0"/>
              <a:t>, </a:t>
            </a:r>
            <a:r>
              <a:rPr lang="en-US" dirty="0" err="1"/>
              <a:t>rms_std</a:t>
            </a:r>
            <a:r>
              <a:rPr lang="en-US" dirty="0"/>
              <a:t>, mfcc_delta2_max, </a:t>
            </a:r>
            <a:r>
              <a:rPr lang="en-US" dirty="0" err="1"/>
              <a:t>contrast_median</a:t>
            </a:r>
            <a:r>
              <a:rPr lang="en-US" dirty="0"/>
              <a:t>, and </a:t>
            </a:r>
            <a:r>
              <a:rPr lang="en-US" dirty="0" err="1"/>
              <a:t>chroma_std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499669"/>
            <a:ext cx="406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Female dataset: </a:t>
            </a:r>
            <a:r>
              <a:rPr lang="en-US" dirty="0" err="1"/>
              <a:t>mel_kurtosis</a:t>
            </a:r>
            <a:r>
              <a:rPr lang="en-US" dirty="0"/>
              <a:t>, </a:t>
            </a:r>
            <a:r>
              <a:rPr lang="en-US" dirty="0" err="1"/>
              <a:t>mfcc_skew</a:t>
            </a:r>
            <a:r>
              <a:rPr lang="en-US" dirty="0"/>
              <a:t>, </a:t>
            </a:r>
            <a:r>
              <a:rPr lang="en-US" dirty="0" err="1"/>
              <a:t>rms_std</a:t>
            </a:r>
            <a:r>
              <a:rPr lang="en-US" dirty="0"/>
              <a:t>, </a:t>
            </a:r>
            <a:r>
              <a:rPr lang="en-US" dirty="0" err="1"/>
              <a:t>mel_skew</a:t>
            </a:r>
            <a:r>
              <a:rPr lang="en-US" dirty="0"/>
              <a:t>, and </a:t>
            </a:r>
            <a:r>
              <a:rPr lang="en-US" dirty="0" err="1"/>
              <a:t>roll_off_kurtosis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00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07824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401796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1676400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dataset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9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err="1" smtClean="0"/>
              <a:t>Conclussion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you can see Sad and Calm were often confused for one another.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More professional audio data will be needed.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Librosa</a:t>
            </a:r>
            <a:r>
              <a:rPr lang="en-US" sz="2000" dirty="0" smtClean="0"/>
              <a:t> to turn an audio problem into a visual one could potentially yield better results.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382000" cy="257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5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Academic citation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Livingstone </a:t>
            </a:r>
            <a:r>
              <a:rPr lang="en-US" sz="1400" dirty="0"/>
              <a:t>SR, Russo FA (2018) </a:t>
            </a:r>
            <a:r>
              <a:rPr lang="en-US" sz="1400" dirty="0" smtClean="0"/>
              <a:t>- The </a:t>
            </a:r>
            <a:r>
              <a:rPr lang="en-US" sz="1400" dirty="0"/>
              <a:t>Ryerson Audio-Visual Database of Emotional Speech and Song (RAVDESS): A dynamic,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multimodal </a:t>
            </a:r>
            <a:r>
              <a:rPr lang="en-US" sz="1400" dirty="0"/>
              <a:t>set of facial and </a:t>
            </a:r>
            <a:r>
              <a:rPr lang="en-US" sz="1400" dirty="0" smtClean="0"/>
              <a:t>vocal </a:t>
            </a:r>
            <a:r>
              <a:rPr lang="en-US" sz="1400" dirty="0"/>
              <a:t>expressions in North American English. </a:t>
            </a:r>
            <a:r>
              <a:rPr lang="en-US" sz="1400" dirty="0" err="1"/>
              <a:t>PLoS</a:t>
            </a:r>
            <a:r>
              <a:rPr lang="en-US" sz="1400" dirty="0"/>
              <a:t> ONE 13(5): e0196391. </a:t>
            </a:r>
            <a:r>
              <a:rPr lang="en-US" sz="1400" dirty="0" smtClean="0"/>
              <a:t>https</a:t>
            </a:r>
            <a:r>
              <a:rPr lang="en-US" sz="1400" dirty="0"/>
              <a:t>://doi.org/10.1371/journal.pone.0196391.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All other attributions</a:t>
            </a:r>
          </a:p>
          <a:p>
            <a:pPr marL="0" indent="0">
              <a:buNone/>
            </a:pPr>
            <a:r>
              <a:rPr lang="en-US" sz="1400" dirty="0" smtClean="0"/>
              <a:t>"</a:t>
            </a:r>
            <a:r>
              <a:rPr lang="en-US" sz="1400" dirty="0"/>
              <a:t>The Ryerson Audio-Visual Database of Emotional Speech </a:t>
            </a:r>
            <a:r>
              <a:rPr lang="en-US" sz="1400" dirty="0" smtClean="0"/>
              <a:t>and </a:t>
            </a:r>
            <a:r>
              <a:rPr lang="en-US" sz="1400" dirty="0"/>
              <a:t>Song (RAVDESS)" by Livingstone &amp; Russo is licensed under CC BY-NA-SC 4.0.</a:t>
            </a:r>
          </a:p>
        </p:txBody>
      </p:sp>
    </p:spTree>
    <p:extLst>
      <p:ext uri="{BB962C8B-B14F-4D97-AF65-F5344CB8AC3E}">
        <p14:creationId xmlns:p14="http://schemas.microsoft.com/office/powerpoint/2010/main" val="36286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Emotion and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66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interaction between humans and machines is becoming more and more common.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How we communicate with machines is changing rapidly.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Expanding our tools in one particular way is machine learning emotion detection in human speech.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6107" y="4142895"/>
            <a:ext cx="307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Why does this matter?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439" y="4876801"/>
            <a:ext cx="8229600" cy="151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This could be useful for call centers wishing to improve customer service.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Devices that use speech to communicate such as </a:t>
            </a:r>
            <a:r>
              <a:rPr lang="en-US" sz="2000" dirty="0" err="1" smtClean="0"/>
              <a:t>Alexa</a:t>
            </a:r>
            <a:r>
              <a:rPr lang="en-US" sz="2000" dirty="0" smtClean="0"/>
              <a:t> or </a:t>
            </a:r>
            <a:r>
              <a:rPr lang="en-US" sz="2000" dirty="0" err="1" smtClean="0"/>
              <a:t>Siri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1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79216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1026" name="Picture 2" descr="C:\Users\where\Downloads\loudspeaker-1459128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7156"/>
            <a:ext cx="1535576" cy="14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ere\Downloads\wireless-microphone-2907453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76281"/>
            <a:ext cx="1683953" cy="8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ere\Downloads\circuits-5896293_12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00" y="3892786"/>
            <a:ext cx="1885227" cy="125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here\Downloads\smiley-2979107_12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00356"/>
            <a:ext cx="2206552" cy="124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600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this data science project is to come up with a </a:t>
            </a:r>
            <a:r>
              <a:rPr lang="en-US" dirty="0" smtClean="0"/>
              <a:t>predictive </a:t>
            </a:r>
            <a:r>
              <a:rPr lang="en-US" dirty="0"/>
              <a:t>model for emotion recognition in speech.</a:t>
            </a:r>
          </a:p>
          <a:p>
            <a:endParaRPr lang="en-US" dirty="0"/>
          </a:p>
        </p:txBody>
      </p:sp>
      <p:sp>
        <p:nvSpPr>
          <p:cNvPr id="9" name="Curved Up Arrow 8"/>
          <p:cNvSpPr/>
          <p:nvPr/>
        </p:nvSpPr>
        <p:spPr>
          <a:xfrm>
            <a:off x="3276600" y="5290788"/>
            <a:ext cx="160020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333500" y="2883447"/>
            <a:ext cx="1600200" cy="749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5562600" y="2883447"/>
            <a:ext cx="1600200" cy="749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2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478044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dataset results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98133"/>
            <a:ext cx="4040998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99" y="1998133"/>
            <a:ext cx="45400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83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478044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dataset 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9457"/>
            <a:ext cx="3962400" cy="36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49678"/>
            <a:ext cx="4453468" cy="366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method does not have the best accuracy.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ROC curve shows we’re headed in the right direction.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More voice emotion data is necessary.</a:t>
            </a:r>
          </a:p>
          <a:p>
            <a:endParaRPr lang="en-US" sz="2800" dirty="0"/>
          </a:p>
          <a:p>
            <a:r>
              <a:rPr lang="en-US" sz="2800" dirty="0" smtClean="0"/>
              <a:t>Not a lot of available data currently.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49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478728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39330"/>
            <a:ext cx="38849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Ryerson Audio-Visual </a:t>
            </a:r>
            <a:r>
              <a:rPr lang="en-US" dirty="0"/>
              <a:t>Database of </a:t>
            </a:r>
            <a:endParaRPr lang="en-US" dirty="0" smtClean="0"/>
          </a:p>
          <a:p>
            <a:r>
              <a:rPr lang="en-US" dirty="0" smtClean="0"/>
              <a:t>Emotional Speech </a:t>
            </a:r>
            <a:r>
              <a:rPr lang="en-US" dirty="0"/>
              <a:t>and Song (RAVDESS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24 actors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 emotions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1440 total samples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Repeat Phrases /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7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71855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267" y="1955800"/>
            <a:ext cx="37185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get to this point, I used Pandas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/>
              <a:t>L</a:t>
            </a:r>
            <a:r>
              <a:rPr lang="en-US" dirty="0" err="1" smtClean="0"/>
              <a:t>ibrosa</a:t>
            </a:r>
            <a:r>
              <a:rPr lang="en-US" dirty="0" smtClean="0"/>
              <a:t> to extract features.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Several tools were used from </a:t>
            </a:r>
          </a:p>
          <a:p>
            <a:r>
              <a:rPr lang="en-US" dirty="0" err="1" smtClean="0"/>
              <a:t>Librosa’s</a:t>
            </a:r>
            <a:r>
              <a:rPr lang="en-US" dirty="0" smtClean="0"/>
              <a:t> library.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Several metrics for each tool were </a:t>
            </a:r>
          </a:p>
          <a:p>
            <a:r>
              <a:rPr lang="en-US" dirty="0" smtClean="0"/>
              <a:t>applied as well.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produced about 70 features </a:t>
            </a:r>
          </a:p>
          <a:p>
            <a:r>
              <a:rPr lang="en-US" dirty="0" smtClean="0"/>
              <a:t>per audio sample.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4419600" cy="452596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Librosa</a:t>
            </a:r>
            <a:r>
              <a:rPr lang="en-US" sz="2000" dirty="0" smtClean="0"/>
              <a:t> feature extraction:                  </a:t>
            </a:r>
            <a:r>
              <a:rPr lang="en-US" sz="2000" dirty="0" err="1" smtClean="0"/>
              <a:t>mfcc</a:t>
            </a:r>
            <a:r>
              <a:rPr lang="en-US" sz="2000" dirty="0" smtClean="0"/>
              <a:t>, </a:t>
            </a:r>
            <a:r>
              <a:rPr lang="en-US" sz="2000" dirty="0" err="1" smtClean="0"/>
              <a:t>delta_mfcc</a:t>
            </a:r>
            <a:r>
              <a:rPr lang="en-US" sz="2000" dirty="0" smtClean="0"/>
              <a:t>, delta2_mfcc, </a:t>
            </a:r>
            <a:r>
              <a:rPr lang="en-US" sz="2000" dirty="0" err="1" smtClean="0"/>
              <a:t>stft</a:t>
            </a:r>
            <a:r>
              <a:rPr lang="en-US" sz="2000" dirty="0" smtClean="0"/>
              <a:t>, </a:t>
            </a:r>
            <a:r>
              <a:rPr lang="en-US" sz="2000" dirty="0" err="1" smtClean="0"/>
              <a:t>chroma</a:t>
            </a:r>
            <a:r>
              <a:rPr lang="en-US" sz="2000" dirty="0" smtClean="0"/>
              <a:t>, </a:t>
            </a:r>
            <a:r>
              <a:rPr lang="en-US" sz="2000" dirty="0" err="1" smtClean="0"/>
              <a:t>mel_spectrograph</a:t>
            </a:r>
            <a:r>
              <a:rPr lang="en-US" sz="2000" dirty="0" smtClean="0"/>
              <a:t>, special_ contrast, centroid, </a:t>
            </a:r>
            <a:r>
              <a:rPr lang="en-US" sz="2000" dirty="0" err="1" smtClean="0"/>
              <a:t>roll_off</a:t>
            </a:r>
            <a:r>
              <a:rPr lang="en-US" sz="2000" dirty="0" smtClean="0"/>
              <a:t>, </a:t>
            </a:r>
            <a:r>
              <a:rPr lang="en-US" sz="2000" dirty="0" err="1" smtClean="0"/>
              <a:t>rms</a:t>
            </a:r>
            <a:r>
              <a:rPr lang="en-US" sz="2000" dirty="0" smtClean="0"/>
              <a:t>, and </a:t>
            </a:r>
            <a:r>
              <a:rPr lang="en-US" sz="2000" dirty="0" err="1" smtClean="0"/>
              <a:t>zero_cr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Metrics applied:                            mean, max, min, median, standard deviation, skew, and kurtosis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0733"/>
            <a:ext cx="3886200" cy="552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497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Speech Emotion Recognition </vt:lpstr>
      <vt:lpstr>Human Emotion and Machines</vt:lpstr>
      <vt:lpstr>Problem Statement</vt:lpstr>
      <vt:lpstr>Multi-layer Perceptron Classifier</vt:lpstr>
      <vt:lpstr>Multi-layer Perceptron Classifier</vt:lpstr>
      <vt:lpstr>What does it mean?</vt:lpstr>
      <vt:lpstr>The Dataset</vt:lpstr>
      <vt:lpstr>The Journey</vt:lpstr>
      <vt:lpstr>Tools and Metrics</vt:lpstr>
      <vt:lpstr>Visualizing</vt:lpstr>
      <vt:lpstr>Feature Importance</vt:lpstr>
      <vt:lpstr>Top Features</vt:lpstr>
      <vt:lpstr>Results</vt:lpstr>
      <vt:lpstr>Conclussion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Speech Emotion Recognition</dc:title>
  <dc:creator>Daniel Dimond</dc:creator>
  <cp:lastModifiedBy>Daniel Dimond</cp:lastModifiedBy>
  <cp:revision>21</cp:revision>
  <dcterms:created xsi:type="dcterms:W3CDTF">2024-05-28T18:33:26Z</dcterms:created>
  <dcterms:modified xsi:type="dcterms:W3CDTF">2024-05-30T17:18:17Z</dcterms:modified>
</cp:coreProperties>
</file>