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Bellota Text Light"/>
      <p:regular r:id="rId11"/>
      <p:bold r:id="rId12"/>
      <p:italic r:id="rId13"/>
      <p:boldItalic r:id="rId14"/>
    </p:embeddedFont>
    <p:embeddedFont>
      <p:font typeface="Satisfy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BellotaTextLight-regular.fntdata"/><Relationship Id="rId10" Type="http://schemas.openxmlformats.org/officeDocument/2006/relationships/slide" Target="slides/slide6.xml"/><Relationship Id="rId13" Type="http://schemas.openxmlformats.org/officeDocument/2006/relationships/font" Target="fonts/BellotaTextLight-italic.fntdata"/><Relationship Id="rId12" Type="http://schemas.openxmlformats.org/officeDocument/2006/relationships/font" Target="fonts/BellotaText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atisfy-regular.fntdata"/><Relationship Id="rId14" Type="http://schemas.openxmlformats.org/officeDocument/2006/relationships/font" Target="fonts/BellotaText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cd79ff2a0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cd79ff2a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cd79ff2a0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cd79ff2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4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3925" y="689125"/>
            <a:ext cx="5636136" cy="2822749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274E13">
                <a:alpha val="40000"/>
              </a:srgbClr>
            </a:outerShdw>
          </a:effectLst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67050"/>
            <a:ext cx="91440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914900" y="1232450"/>
            <a:ext cx="5314200" cy="173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tally blank">
  <p:cSld name="BLANK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3925" y="689125"/>
            <a:ext cx="5636136" cy="282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67050"/>
            <a:ext cx="91440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ctrTitle"/>
          </p:nvPr>
        </p:nvSpPr>
        <p:spPr>
          <a:xfrm>
            <a:off x="1871125" y="1126150"/>
            <a:ext cx="5401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4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871125" y="2306651"/>
            <a:ext cx="5401800" cy="41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5875" y="271169"/>
            <a:ext cx="4532251" cy="454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67050"/>
            <a:ext cx="91440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" type="body"/>
          </p:nvPr>
        </p:nvSpPr>
        <p:spPr>
          <a:xfrm>
            <a:off x="2743200" y="2161800"/>
            <a:ext cx="36576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73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⬩"/>
              <a:defRPr i="1" sz="2500">
                <a:solidFill>
                  <a:schemeClr val="lt1"/>
                </a:solidFill>
              </a:defRPr>
            </a:lvl1pPr>
            <a:lvl2pPr indent="-387350" lvl="1" marL="914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500"/>
              <a:buChar char="◇"/>
              <a:defRPr i="1" sz="2500">
                <a:solidFill>
                  <a:schemeClr val="lt1"/>
                </a:solidFill>
              </a:defRPr>
            </a:lvl2pPr>
            <a:lvl3pPr indent="-38735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500"/>
              <a:buChar char="■"/>
              <a:defRPr i="1" sz="2500">
                <a:solidFill>
                  <a:schemeClr val="lt1"/>
                </a:solidFill>
              </a:defRPr>
            </a:lvl3pPr>
            <a:lvl4pPr indent="-38735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 i="1" sz="2500">
                <a:solidFill>
                  <a:schemeClr val="lt1"/>
                </a:solidFill>
              </a:defRPr>
            </a:lvl4pPr>
            <a:lvl5pPr indent="-38735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500"/>
              <a:buChar char="○"/>
              <a:defRPr i="1" sz="2500">
                <a:solidFill>
                  <a:schemeClr val="lt1"/>
                </a:solidFill>
              </a:defRPr>
            </a:lvl5pPr>
            <a:lvl6pPr indent="-387350" lvl="5" marL="27432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500"/>
              <a:buChar char="■"/>
              <a:defRPr i="1" sz="2500">
                <a:solidFill>
                  <a:schemeClr val="lt1"/>
                </a:solidFill>
              </a:defRPr>
            </a:lvl6pPr>
            <a:lvl7pPr indent="-387350" lvl="6" marL="3200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 i="1" sz="2500">
                <a:solidFill>
                  <a:schemeClr val="lt1"/>
                </a:solidFill>
              </a:defRPr>
            </a:lvl7pPr>
            <a:lvl8pPr indent="-387350" lvl="7" marL="3657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500"/>
              <a:buChar char="○"/>
              <a:defRPr i="1" sz="2500">
                <a:solidFill>
                  <a:schemeClr val="lt1"/>
                </a:solidFill>
              </a:defRPr>
            </a:lvl8pPr>
            <a:lvl9pPr indent="-387350" lvl="8" marL="4114800" rtl="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500"/>
              <a:buChar char="■"/>
              <a:defRPr i="1"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3593400" y="271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2"/>
                </a:solidFill>
                <a:latin typeface="Satisfy"/>
                <a:ea typeface="Satisfy"/>
                <a:cs typeface="Satisfy"/>
                <a:sym typeface="Satisfy"/>
              </a:rPr>
              <a:t>“</a:t>
            </a:r>
            <a:endParaRPr sz="9600">
              <a:solidFill>
                <a:schemeClr val="lt2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4297650" y="4218625"/>
            <a:ext cx="548700" cy="92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3586169"/>
            <a:ext cx="914400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080050" y="1201548"/>
            <a:ext cx="6984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◇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3850763" y="978150"/>
            <a:ext cx="1442481" cy="75397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3586169"/>
            <a:ext cx="914400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55275" y="1201550"/>
            <a:ext cx="3473100" cy="299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◇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15599" y="1201550"/>
            <a:ext cx="3473100" cy="299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◇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3850763" y="978150"/>
            <a:ext cx="1442481" cy="75397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3586169"/>
            <a:ext cx="914400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/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855300" y="1201550"/>
            <a:ext cx="2315700" cy="304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◇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3414200" y="1201550"/>
            <a:ext cx="2315700" cy="304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◇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5973099" y="1201550"/>
            <a:ext cx="2315700" cy="304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◇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3850763" y="978150"/>
            <a:ext cx="1442481" cy="75397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3586169"/>
            <a:ext cx="914400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3850763" y="978150"/>
            <a:ext cx="1442481" cy="75397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3586169"/>
            <a:ext cx="914400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>
            <p:ph idx="1" type="body"/>
          </p:nvPr>
        </p:nvSpPr>
        <p:spPr>
          <a:xfrm>
            <a:off x="855300" y="3826525"/>
            <a:ext cx="7433400" cy="31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3586169"/>
            <a:ext cx="914400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80050" y="1201548"/>
            <a:ext cx="69840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ellota Text Light"/>
              <a:buChar char="⬩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Bellota Text Light"/>
              <a:buChar char="◇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llota Text Light"/>
              <a:buChar char="■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emanvela28/DBMS-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ctrTitle"/>
          </p:nvPr>
        </p:nvSpPr>
        <p:spPr>
          <a:xfrm>
            <a:off x="1914900" y="1548150"/>
            <a:ext cx="5314200" cy="173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Virtual Pantry</a:t>
            </a:r>
            <a:endParaRPr sz="5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Emmanuel Velazquez &amp; Oscar Benitez</a:t>
            </a:r>
            <a:endParaRPr sz="2800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Synopsis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855275" y="1201550"/>
            <a:ext cx="7082100" cy="299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The goal of our project is to design and implement a Database for a virtual pantry. The system will allow customers to browse the pantry and order food online through a website. This is closely related to a curbside pickup or delivery model where employees receive and fulfill these orders by collecting items within the pantry and then updating the inventory after every order.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1080000" y="0"/>
            <a:ext cx="6984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200" y="475538"/>
            <a:ext cx="3353595" cy="3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2600850" y="-121150"/>
            <a:ext cx="39423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rPr>
              <a:t>E/R Diagram</a:t>
            </a:r>
            <a:endParaRPr sz="3200">
              <a:solidFill>
                <a:schemeClr val="dk1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637" y="740825"/>
            <a:ext cx="6068725" cy="32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2600850" y="30800"/>
            <a:ext cx="39423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rPr>
              <a:t>Relational </a:t>
            </a:r>
            <a:r>
              <a:rPr lang="en"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rPr>
              <a:t>Schema</a:t>
            </a:r>
            <a:endParaRPr sz="3200">
              <a:solidFill>
                <a:schemeClr val="dk1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3392" l="0" r="-2827" t="4415"/>
          <a:stretch/>
        </p:blipFill>
        <p:spPr>
          <a:xfrm>
            <a:off x="1591512" y="947888"/>
            <a:ext cx="6265776" cy="3228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3072000" y="2257800"/>
            <a:ext cx="30000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>
                <a:solidFill>
                  <a:schemeClr val="hlink"/>
                </a:solidFill>
                <a:latin typeface="Satisfy"/>
                <a:ea typeface="Satisfy"/>
                <a:cs typeface="Satisfy"/>
                <a:sym typeface="Satisfy"/>
                <a:hlinkClick r:id="rId3"/>
              </a:rPr>
              <a:t>GitHub Repo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072000" y="152400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few template">
  <a:themeElements>
    <a:clrScheme name="Custom 347">
      <a:dk1>
        <a:srgbClr val="423C41"/>
      </a:dk1>
      <a:lt1>
        <a:srgbClr val="FFFFFF"/>
      </a:lt1>
      <a:dk2>
        <a:srgbClr val="7A717C"/>
      </a:dk2>
      <a:lt2>
        <a:srgbClr val="F0E9E3"/>
      </a:lt2>
      <a:accent1>
        <a:srgbClr val="FFBF3A"/>
      </a:accent1>
      <a:accent2>
        <a:srgbClr val="E94032"/>
      </a:accent2>
      <a:accent3>
        <a:srgbClr val="A78BAF"/>
      </a:accent3>
      <a:accent4>
        <a:srgbClr val="ADC853"/>
      </a:accent4>
      <a:accent5>
        <a:srgbClr val="6FAC6A"/>
      </a:accent5>
      <a:accent6>
        <a:srgbClr val="9C6E59"/>
      </a:accent6>
      <a:hlink>
        <a:srgbClr val="884E9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