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31"/>
  </p:sldMasterIdLst>
  <p:notesMasterIdLst>
    <p:notesMasterId r:id="rId43"/>
  </p:notesMasterIdLst>
  <p:sldIdLst>
    <p:sldId id="256" r:id="rId32"/>
    <p:sldId id="257" r:id="rId33"/>
    <p:sldId id="258" r:id="rId34"/>
    <p:sldId id="260" r:id="rId35"/>
    <p:sldId id="263" r:id="rId36"/>
    <p:sldId id="264" r:id="rId37"/>
    <p:sldId id="266" r:id="rId38"/>
    <p:sldId id="267" r:id="rId39"/>
    <p:sldId id="273" r:id="rId40"/>
    <p:sldId id="268" r:id="rId41"/>
    <p:sldId id="26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76" autoAdjust="0"/>
    <p:restoredTop sz="94660"/>
  </p:normalViewPr>
  <p:slideViewPr>
    <p:cSldViewPr>
      <p:cViewPr varScale="1">
        <p:scale>
          <a:sx n="83" d="100"/>
          <a:sy n="83" d="100"/>
        </p:scale>
        <p:origin x="196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notesMaster" Target="notesMasters/notesMaster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heme" Target="theme/theme1.xml"/><Relationship Id="rId20" Type="http://schemas.openxmlformats.org/officeDocument/2006/relationships/customXml" Target="../customXml/item20.xml"/><Relationship Id="rId41"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087FA-7D88-40B4-A1C6-5674D8AF018F}" type="datetimeFigureOut">
              <a:rPr lang="en-US" smtClean="0"/>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F9B21-D47A-4066-8AEE-D88FFDBD1D8F}" type="slidenum">
              <a:rPr lang="en-US" smtClean="0"/>
              <a:t>‹#›</a:t>
            </a:fld>
            <a:endParaRPr lang="en-US"/>
          </a:p>
        </p:txBody>
      </p:sp>
    </p:spTree>
    <p:extLst>
      <p:ext uri="{BB962C8B-B14F-4D97-AF65-F5344CB8AC3E}">
        <p14:creationId xmlns:p14="http://schemas.microsoft.com/office/powerpoint/2010/main" val="34529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a:t>
            </a:fld>
            <a:endParaRPr lang="en-US"/>
          </a:p>
        </p:txBody>
      </p:sp>
    </p:spTree>
    <p:extLst>
      <p:ext uri="{BB962C8B-B14F-4D97-AF65-F5344CB8AC3E}">
        <p14:creationId xmlns:p14="http://schemas.microsoft.com/office/powerpoint/2010/main" val="2233970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10</a:t>
            </a:fld>
            <a:endParaRPr lang="en-US"/>
          </a:p>
        </p:txBody>
      </p:sp>
    </p:spTree>
    <p:extLst>
      <p:ext uri="{BB962C8B-B14F-4D97-AF65-F5344CB8AC3E}">
        <p14:creationId xmlns:p14="http://schemas.microsoft.com/office/powerpoint/2010/main" val="68874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11</a:t>
            </a:fld>
            <a:endParaRPr lang="en-US"/>
          </a:p>
        </p:txBody>
      </p:sp>
    </p:spTree>
    <p:extLst>
      <p:ext uri="{BB962C8B-B14F-4D97-AF65-F5344CB8AC3E}">
        <p14:creationId xmlns:p14="http://schemas.microsoft.com/office/powerpoint/2010/main" val="142325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a:t>
            </a:fld>
            <a:endParaRPr lang="en-US"/>
          </a:p>
        </p:txBody>
      </p:sp>
    </p:spTree>
    <p:extLst>
      <p:ext uri="{BB962C8B-B14F-4D97-AF65-F5344CB8AC3E}">
        <p14:creationId xmlns:p14="http://schemas.microsoft.com/office/powerpoint/2010/main" val="2705532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3</a:t>
            </a:fld>
            <a:endParaRPr lang="en-US"/>
          </a:p>
        </p:txBody>
      </p:sp>
    </p:spTree>
    <p:extLst>
      <p:ext uri="{BB962C8B-B14F-4D97-AF65-F5344CB8AC3E}">
        <p14:creationId xmlns:p14="http://schemas.microsoft.com/office/powerpoint/2010/main" val="185248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4</a:t>
            </a:fld>
            <a:endParaRPr lang="en-US"/>
          </a:p>
        </p:txBody>
      </p:sp>
    </p:spTree>
    <p:extLst>
      <p:ext uri="{BB962C8B-B14F-4D97-AF65-F5344CB8AC3E}">
        <p14:creationId xmlns:p14="http://schemas.microsoft.com/office/powerpoint/2010/main" val="7903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5</a:t>
            </a:fld>
            <a:endParaRPr lang="en-US"/>
          </a:p>
        </p:txBody>
      </p:sp>
    </p:spTree>
    <p:extLst>
      <p:ext uri="{BB962C8B-B14F-4D97-AF65-F5344CB8AC3E}">
        <p14:creationId xmlns:p14="http://schemas.microsoft.com/office/powerpoint/2010/main" val="146342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6</a:t>
            </a:fld>
            <a:endParaRPr lang="en-US"/>
          </a:p>
        </p:txBody>
      </p:sp>
    </p:spTree>
    <p:extLst>
      <p:ext uri="{BB962C8B-B14F-4D97-AF65-F5344CB8AC3E}">
        <p14:creationId xmlns:p14="http://schemas.microsoft.com/office/powerpoint/2010/main" val="4329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7</a:t>
            </a:fld>
            <a:endParaRPr lang="en-US"/>
          </a:p>
        </p:txBody>
      </p:sp>
    </p:spTree>
    <p:extLst>
      <p:ext uri="{BB962C8B-B14F-4D97-AF65-F5344CB8AC3E}">
        <p14:creationId xmlns:p14="http://schemas.microsoft.com/office/powerpoint/2010/main" val="384330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8</a:t>
            </a:fld>
            <a:endParaRPr lang="en-US"/>
          </a:p>
        </p:txBody>
      </p:sp>
    </p:spTree>
    <p:extLst>
      <p:ext uri="{BB962C8B-B14F-4D97-AF65-F5344CB8AC3E}">
        <p14:creationId xmlns:p14="http://schemas.microsoft.com/office/powerpoint/2010/main" val="288424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9</a:t>
            </a:fld>
            <a:endParaRPr lang="en-US"/>
          </a:p>
        </p:txBody>
      </p:sp>
    </p:spTree>
    <p:extLst>
      <p:ext uri="{BB962C8B-B14F-4D97-AF65-F5344CB8AC3E}">
        <p14:creationId xmlns:p14="http://schemas.microsoft.com/office/powerpoint/2010/main" val="123482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66F7F4C-60E9-40E0-A932-8D26D43C9C71}"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Binomial Distribution</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9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735BF3-4E06-4B2E-A70D-5AA2543ACB3B}"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Binomial Distribution</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84276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B0E106-BEDA-4C58-B3A7-6388CA6B9D6D}"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Binomial Distribution</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74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492F5-9509-48E4-A9DC-F57230E83A82}"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Binomial Distribution</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83220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1A2169-DBD0-4A98-8058-72C7E5402E37}"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Binomial Distribution</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04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4329BE-B184-4BDA-8AA6-D5FCE1292500}"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Binomial Distribution</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26988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BBBC6F-E7AA-470B-8061-E1C4FB48235A}" type="datetime1">
              <a:rPr lang="en-US" smtClean="0"/>
              <a:t>10/29/2018</a:t>
            </a:fld>
            <a:endParaRPr lang="en-US"/>
          </a:p>
        </p:txBody>
      </p:sp>
      <p:sp>
        <p:nvSpPr>
          <p:cNvPr id="8" name="Footer Placeholder 7"/>
          <p:cNvSpPr>
            <a:spLocks noGrp="1"/>
          </p:cNvSpPr>
          <p:nvPr>
            <p:ph type="ftr" sz="quarter" idx="11"/>
          </p:nvPr>
        </p:nvSpPr>
        <p:spPr/>
        <p:txBody>
          <a:bodyPr/>
          <a:lstStyle/>
          <a:p>
            <a:r>
              <a:rPr lang="en-US" smtClean="0"/>
              <a:t>Binomial Distribution</a:t>
            </a:r>
            <a:endParaRPr lang="en-US"/>
          </a:p>
        </p:txBody>
      </p:sp>
      <p:sp>
        <p:nvSpPr>
          <p:cNvPr id="9" name="Slide Number Placeholder 8"/>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408952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3B7C36-ED7B-4F88-97B2-0EA4DE6AF6CA}" type="datetime1">
              <a:rPr lang="en-US" smtClean="0"/>
              <a:t>10/29/2018</a:t>
            </a:fld>
            <a:endParaRPr lang="en-US"/>
          </a:p>
        </p:txBody>
      </p:sp>
      <p:sp>
        <p:nvSpPr>
          <p:cNvPr id="4" name="Footer Placeholder 3"/>
          <p:cNvSpPr>
            <a:spLocks noGrp="1"/>
          </p:cNvSpPr>
          <p:nvPr>
            <p:ph type="ftr" sz="quarter" idx="11"/>
          </p:nvPr>
        </p:nvSpPr>
        <p:spPr/>
        <p:txBody>
          <a:bodyPr/>
          <a:lstStyle/>
          <a:p>
            <a:r>
              <a:rPr lang="en-US" smtClean="0"/>
              <a:t>Binomial Distribution</a:t>
            </a:r>
            <a:endParaRPr lang="en-US"/>
          </a:p>
        </p:txBody>
      </p:sp>
      <p:sp>
        <p:nvSpPr>
          <p:cNvPr id="5" name="Slide Number Placeholder 4"/>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272236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74484-436E-41C4-97B7-BB48C51CBAF1}" type="datetime1">
              <a:rPr lang="en-US" smtClean="0"/>
              <a:t>10/29/2018</a:t>
            </a:fld>
            <a:endParaRPr lang="en-US"/>
          </a:p>
        </p:txBody>
      </p:sp>
      <p:sp>
        <p:nvSpPr>
          <p:cNvPr id="3" name="Footer Placeholder 2"/>
          <p:cNvSpPr>
            <a:spLocks noGrp="1"/>
          </p:cNvSpPr>
          <p:nvPr>
            <p:ph type="ftr" sz="quarter" idx="11"/>
          </p:nvPr>
        </p:nvSpPr>
        <p:spPr/>
        <p:txBody>
          <a:bodyPr/>
          <a:lstStyle/>
          <a:p>
            <a:r>
              <a:rPr lang="en-US" smtClean="0"/>
              <a:t>Binomial Distribution</a:t>
            </a:r>
            <a:endParaRPr lang="en-US"/>
          </a:p>
        </p:txBody>
      </p:sp>
      <p:sp>
        <p:nvSpPr>
          <p:cNvPr id="4" name="Slide Number Placeholder 3"/>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357905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40FEDA-2117-4CD3-9C09-449CCDBFB36E}"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Binomial Distribution</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275785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61EDE9A-64C0-4A25-BDC4-20DDCECB6931}"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Binomial Distribution</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71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D4E850-E4B1-44A2-951A-6DA3C83D6063}" type="datetime1">
              <a:rPr lang="en-US" smtClean="0"/>
              <a:t>10/29/2018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Binomial Distribution</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EFA406-86C8-4ED8-B2F1-E4F6F91D09EE}"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58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customXml" Target="../../customXml/item1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customXml" Target="../../customXml/item2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customXml" Target="../../customXml/item26.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customXml" Target="../../customXml/item8.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microsoft.com/office/2007/relationships/media" Target="../media/media1.wma"/><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customXml" Target="../../customXml/item25.xml"/><Relationship Id="rId6" Type="http://schemas.openxmlformats.org/officeDocument/2006/relationships/tags" Target="../tags/tag4.xml"/><Relationship Id="rId5" Type="http://schemas.openxmlformats.org/officeDocument/2006/relationships/customXml" Target="../../customXml/item23.xml"/><Relationship Id="rId4" Type="http://schemas.openxmlformats.org/officeDocument/2006/relationships/audio" Target="../media/media1.wma"/><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wmf"/><Relationship Id="rId2" Type="http://schemas.openxmlformats.org/officeDocument/2006/relationships/customXml" Target="../../customXml/item3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customXml" Target="../../customXml/item2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7.xml"/><Relationship Id="rId7" Type="http://schemas.openxmlformats.org/officeDocument/2006/relationships/image" Target="../media/image4.wmf"/><Relationship Id="rId2" Type="http://schemas.openxmlformats.org/officeDocument/2006/relationships/customXml" Target="../../customXml/item10.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customXml" Target="../../customXml/item1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customXml" Target="../../customXml/item1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customXml" Target="../../customXml/item2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Distribution</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ustDataLst>
      <p:custData r:id="rId1"/>
      <p:tags r:id="rId2"/>
    </p:custDataLst>
    <p:extLst>
      <p:ext uri="{BB962C8B-B14F-4D97-AF65-F5344CB8AC3E}">
        <p14:creationId xmlns:p14="http://schemas.microsoft.com/office/powerpoint/2010/main" val="2206592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Air conditioners</a:t>
            </a:r>
            <a:endParaRPr lang="en-US" dirty="0"/>
          </a:p>
        </p:txBody>
      </p:sp>
      <p:sp>
        <p:nvSpPr>
          <p:cNvPr id="6" name="Content Placeholder 5"/>
          <p:cNvSpPr>
            <a:spLocks noGrp="1"/>
          </p:cNvSpPr>
          <p:nvPr>
            <p:ph idx="1"/>
          </p:nvPr>
        </p:nvSpPr>
        <p:spPr/>
        <p:txBody>
          <a:bodyPr>
            <a:normAutofit/>
          </a:bodyPr>
          <a:lstStyle/>
          <a:p>
            <a:pPr marL="109728" indent="0">
              <a:buNone/>
            </a:pPr>
            <a:r>
              <a:rPr lang="en-US" dirty="0" smtClean="0"/>
              <a:t>An </a:t>
            </a:r>
            <a:r>
              <a:rPr lang="en-US" dirty="0"/>
              <a:t>air conditioner made by a certain company is made of 20 distinct parts. Each part has a .004 probability of being defective. What is the probability that a randomly selected air conditioner will not work perfectly? [Note that it will not work perfectly if even one of these parts is defective.]</a:t>
            </a:r>
          </a:p>
          <a:p>
            <a:pPr marL="109728" indent="0">
              <a:buNone/>
            </a:pP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10</a:t>
            </a:fld>
            <a:endParaRPr lang="en-US"/>
          </a:p>
        </p:txBody>
      </p:sp>
    </p:spTree>
    <p:custDataLst>
      <p:custData r:id="rId1"/>
      <p:tags r:id="rId2"/>
    </p:custDataLst>
    <p:extLst>
      <p:ext uri="{BB962C8B-B14F-4D97-AF65-F5344CB8AC3E}">
        <p14:creationId xmlns:p14="http://schemas.microsoft.com/office/powerpoint/2010/main" val="1208660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Air conditioners</a:t>
            </a:r>
          </a:p>
        </p:txBody>
      </p:sp>
      <p:sp>
        <p:nvSpPr>
          <p:cNvPr id="6" name="Content Placeholder 5"/>
          <p:cNvSpPr>
            <a:spLocks noGrp="1"/>
          </p:cNvSpPr>
          <p:nvPr>
            <p:ph idx="1"/>
          </p:nvPr>
        </p:nvSpPr>
        <p:spPr/>
        <p:txBody>
          <a:bodyPr>
            <a:normAutofit fontScale="77500" lnSpcReduction="20000"/>
          </a:bodyPr>
          <a:lstStyle/>
          <a:p>
            <a:pPr marL="109728" indent="0">
              <a:buNone/>
            </a:pPr>
            <a:r>
              <a:rPr lang="en-US" dirty="0" smtClean="0"/>
              <a:t>Answer:  First, solve the probability that the air conditioner will work perfectly, i.e., all 20 parts will be good.  </a:t>
            </a:r>
          </a:p>
          <a:p>
            <a:pPr marL="109728" indent="0">
              <a:buNone/>
            </a:pPr>
            <a:endParaRPr lang="en-US" sz="2300" dirty="0"/>
          </a:p>
          <a:p>
            <a:pPr marL="109728" indent="0">
              <a:buNone/>
            </a:pPr>
            <a:r>
              <a:rPr lang="en-US" dirty="0" smtClean="0"/>
              <a:t>P(0 defectives) = P (X=20; n=20) = </a:t>
            </a:r>
            <a:r>
              <a:rPr lang="en-US" sz="2400" dirty="0" smtClean="0"/>
              <a:t>20</a:t>
            </a:r>
            <a:r>
              <a:rPr lang="en-US" sz="3300" dirty="0" smtClean="0"/>
              <a:t>C</a:t>
            </a:r>
            <a:r>
              <a:rPr lang="en-US" sz="2400" dirty="0" smtClean="0"/>
              <a:t>20</a:t>
            </a:r>
            <a:r>
              <a:rPr lang="en-US" dirty="0" smtClean="0"/>
              <a:t> (.004)</a:t>
            </a:r>
            <a:r>
              <a:rPr lang="en-US" baseline="30000" dirty="0" smtClean="0"/>
              <a:t>0</a:t>
            </a:r>
            <a:r>
              <a:rPr lang="en-US" dirty="0" smtClean="0"/>
              <a:t> (.996)</a:t>
            </a:r>
            <a:r>
              <a:rPr lang="en-US" baseline="30000" dirty="0" smtClean="0"/>
              <a:t>20 </a:t>
            </a:r>
            <a:r>
              <a:rPr lang="en-US" dirty="0" smtClean="0"/>
              <a:t>= .923</a:t>
            </a:r>
          </a:p>
          <a:p>
            <a:pPr marL="109728" indent="0">
              <a:buNone/>
            </a:pPr>
            <a:endParaRPr lang="en-US" sz="2300" baseline="30000" dirty="0"/>
          </a:p>
          <a:p>
            <a:pPr marL="109728" indent="0">
              <a:buNone/>
            </a:pPr>
            <a:r>
              <a:rPr lang="en-US" dirty="0" smtClean="0"/>
              <a:t>The probability </a:t>
            </a:r>
            <a:r>
              <a:rPr lang="en-US" dirty="0"/>
              <a:t>that </a:t>
            </a:r>
            <a:r>
              <a:rPr lang="en-US" dirty="0" smtClean="0"/>
              <a:t>the air conditioner will </a:t>
            </a:r>
            <a:r>
              <a:rPr lang="en-US" dirty="0"/>
              <a:t>not work </a:t>
            </a:r>
            <a:r>
              <a:rPr lang="en-US" dirty="0" smtClean="0"/>
              <a:t>perfectly (i.e</a:t>
            </a:r>
            <a:r>
              <a:rPr lang="en-US" dirty="0"/>
              <a:t>., </a:t>
            </a:r>
            <a:r>
              <a:rPr lang="en-US" dirty="0" smtClean="0"/>
              <a:t>that it has </a:t>
            </a:r>
            <a:r>
              <a:rPr lang="en-US" dirty="0"/>
              <a:t>1 or more defective parts) </a:t>
            </a:r>
            <a:r>
              <a:rPr lang="en-US" dirty="0" smtClean="0"/>
              <a:t>is: </a:t>
            </a:r>
          </a:p>
          <a:p>
            <a:pPr marL="109728" indent="0">
              <a:buNone/>
            </a:pPr>
            <a:r>
              <a:rPr lang="en-US" dirty="0" smtClean="0"/>
              <a:t>1 </a:t>
            </a:r>
            <a:r>
              <a:rPr lang="en-US" dirty="0"/>
              <a:t>- .</a:t>
            </a:r>
            <a:r>
              <a:rPr lang="en-US" dirty="0" smtClean="0"/>
              <a:t>923 = </a:t>
            </a:r>
            <a:r>
              <a:rPr lang="en-US" dirty="0"/>
              <a:t>.077. </a:t>
            </a:r>
            <a:endParaRPr lang="en-US" dirty="0" smtClean="0"/>
          </a:p>
          <a:p>
            <a:endParaRPr lang="en-US" sz="2300" dirty="0"/>
          </a:p>
          <a:p>
            <a:pPr marL="109728" indent="0">
              <a:buNone/>
            </a:pPr>
            <a:r>
              <a:rPr lang="en-US" dirty="0" smtClean="0"/>
              <a:t>There </a:t>
            </a:r>
            <a:r>
              <a:rPr lang="en-US" dirty="0"/>
              <a:t>is a 7.7% chance that a randomly selected a/c made by this company will not </a:t>
            </a:r>
            <a:r>
              <a:rPr lang="en-US" dirty="0" smtClean="0"/>
              <a:t>work perfectly. What </a:t>
            </a:r>
            <a:r>
              <a:rPr lang="en-US" dirty="0"/>
              <a:t>should be done to improve quality at this company?  One solution is to reduce the number of parts. Also, improve quality of each part. .004 defective rate is not very good. </a:t>
            </a:r>
            <a:endParaRPr lang="en-US" dirty="0" smtClean="0"/>
          </a:p>
          <a:p>
            <a:pPr marL="886968" lvl="3" indent="0" algn="r">
              <a:buNone/>
            </a:pPr>
            <a:r>
              <a:rPr lang="en-US" dirty="0"/>
              <a:t>[</a:t>
            </a:r>
            <a:r>
              <a:rPr lang="en-US" dirty="0" smtClean="0"/>
              <a:t>You </a:t>
            </a:r>
            <a:r>
              <a:rPr lang="en-US" dirty="0"/>
              <a:t>will learn about 6 sigma quality in other courses</a:t>
            </a:r>
            <a:r>
              <a:rPr lang="en-US" dirty="0" smtClean="0"/>
              <a:t>.]</a:t>
            </a: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11</a:t>
            </a:fld>
            <a:endParaRPr lang="en-US"/>
          </a:p>
        </p:txBody>
      </p:sp>
    </p:spTree>
    <p:custDataLst>
      <p:custData r:id="rId1"/>
      <p:tags r:id="rId2"/>
    </p:custDataLst>
    <p:extLst>
      <p:ext uri="{BB962C8B-B14F-4D97-AF65-F5344CB8AC3E}">
        <p14:creationId xmlns:p14="http://schemas.microsoft.com/office/powerpoint/2010/main" val="3610224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Permutations &amp; Combinations</a:t>
            </a:r>
            <a:endParaRPr lang="en-US" dirty="0"/>
          </a:p>
        </p:txBody>
      </p:sp>
      <p:sp>
        <p:nvSpPr>
          <p:cNvPr id="2" name="Content Placeholder 1"/>
          <p:cNvSpPr>
            <a:spLocks noGrp="1"/>
          </p:cNvSpPr>
          <p:nvPr>
            <p:ph idx="1"/>
          </p:nvPr>
        </p:nvSpPr>
        <p:spPr/>
        <p:txBody>
          <a:bodyPr>
            <a:normAutofit/>
          </a:bodyPr>
          <a:lstStyle/>
          <a:p>
            <a:r>
              <a:rPr lang="en-US" dirty="0" smtClean="0"/>
              <a:t>First a slight digression to review permutations and combinations.</a:t>
            </a:r>
          </a:p>
          <a:p>
            <a:endParaRPr lang="en-US" b="1" dirty="0"/>
          </a:p>
          <a:p>
            <a:r>
              <a:rPr lang="en-US" b="1" dirty="0" smtClean="0"/>
              <a:t>Permutations</a:t>
            </a:r>
            <a:r>
              <a:rPr lang="en-US" dirty="0"/>
              <a:t>.	A permutation is a particular arrangement.</a:t>
            </a:r>
          </a:p>
          <a:p>
            <a:pPr marL="109728" indent="0">
              <a:buNone/>
            </a:pPr>
            <a:r>
              <a:rPr lang="en-US" dirty="0"/>
              <a:t> </a:t>
            </a:r>
          </a:p>
          <a:p>
            <a:pPr marL="109728" indent="0">
              <a:buNone/>
            </a:pPr>
            <a:r>
              <a:rPr lang="en-US" dirty="0"/>
              <a:t>Example:   How many ways can you arrange the letters A, B, and </a:t>
            </a:r>
            <a:r>
              <a:rPr lang="en-US" dirty="0" smtClean="0"/>
              <a:t>C?</a:t>
            </a:r>
            <a:r>
              <a:rPr lang="en-US" dirty="0"/>
              <a:t> </a:t>
            </a:r>
            <a:r>
              <a:rPr lang="en-US" dirty="0" smtClean="0"/>
              <a:t> </a:t>
            </a:r>
            <a:endParaRPr lang="en-US" dirty="0"/>
          </a:p>
          <a:p>
            <a:pPr marL="109728" indent="0">
              <a:buNone/>
            </a:pPr>
            <a:r>
              <a:rPr lang="en-US" dirty="0" smtClean="0"/>
              <a:t>ABC,  ACB,  BAC,  BCA,  CAB, CBA.</a:t>
            </a:r>
          </a:p>
          <a:p>
            <a:pPr marL="109728" indent="0" algn="r">
              <a:buNone/>
            </a:pPr>
            <a:r>
              <a:rPr lang="en-US" dirty="0"/>
              <a:t>Answer:  6</a:t>
            </a:r>
          </a:p>
          <a:p>
            <a:pPr marL="109728" indent="0">
              <a:buNone/>
            </a:pPr>
            <a:endParaRPr lang="en-US" dirty="0"/>
          </a:p>
          <a:p>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a:t>
            </a:fld>
            <a:endParaRPr lang="en-US"/>
          </a:p>
        </p:txBody>
      </p:sp>
    </p:spTree>
    <p:custDataLst>
      <p:custData r:id="rId1"/>
      <p:tags r:id="rId2"/>
    </p:custDataLst>
    <p:extLst>
      <p:ext uri="{BB962C8B-B14F-4D97-AF65-F5344CB8AC3E}">
        <p14:creationId xmlns:p14="http://schemas.microsoft.com/office/powerpoint/2010/main" val="1187707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Permutations &amp; Combinations</a:t>
            </a:r>
          </a:p>
        </p:txBody>
      </p:sp>
      <p:sp>
        <p:nvSpPr>
          <p:cNvPr id="2" name="Content Placeholder 1"/>
          <p:cNvSpPr>
            <a:spLocks noGrp="1"/>
          </p:cNvSpPr>
          <p:nvPr>
            <p:ph idx="1"/>
          </p:nvPr>
        </p:nvSpPr>
        <p:spPr/>
        <p:txBody>
          <a:bodyPr>
            <a:normAutofit/>
          </a:bodyPr>
          <a:lstStyle/>
          <a:p>
            <a:pPr marL="109728" indent="0">
              <a:buNone/>
            </a:pPr>
            <a:r>
              <a:rPr lang="en-US" dirty="0"/>
              <a:t>On your scientific calculator, you will use the </a:t>
            </a:r>
            <a:r>
              <a:rPr lang="en-US" b="1" i="1" dirty="0" err="1"/>
              <a:t>nPr</a:t>
            </a:r>
            <a:r>
              <a:rPr lang="en-US" b="1" dirty="0"/>
              <a:t> </a:t>
            </a:r>
            <a:r>
              <a:rPr lang="en-US" dirty="0"/>
              <a:t>key.   The </a:t>
            </a:r>
            <a:r>
              <a:rPr lang="en-US" i="1" dirty="0"/>
              <a:t>P</a:t>
            </a:r>
            <a:r>
              <a:rPr lang="en-US" dirty="0"/>
              <a:t> stands for </a:t>
            </a:r>
            <a:r>
              <a:rPr lang="en-US" dirty="0" smtClean="0"/>
              <a:t>permutations.  </a:t>
            </a:r>
            <a:r>
              <a:rPr lang="en-US" i="1" dirty="0"/>
              <a:t>n</a:t>
            </a:r>
            <a:r>
              <a:rPr lang="en-US" dirty="0"/>
              <a:t> is the number of distinct objects you wish to arrange and </a:t>
            </a:r>
            <a:r>
              <a:rPr lang="en-US" i="1" dirty="0"/>
              <a:t>r</a:t>
            </a:r>
            <a:r>
              <a:rPr lang="en-US" dirty="0"/>
              <a:t> is the number of slots or spaces.   Thus, in the above example, we have 3 objects to arrange in three slots, or, </a:t>
            </a:r>
            <a:r>
              <a:rPr lang="en-US" sz="2600" dirty="0"/>
              <a:t>3</a:t>
            </a:r>
            <a:r>
              <a:rPr lang="en-US" sz="3000" b="1" dirty="0"/>
              <a:t>P</a:t>
            </a:r>
            <a:r>
              <a:rPr lang="en-US" sz="2600" dirty="0"/>
              <a:t>3</a:t>
            </a:r>
            <a:r>
              <a:rPr lang="en-US" dirty="0"/>
              <a:t> = 6 </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3</a:t>
            </a:fld>
            <a:endParaRPr lang="en-US"/>
          </a:p>
        </p:txBody>
      </p:sp>
      <p:pic>
        <p:nvPicPr>
          <p:cNvPr id="6" name="Recorded Sound">
            <a:hlinkClick r:id="" action="ppaction://media"/>
          </p:cNvPr>
          <p:cNvPicPr>
            <a:picLocks noChangeAspect="1"/>
          </p:cNvPicPr>
          <p:nvPr>
            <a:audioFile r:link="rId4"/>
            <p:custDataLst>
              <p:custData r:id="rId5"/>
              <p:tags r:id="rId6"/>
            </p:custDataLst>
            <p:extLst>
              <p:ext uri="{DAA4B4D4-6D71-4841-9C94-3DE7FCFB9230}">
                <p14:media xmlns:p14="http://schemas.microsoft.com/office/powerpoint/2010/main" r:embed="rId3"/>
              </p:ext>
            </p:extLst>
          </p:nvPr>
        </p:nvPicPr>
        <p:blipFill>
          <a:blip r:embed="rId9"/>
          <a:stretch>
            <a:fillRect/>
          </a:stretch>
        </p:blipFill>
        <p:spPr>
          <a:xfrm>
            <a:off x="4267200" y="3124200"/>
            <a:ext cx="609600" cy="609600"/>
          </a:xfrm>
          <a:prstGeom prst="rect">
            <a:avLst/>
          </a:prstGeom>
        </p:spPr>
      </p:pic>
    </p:spTree>
    <p:custDataLst>
      <p:custData r:id="rId1"/>
      <p:tags r:id="rId2"/>
    </p:custDataLst>
    <p:extLst>
      <p:ext uri="{BB962C8B-B14F-4D97-AF65-F5344CB8AC3E}">
        <p14:creationId xmlns:p14="http://schemas.microsoft.com/office/powerpoint/2010/main" val="29204140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8387"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Permutations &amp; Combinations</a:t>
            </a:r>
          </a:p>
        </p:txBody>
      </p:sp>
      <p:sp>
        <p:nvSpPr>
          <p:cNvPr id="2" name="Content Placeholder 1"/>
          <p:cNvSpPr>
            <a:spLocks noGrp="1"/>
          </p:cNvSpPr>
          <p:nvPr>
            <p:ph idx="1"/>
          </p:nvPr>
        </p:nvSpPr>
        <p:spPr/>
        <p:txBody>
          <a:bodyPr>
            <a:normAutofit/>
          </a:bodyPr>
          <a:lstStyle/>
          <a:p>
            <a:pPr marL="109728" indent="0">
              <a:buNone/>
            </a:pPr>
            <a:r>
              <a:rPr lang="en-US" dirty="0" smtClean="0"/>
              <a:t>The general formula for a permutation is:</a:t>
            </a:r>
          </a:p>
          <a:p>
            <a:pPr marL="109728" indent="0">
              <a:buNone/>
            </a:pPr>
            <a:endParaRPr lang="en-US" dirty="0" smtClean="0"/>
          </a:p>
          <a:p>
            <a:pPr marL="365760" lvl="1" indent="0">
              <a:buNone/>
            </a:pPr>
            <a:r>
              <a:rPr lang="en-US" dirty="0" smtClean="0"/>
              <a:t/>
            </a:r>
            <a:br>
              <a:rPr lang="en-US" dirty="0" smtClean="0"/>
            </a:br>
            <a:endParaRPr lang="en-US" dirty="0" smtClean="0"/>
          </a:p>
          <a:p>
            <a:pPr marL="365760" lvl="1" indent="0">
              <a:buNone/>
            </a:pPr>
            <a:r>
              <a:rPr lang="en-US" dirty="0" smtClean="0"/>
              <a:t>When n = r, then </a:t>
            </a:r>
            <a:r>
              <a:rPr lang="en-US" dirty="0" err="1" smtClean="0"/>
              <a:t>nPn</a:t>
            </a:r>
            <a:r>
              <a:rPr lang="en-US" dirty="0" smtClean="0"/>
              <a:t> = n!</a:t>
            </a:r>
          </a:p>
          <a:p>
            <a:pPr marL="365760" lvl="1" indent="0">
              <a:buNone/>
            </a:pPr>
            <a:r>
              <a:rPr lang="en-US" dirty="0"/>
              <a:t>n! is read as </a:t>
            </a:r>
            <a:r>
              <a:rPr lang="en-US" i="1" dirty="0"/>
              <a:t>n factorial</a:t>
            </a:r>
            <a:r>
              <a:rPr lang="en-US" dirty="0"/>
              <a:t>.   </a:t>
            </a:r>
            <a:endParaRPr lang="en-US" dirty="0" smtClean="0"/>
          </a:p>
          <a:p>
            <a:pPr marL="365760" lvl="1" indent="0">
              <a:buNone/>
            </a:pPr>
            <a:r>
              <a:rPr lang="en-US" dirty="0" smtClean="0"/>
              <a:t>In </a:t>
            </a:r>
            <a:r>
              <a:rPr lang="en-US" dirty="0"/>
              <a:t>general, </a:t>
            </a:r>
          </a:p>
          <a:p>
            <a:pPr marL="365760" lvl="1" indent="0">
              <a:buNone/>
            </a:pPr>
            <a:r>
              <a:rPr lang="en-US" dirty="0"/>
              <a:t>n! = </a:t>
            </a:r>
            <a:r>
              <a:rPr lang="en-US" dirty="0" smtClean="0"/>
              <a:t>n⋅(</a:t>
            </a:r>
            <a:r>
              <a:rPr lang="en-US" dirty="0"/>
              <a:t>n-1</a:t>
            </a:r>
            <a:r>
              <a:rPr lang="en-US" dirty="0" smtClean="0"/>
              <a:t>)⋅(</a:t>
            </a:r>
            <a:r>
              <a:rPr lang="en-US" dirty="0"/>
              <a:t>n-2</a:t>
            </a:r>
            <a:r>
              <a:rPr lang="en-US" dirty="0" smtClean="0"/>
              <a:t>)⋅ … </a:t>
            </a:r>
            <a:r>
              <a:rPr lang="en-US" dirty="0"/>
              <a:t>⋅</a:t>
            </a:r>
            <a:r>
              <a:rPr lang="en-US" dirty="0" smtClean="0"/>
              <a:t>(</a:t>
            </a:r>
            <a:r>
              <a:rPr lang="en-US" dirty="0"/>
              <a:t>2</a:t>
            </a:r>
            <a:r>
              <a:rPr lang="en-US" dirty="0" smtClean="0"/>
              <a:t>)⋅(</a:t>
            </a:r>
            <a:r>
              <a:rPr lang="en-US" dirty="0"/>
              <a:t>1) = </a:t>
            </a:r>
            <a:r>
              <a:rPr lang="en-US" dirty="0" smtClean="0"/>
              <a:t>n⋅(</a:t>
            </a:r>
            <a:r>
              <a:rPr lang="en-US" dirty="0"/>
              <a:t>n-1)!</a:t>
            </a:r>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14881662"/>
              </p:ext>
            </p:extLst>
          </p:nvPr>
        </p:nvGraphicFramePr>
        <p:xfrm>
          <a:off x="5181600" y="2057400"/>
          <a:ext cx="1622425" cy="765175"/>
        </p:xfrm>
        <a:graphic>
          <a:graphicData uri="http://schemas.openxmlformats.org/presentationml/2006/ole">
            <mc:AlternateContent xmlns:mc="http://schemas.openxmlformats.org/markup-compatibility/2006">
              <mc:Choice xmlns:v="urn:schemas-microsoft-com:vml" Requires="v">
                <p:oleObj spid="_x0000_s2079" name="Equation" r:id="rId6" imgW="888840" imgH="419040" progId="Equation.3">
                  <p:embed/>
                </p:oleObj>
              </mc:Choice>
              <mc:Fallback>
                <p:oleObj name="Equation" r:id="rId6" imgW="888840" imgH="419040" progId="Equation.3">
                  <p:embed/>
                  <p:pic>
                    <p:nvPicPr>
                      <p:cNvPr id="0" name=""/>
                      <p:cNvPicPr/>
                      <p:nvPr/>
                    </p:nvPicPr>
                    <p:blipFill>
                      <a:blip r:embed="rId7"/>
                      <a:stretch>
                        <a:fillRect/>
                      </a:stretch>
                    </p:blipFill>
                    <p:spPr>
                      <a:xfrm>
                        <a:off x="5181600" y="2057400"/>
                        <a:ext cx="1622425" cy="765175"/>
                      </a:xfrm>
                      <a:prstGeom prst="rect">
                        <a:avLst/>
                      </a:prstGeom>
                    </p:spPr>
                  </p:pic>
                </p:oleObj>
              </mc:Fallback>
            </mc:AlternateContent>
          </a:graphicData>
        </a:graphic>
      </p:graphicFrame>
    </p:spTree>
    <p:custDataLst>
      <p:custData r:id="rId2"/>
      <p:tags r:id="rId3"/>
    </p:custDataLst>
    <p:extLst>
      <p:ext uri="{BB962C8B-B14F-4D97-AF65-F5344CB8AC3E}">
        <p14:creationId xmlns:p14="http://schemas.microsoft.com/office/powerpoint/2010/main" val="3186404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t>Permutations &amp; Combinations</a:t>
            </a:r>
          </a:p>
        </p:txBody>
      </p:sp>
      <p:sp>
        <p:nvSpPr>
          <p:cNvPr id="6" name="Content Placeholder 5"/>
          <p:cNvSpPr>
            <a:spLocks noGrp="1"/>
          </p:cNvSpPr>
          <p:nvPr>
            <p:ph idx="1"/>
          </p:nvPr>
        </p:nvSpPr>
        <p:spPr/>
        <p:txBody>
          <a:bodyPr>
            <a:normAutofit/>
          </a:bodyPr>
          <a:lstStyle/>
          <a:p>
            <a:r>
              <a:rPr lang="en-US" dirty="0"/>
              <a:t>With </a:t>
            </a:r>
            <a:r>
              <a:rPr lang="en-US" i="1" dirty="0"/>
              <a:t>permutations</a:t>
            </a:r>
            <a:r>
              <a:rPr lang="en-US" dirty="0"/>
              <a:t>, the </a:t>
            </a:r>
            <a:r>
              <a:rPr lang="en-US" i="1" dirty="0"/>
              <a:t>arrangement </a:t>
            </a:r>
            <a:r>
              <a:rPr lang="en-US" dirty="0"/>
              <a:t>of the items is important. Each unique sequence is another permutation. Thus, ABC </a:t>
            </a:r>
            <a:r>
              <a:rPr lang="en-US" dirty="0" smtClean="0"/>
              <a:t>is different </a:t>
            </a:r>
            <a:r>
              <a:rPr lang="en-US" dirty="0"/>
              <a:t>from BCA and both a</a:t>
            </a:r>
            <a:r>
              <a:rPr lang="en-US" dirty="0" smtClean="0"/>
              <a:t>re </a:t>
            </a:r>
            <a:r>
              <a:rPr lang="en-US" dirty="0"/>
              <a:t>different from CBA.</a:t>
            </a:r>
          </a:p>
          <a:p>
            <a:pPr marL="109728" indent="0">
              <a:buNone/>
            </a:pPr>
            <a:endParaRPr lang="en-US" dirty="0"/>
          </a:p>
          <a:p>
            <a:r>
              <a:rPr lang="en-US" dirty="0"/>
              <a:t>With </a:t>
            </a:r>
            <a:r>
              <a:rPr lang="en-US" b="1" i="1" dirty="0"/>
              <a:t>combinations</a:t>
            </a:r>
            <a:r>
              <a:rPr lang="en-US" dirty="0"/>
              <a:t>, however, ABC, BCA, and CBA are all the same. They are all part of the same combination.</a:t>
            </a:r>
          </a:p>
          <a:p>
            <a:pPr marL="109728" indent="0">
              <a:buNone/>
            </a:pPr>
            <a:endParaRPr lang="en-US" dirty="0"/>
          </a:p>
          <a:p>
            <a:r>
              <a:rPr lang="en-US" dirty="0"/>
              <a:t>Example: How many different groups of 3 can be selected from 7 people? Say these people are named A, B, C, D, E, F, G. Note that once you select, say, B, D, and E, the six different arrangements you can make from them are irrelevant</a:t>
            </a:r>
            <a:r>
              <a:rPr lang="en-US" dirty="0" smtClean="0"/>
              <a:t>.</a:t>
            </a:r>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5</a:t>
            </a:fld>
            <a:endParaRPr lang="en-US"/>
          </a:p>
        </p:txBody>
      </p:sp>
    </p:spTree>
    <p:custDataLst>
      <p:custData r:id="rId1"/>
      <p:tags r:id="rId2"/>
    </p:custDataLst>
    <p:extLst>
      <p:ext uri="{BB962C8B-B14F-4D97-AF65-F5344CB8AC3E}">
        <p14:creationId xmlns:p14="http://schemas.microsoft.com/office/powerpoint/2010/main" val="124944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t>Permutations &amp; Combinations</a:t>
            </a:r>
          </a:p>
        </p:txBody>
      </p:sp>
      <p:sp>
        <p:nvSpPr>
          <p:cNvPr id="6" name="Content Placeholder 5"/>
          <p:cNvSpPr>
            <a:spLocks noGrp="1"/>
          </p:cNvSpPr>
          <p:nvPr>
            <p:ph idx="1"/>
          </p:nvPr>
        </p:nvSpPr>
        <p:spPr/>
        <p:txBody>
          <a:bodyPr>
            <a:normAutofit fontScale="92500" lnSpcReduction="10000"/>
          </a:bodyPr>
          <a:lstStyle/>
          <a:p>
            <a:pPr marL="109728" indent="0">
              <a:buNone/>
            </a:pPr>
            <a:r>
              <a:rPr lang="en-US" dirty="0" smtClean="0"/>
              <a:t>The </a:t>
            </a:r>
            <a:r>
              <a:rPr lang="en-US" dirty="0"/>
              <a:t>formula for combinations is:</a:t>
            </a:r>
          </a:p>
          <a:p>
            <a:pPr marL="109728" indent="0">
              <a:buNone/>
            </a:pPr>
            <a:endParaRPr lang="en-US" dirty="0" smtClean="0"/>
          </a:p>
          <a:p>
            <a:pPr marL="109728" indent="0">
              <a:buNone/>
            </a:pPr>
            <a:r>
              <a:rPr lang="en-US" dirty="0" smtClean="0"/>
              <a:t>Note that:</a:t>
            </a:r>
            <a:endParaRPr lang="en-US" dirty="0"/>
          </a:p>
          <a:p>
            <a:pPr marL="109728" indent="0">
              <a:buNone/>
            </a:pPr>
            <a:endParaRPr lang="en-US" dirty="0" smtClean="0"/>
          </a:p>
          <a:p>
            <a:pPr marL="109728" indent="0">
              <a:buNone/>
            </a:pPr>
            <a:r>
              <a:rPr lang="en-US" dirty="0" smtClean="0"/>
              <a:t>You can use the </a:t>
            </a:r>
            <a:r>
              <a:rPr lang="en-US" dirty="0" err="1" smtClean="0"/>
              <a:t>nCr</a:t>
            </a:r>
            <a:r>
              <a:rPr lang="en-US" dirty="0" smtClean="0"/>
              <a:t> key on your calculator to solve any combination problem.</a:t>
            </a:r>
          </a:p>
          <a:p>
            <a:pPr marL="109728" indent="0">
              <a:buNone/>
            </a:pPr>
            <a:endParaRPr lang="en-US" dirty="0"/>
          </a:p>
          <a:p>
            <a:pPr marL="109728" indent="0">
              <a:buNone/>
            </a:pPr>
            <a:r>
              <a:rPr lang="en-US" dirty="0" smtClean="0"/>
              <a:t>To solve the above problem: How </a:t>
            </a:r>
            <a:r>
              <a:rPr lang="en-US" dirty="0"/>
              <a:t>many different groups of 3 can be selected from 7 people? </a:t>
            </a:r>
            <a:endParaRPr lang="en-US" dirty="0" smtClean="0"/>
          </a:p>
          <a:p>
            <a:pPr marL="109728" indent="0">
              <a:buNone/>
            </a:pPr>
            <a:r>
              <a:rPr lang="en-US" dirty="0" smtClean="0"/>
              <a:t>Answer: 7</a:t>
            </a:r>
            <a:r>
              <a:rPr lang="en-US" sz="3200" dirty="0" smtClean="0"/>
              <a:t>C</a:t>
            </a:r>
            <a:r>
              <a:rPr lang="en-US" dirty="0" smtClean="0"/>
              <a:t>3 = 7! / 3! 4! = 35</a:t>
            </a:r>
          </a:p>
          <a:p>
            <a:pPr marL="109728" indent="0">
              <a:buNone/>
            </a:pPr>
            <a:endParaRPr lang="en-US" dirty="0"/>
          </a:p>
          <a:p>
            <a:pPr marL="109728" indent="0">
              <a:buNone/>
            </a:pPr>
            <a:endParaRPr lang="en-US" dirty="0"/>
          </a:p>
          <a:p>
            <a:pPr marL="109728" indent="0">
              <a:buNone/>
            </a:pPr>
            <a:endParaRPr lang="en-US" dirty="0" smtClean="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6</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729953"/>
              </p:ext>
            </p:extLst>
          </p:nvPr>
        </p:nvGraphicFramePr>
        <p:xfrm>
          <a:off x="4406196" y="2048456"/>
          <a:ext cx="2272145" cy="914400"/>
        </p:xfrm>
        <a:graphic>
          <a:graphicData uri="http://schemas.openxmlformats.org/presentationml/2006/ole">
            <mc:AlternateContent xmlns:mc="http://schemas.openxmlformats.org/markup-compatibility/2006">
              <mc:Choice xmlns:v="urn:schemas-microsoft-com:vml" Requires="v">
                <p:oleObj spid="_x0000_s3126" name="Equation" r:id="rId6" imgW="1041120" imgH="419040" progId="Equation.3">
                  <p:embed/>
                </p:oleObj>
              </mc:Choice>
              <mc:Fallback>
                <p:oleObj name="Equation" r:id="rId6" imgW="1041120" imgH="419040" progId="Equation.3">
                  <p:embed/>
                  <p:pic>
                    <p:nvPicPr>
                      <p:cNvPr id="0" name=""/>
                      <p:cNvPicPr/>
                      <p:nvPr/>
                    </p:nvPicPr>
                    <p:blipFill>
                      <a:blip r:embed="rId7"/>
                      <a:stretch>
                        <a:fillRect/>
                      </a:stretch>
                    </p:blipFill>
                    <p:spPr>
                      <a:xfrm>
                        <a:off x="4406196" y="2048456"/>
                        <a:ext cx="2272145" cy="914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72318355"/>
              </p:ext>
            </p:extLst>
          </p:nvPr>
        </p:nvGraphicFramePr>
        <p:xfrm>
          <a:off x="2362200" y="2819400"/>
          <a:ext cx="1541206" cy="838200"/>
        </p:xfrm>
        <a:graphic>
          <a:graphicData uri="http://schemas.openxmlformats.org/presentationml/2006/ole">
            <mc:AlternateContent xmlns:mc="http://schemas.openxmlformats.org/markup-compatibility/2006">
              <mc:Choice xmlns:v="urn:schemas-microsoft-com:vml" Requires="v">
                <p:oleObj spid="_x0000_s3127" name="Equation" r:id="rId8" imgW="723600" imgH="393480" progId="Equation.3">
                  <p:embed/>
                </p:oleObj>
              </mc:Choice>
              <mc:Fallback>
                <p:oleObj name="Equation" r:id="rId8" imgW="723600" imgH="393480" progId="Equation.3">
                  <p:embed/>
                  <p:pic>
                    <p:nvPicPr>
                      <p:cNvPr id="0" name=""/>
                      <p:cNvPicPr/>
                      <p:nvPr/>
                    </p:nvPicPr>
                    <p:blipFill>
                      <a:blip r:embed="rId9"/>
                      <a:stretch>
                        <a:fillRect/>
                      </a:stretch>
                    </p:blipFill>
                    <p:spPr>
                      <a:xfrm>
                        <a:off x="2362200" y="2819400"/>
                        <a:ext cx="1541206" cy="838200"/>
                      </a:xfrm>
                      <a:prstGeom prst="rect">
                        <a:avLst/>
                      </a:prstGeom>
                    </p:spPr>
                  </p:pic>
                </p:oleObj>
              </mc:Fallback>
            </mc:AlternateContent>
          </a:graphicData>
        </a:graphic>
      </p:graphicFrame>
    </p:spTree>
    <p:custDataLst>
      <p:custData r:id="rId2"/>
      <p:tags r:id="rId3"/>
    </p:custDataLst>
    <p:extLst>
      <p:ext uri="{BB962C8B-B14F-4D97-AF65-F5344CB8AC3E}">
        <p14:creationId xmlns:p14="http://schemas.microsoft.com/office/powerpoint/2010/main" val="54055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Binomial Distribution</a:t>
            </a:r>
            <a:endParaRPr lang="en-US" dirty="0"/>
          </a:p>
        </p:txBody>
      </p:sp>
      <p:sp>
        <p:nvSpPr>
          <p:cNvPr id="6" name="Content Placeholder 5"/>
          <p:cNvSpPr>
            <a:spLocks noGrp="1"/>
          </p:cNvSpPr>
          <p:nvPr>
            <p:ph idx="1"/>
          </p:nvPr>
        </p:nvSpPr>
        <p:spPr/>
        <p:txBody>
          <a:bodyPr>
            <a:normAutofit lnSpcReduction="10000"/>
          </a:bodyPr>
          <a:lstStyle/>
          <a:p>
            <a:r>
              <a:rPr lang="en-US" dirty="0" smtClean="0"/>
              <a:t>The </a:t>
            </a:r>
            <a:r>
              <a:rPr lang="en-US" dirty="0"/>
              <a:t>Binomial Distribution is used when the sampling process works this way</a:t>
            </a:r>
            <a:r>
              <a:rPr lang="en-US" dirty="0" smtClean="0"/>
              <a:t>:</a:t>
            </a:r>
            <a:endParaRPr lang="en-US" dirty="0"/>
          </a:p>
          <a:p>
            <a:pPr marL="708660" lvl="1" indent="-342900"/>
            <a:endParaRPr lang="en-US" dirty="0" smtClean="0"/>
          </a:p>
          <a:p>
            <a:pPr marL="708660" lvl="1" indent="-342900"/>
            <a:r>
              <a:rPr lang="en-US" dirty="0" smtClean="0"/>
              <a:t>There </a:t>
            </a:r>
            <a:r>
              <a:rPr lang="en-US" dirty="0"/>
              <a:t>are only two possible outcomes for each trial, object, or observation. These two outcomes are mutually exclusive. These outcomes are called </a:t>
            </a:r>
            <a:r>
              <a:rPr lang="en-US" i="1" dirty="0"/>
              <a:t>success </a:t>
            </a:r>
            <a:r>
              <a:rPr lang="en-US" dirty="0"/>
              <a:t>and </a:t>
            </a:r>
            <a:r>
              <a:rPr lang="en-US" i="1" dirty="0"/>
              <a:t>failure</a:t>
            </a:r>
            <a:r>
              <a:rPr lang="en-US" dirty="0"/>
              <a:t>.</a:t>
            </a:r>
          </a:p>
          <a:p>
            <a:pPr marL="1229868" lvl="3" indent="-342900"/>
            <a:r>
              <a:rPr lang="en-US" dirty="0" smtClean="0"/>
              <a:t>For example:  heads/tails</a:t>
            </a:r>
            <a:r>
              <a:rPr lang="en-US" dirty="0"/>
              <a:t>; </a:t>
            </a:r>
            <a:r>
              <a:rPr lang="en-US" dirty="0" smtClean="0"/>
              <a:t>pass/fail</a:t>
            </a:r>
            <a:r>
              <a:rPr lang="en-US" dirty="0"/>
              <a:t>; </a:t>
            </a:r>
            <a:endParaRPr lang="en-US" dirty="0" smtClean="0"/>
          </a:p>
          <a:p>
            <a:pPr marL="1229868" lvl="3" indent="-342900"/>
            <a:r>
              <a:rPr lang="en-US" dirty="0" smtClean="0"/>
              <a:t>defective/non-defective</a:t>
            </a:r>
            <a:r>
              <a:rPr lang="en-US" dirty="0"/>
              <a:t>; </a:t>
            </a:r>
            <a:r>
              <a:rPr lang="en-US" dirty="0" smtClean="0"/>
              <a:t>dead/alive</a:t>
            </a:r>
            <a:r>
              <a:rPr lang="en-US" dirty="0"/>
              <a:t>; </a:t>
            </a:r>
            <a:r>
              <a:rPr lang="en-US" dirty="0" smtClean="0"/>
              <a:t>hit/miss</a:t>
            </a:r>
            <a:endParaRPr lang="en-US" dirty="0"/>
          </a:p>
          <a:p>
            <a:pPr marL="708660" lvl="1" indent="-342900"/>
            <a:endParaRPr lang="en-US" dirty="0" smtClean="0"/>
          </a:p>
          <a:p>
            <a:pPr marL="708660" lvl="1" indent="-342900"/>
            <a:r>
              <a:rPr lang="en-US" dirty="0" smtClean="0"/>
              <a:t>The </a:t>
            </a:r>
            <a:r>
              <a:rPr lang="en-US" dirty="0"/>
              <a:t>outcomes are independent events</a:t>
            </a:r>
            <a:r>
              <a:rPr lang="en-US" dirty="0" smtClean="0"/>
              <a:t>.</a:t>
            </a:r>
            <a:r>
              <a:rPr lang="en-US" dirty="0"/>
              <a:t> </a:t>
            </a:r>
          </a:p>
          <a:p>
            <a:pPr marL="708660" lvl="1" indent="-342900"/>
            <a:endParaRPr lang="en-US" dirty="0" smtClean="0"/>
          </a:p>
          <a:p>
            <a:pPr marL="708660" lvl="1" indent="-342900"/>
            <a:r>
              <a:rPr lang="en-US" dirty="0" smtClean="0"/>
              <a:t>The </a:t>
            </a:r>
            <a:r>
              <a:rPr lang="en-US" dirty="0"/>
              <a:t>probability of success (or failure) is constant from trial to trial. For example, the probability of getting a head on a coin toss is the same at every toss of the coin.</a:t>
            </a:r>
          </a:p>
          <a:p>
            <a:pPr marL="603504" lvl="2" indent="0" algn="r">
              <a:buNone/>
            </a:pPr>
            <a:endParaRPr lang="en-US" dirty="0" smtClean="0"/>
          </a:p>
          <a:p>
            <a:pPr marL="886968" lvl="3" indent="0" algn="r">
              <a:buNone/>
            </a:pPr>
            <a:r>
              <a:rPr lang="en-US" dirty="0" smtClean="0"/>
              <a:t>[</a:t>
            </a:r>
            <a:r>
              <a:rPr lang="en-US" dirty="0"/>
              <a:t>This sampling process is called </a:t>
            </a:r>
            <a:r>
              <a:rPr lang="en-US" dirty="0" smtClean="0"/>
              <a:t>a </a:t>
            </a:r>
            <a:r>
              <a:rPr lang="en-US" i="1" dirty="0" smtClean="0"/>
              <a:t>Bernoulli </a:t>
            </a:r>
            <a:r>
              <a:rPr lang="en-US" i="1" dirty="0"/>
              <a:t>process</a:t>
            </a:r>
            <a:r>
              <a:rPr lang="en-US" dirty="0" smtClean="0"/>
              <a:t>.]</a:t>
            </a:r>
          </a:p>
          <a:p>
            <a:pPr marL="109728" indent="0">
              <a:buNone/>
            </a:pPr>
            <a:endParaRPr lang="en-US" dirty="0" smtClean="0"/>
          </a:p>
          <a:p>
            <a:pPr marL="109728" indent="0">
              <a:buNone/>
            </a:pP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7</a:t>
            </a:fld>
            <a:endParaRPr lang="en-US"/>
          </a:p>
        </p:txBody>
      </p:sp>
    </p:spTree>
    <p:custDataLst>
      <p:custData r:id="rId1"/>
      <p:tags r:id="rId2"/>
    </p:custDataLst>
    <p:extLst>
      <p:ext uri="{BB962C8B-B14F-4D97-AF65-F5344CB8AC3E}">
        <p14:creationId xmlns:p14="http://schemas.microsoft.com/office/powerpoint/2010/main" val="3053396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Binomial Distribution</a:t>
            </a:r>
            <a:endParaRPr lang="en-US" dirty="0"/>
          </a:p>
        </p:txBody>
      </p:sp>
      <p:sp>
        <p:nvSpPr>
          <p:cNvPr id="6" name="Content Placeholder 5"/>
          <p:cNvSpPr>
            <a:spLocks noGrp="1"/>
          </p:cNvSpPr>
          <p:nvPr>
            <p:ph idx="1"/>
          </p:nvPr>
        </p:nvSpPr>
        <p:spPr/>
        <p:txBody>
          <a:bodyPr>
            <a:normAutofit fontScale="92500" lnSpcReduction="20000"/>
          </a:bodyPr>
          <a:lstStyle/>
          <a:p>
            <a:pPr marL="109728" indent="0">
              <a:buNone/>
            </a:pPr>
            <a:r>
              <a:rPr lang="en-US" dirty="0"/>
              <a:t>The binomial distribution can be used to compute the probability of getting a particular number of successes in a specified number of </a:t>
            </a:r>
            <a:r>
              <a:rPr lang="en-US" dirty="0" smtClean="0"/>
              <a:t>trials (or </a:t>
            </a:r>
            <a:r>
              <a:rPr lang="en-US" dirty="0"/>
              <a:t>observations</a:t>
            </a:r>
            <a:r>
              <a:rPr lang="en-US" dirty="0" smtClean="0"/>
              <a:t>).</a:t>
            </a:r>
            <a:br>
              <a:rPr lang="en-US" dirty="0" smtClean="0"/>
            </a:br>
            <a:endParaRPr lang="en-US" dirty="0" smtClean="0"/>
          </a:p>
          <a:p>
            <a:pPr marL="109728" indent="0">
              <a:buNone/>
            </a:pPr>
            <a:r>
              <a:rPr lang="en-US" dirty="0" smtClean="0"/>
              <a:t>For:</a:t>
            </a:r>
          </a:p>
          <a:p>
            <a:pPr marL="365760" lvl="1" indent="0">
              <a:buNone/>
            </a:pPr>
            <a:r>
              <a:rPr lang="en-US" dirty="0" smtClean="0"/>
              <a:t>p 		≡ the probability of success</a:t>
            </a:r>
          </a:p>
          <a:p>
            <a:pPr marL="365760" lvl="1" indent="0">
              <a:buNone/>
            </a:pPr>
            <a:r>
              <a:rPr lang="en-US" dirty="0" smtClean="0"/>
              <a:t>(1-p) 	≡ the probability of failure</a:t>
            </a:r>
          </a:p>
          <a:p>
            <a:pPr marL="365760" lvl="1" indent="0">
              <a:buNone/>
            </a:pPr>
            <a:r>
              <a:rPr lang="en-US" dirty="0" smtClean="0"/>
              <a:t>x 		≡ number of successes</a:t>
            </a:r>
          </a:p>
          <a:p>
            <a:pPr marL="365760" lvl="1" indent="0">
              <a:buNone/>
            </a:pPr>
            <a:r>
              <a:rPr lang="en-US" dirty="0" smtClean="0"/>
              <a:t>(n – x) 	≡</a:t>
            </a:r>
            <a:r>
              <a:rPr lang="en-US" dirty="0"/>
              <a:t> number of </a:t>
            </a:r>
            <a:r>
              <a:rPr lang="en-US" dirty="0" smtClean="0"/>
              <a:t>failures</a:t>
            </a:r>
          </a:p>
          <a:p>
            <a:pPr marL="365760" lvl="1" indent="0">
              <a:buNone/>
            </a:pPr>
            <a:r>
              <a:rPr lang="en-US" dirty="0" smtClean="0"/>
              <a:t>n 		≡</a:t>
            </a:r>
            <a:r>
              <a:rPr lang="en-US" dirty="0"/>
              <a:t> number of </a:t>
            </a:r>
            <a:r>
              <a:rPr lang="en-US" dirty="0" smtClean="0"/>
              <a:t>observations (or trials)</a:t>
            </a:r>
            <a:endParaRPr lang="en-US" dirty="0"/>
          </a:p>
          <a:p>
            <a:pPr marL="109728" indent="0">
              <a:buNone/>
            </a:pPr>
            <a:endParaRPr lang="en-US" dirty="0" smtClean="0"/>
          </a:p>
          <a:p>
            <a:pPr marL="109728" indent="0">
              <a:buNone/>
            </a:pPr>
            <a:r>
              <a:rPr lang="en-US" dirty="0" smtClean="0"/>
              <a:t>The probability of getting x successes out of n trials (or observations) is: </a:t>
            </a:r>
          </a:p>
          <a:p>
            <a:pPr marL="109728" indent="0">
              <a:buNone/>
            </a:pPr>
            <a:r>
              <a:rPr lang="en-US" dirty="0"/>
              <a:t>	</a:t>
            </a:r>
            <a:r>
              <a:rPr lang="en-US" dirty="0" smtClean="0"/>
              <a:t>P(x</a:t>
            </a:r>
            <a:r>
              <a:rPr lang="en-US" dirty="0"/>
              <a:t>) = </a:t>
            </a:r>
            <a:r>
              <a:rPr lang="en-US" dirty="0" err="1"/>
              <a:t>n</a:t>
            </a:r>
            <a:r>
              <a:rPr lang="en-US" sz="2800" dirty="0" err="1"/>
              <a:t>C</a:t>
            </a:r>
            <a:r>
              <a:rPr lang="en-US" dirty="0" err="1"/>
              <a:t>x</a:t>
            </a:r>
            <a:r>
              <a:rPr lang="en-US" dirty="0"/>
              <a:t> </a:t>
            </a:r>
            <a:r>
              <a:rPr lang="en-US" dirty="0" err="1"/>
              <a:t>p</a:t>
            </a:r>
            <a:r>
              <a:rPr lang="en-US" baseline="30000" dirty="0" err="1"/>
              <a:t>x</a:t>
            </a:r>
            <a:r>
              <a:rPr lang="en-US" dirty="0"/>
              <a:t> (</a:t>
            </a:r>
            <a:r>
              <a:rPr lang="en-US" dirty="0" smtClean="0"/>
              <a:t>1-p)</a:t>
            </a:r>
            <a:r>
              <a:rPr lang="en-US" baseline="30000" dirty="0" smtClean="0"/>
              <a:t>n-x</a:t>
            </a:r>
            <a:endParaRPr lang="en-US" dirty="0" smtClean="0"/>
          </a:p>
          <a:p>
            <a:pPr marL="109728" indent="0">
              <a:buNone/>
            </a:pP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8</a:t>
            </a:fld>
            <a:endParaRPr lang="en-US"/>
          </a:p>
        </p:txBody>
      </p:sp>
    </p:spTree>
    <p:custDataLst>
      <p:custData r:id="rId1"/>
      <p:tags r:id="rId2"/>
    </p:custDataLst>
    <p:extLst>
      <p:ext uri="{BB962C8B-B14F-4D97-AF65-F5344CB8AC3E}">
        <p14:creationId xmlns:p14="http://schemas.microsoft.com/office/powerpoint/2010/main" val="3695804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Binomial Distribution</a:t>
            </a:r>
            <a:endParaRPr lang="en-US" dirty="0"/>
          </a:p>
        </p:txBody>
      </p:sp>
      <p:sp>
        <p:nvSpPr>
          <p:cNvPr id="6" name="Content Placeholder 5"/>
          <p:cNvSpPr>
            <a:spLocks noGrp="1"/>
          </p:cNvSpPr>
          <p:nvPr>
            <p:ph idx="1"/>
          </p:nvPr>
        </p:nvSpPr>
        <p:spPr/>
        <p:txBody>
          <a:bodyPr>
            <a:normAutofit lnSpcReduction="10000"/>
          </a:bodyPr>
          <a:lstStyle/>
          <a:p>
            <a:pPr marL="109728" indent="0">
              <a:buNone/>
            </a:pPr>
            <a:r>
              <a:rPr lang="en-US" dirty="0"/>
              <a:t/>
            </a:r>
            <a:br>
              <a:rPr lang="en-US" dirty="0"/>
            </a:br>
            <a:r>
              <a:rPr lang="en-US" dirty="0" smtClean="0"/>
              <a:t>Again, the </a:t>
            </a:r>
            <a:r>
              <a:rPr lang="en-US" dirty="0"/>
              <a:t>probability of getting x successes out of n trials (or observations) is</a:t>
            </a:r>
            <a:r>
              <a:rPr lang="en-US" dirty="0" smtClean="0"/>
              <a:t>:</a:t>
            </a:r>
          </a:p>
          <a:p>
            <a:pPr marL="109728" indent="0">
              <a:buNone/>
            </a:pPr>
            <a:r>
              <a:rPr lang="en-US" dirty="0" smtClean="0"/>
              <a:t>	P(x</a:t>
            </a:r>
            <a:r>
              <a:rPr lang="en-US" dirty="0"/>
              <a:t>) = </a:t>
            </a:r>
            <a:r>
              <a:rPr lang="en-US" dirty="0" err="1"/>
              <a:t>nCx</a:t>
            </a:r>
            <a:r>
              <a:rPr lang="en-US" dirty="0"/>
              <a:t> </a:t>
            </a:r>
            <a:r>
              <a:rPr lang="en-US" dirty="0" err="1"/>
              <a:t>p</a:t>
            </a:r>
            <a:r>
              <a:rPr lang="en-US" baseline="30000" dirty="0" err="1"/>
              <a:t>x</a:t>
            </a:r>
            <a:r>
              <a:rPr lang="en-US" dirty="0"/>
              <a:t> (1-p)</a:t>
            </a:r>
            <a:r>
              <a:rPr lang="en-US" baseline="30000" dirty="0"/>
              <a:t>n-x</a:t>
            </a:r>
          </a:p>
          <a:p>
            <a:pPr marL="109728" indent="0">
              <a:buNone/>
            </a:pPr>
            <a:r>
              <a:rPr lang="en-US" dirty="0"/>
              <a:t>  </a:t>
            </a:r>
          </a:p>
          <a:p>
            <a:pPr marL="109728" indent="0">
              <a:buNone/>
            </a:pPr>
            <a:r>
              <a:rPr lang="en-US" dirty="0"/>
              <a:t>The mean (expected value) of a binomial distribution is:</a:t>
            </a:r>
          </a:p>
          <a:p>
            <a:pPr marL="109728" indent="0">
              <a:buNone/>
            </a:pPr>
            <a:r>
              <a:rPr lang="en-US" dirty="0" smtClean="0"/>
              <a:t>	μ </a:t>
            </a:r>
            <a:r>
              <a:rPr lang="en-US" dirty="0"/>
              <a:t>= </a:t>
            </a:r>
            <a:r>
              <a:rPr lang="en-US" dirty="0" err="1"/>
              <a:t>np</a:t>
            </a:r>
            <a:endParaRPr lang="en-US" dirty="0"/>
          </a:p>
          <a:p>
            <a:pPr marL="109728" indent="0">
              <a:buNone/>
            </a:pPr>
            <a:r>
              <a:rPr lang="en-US" dirty="0"/>
              <a:t>  </a:t>
            </a:r>
          </a:p>
          <a:p>
            <a:pPr marL="109728" indent="0">
              <a:buNone/>
            </a:pPr>
            <a:r>
              <a:rPr lang="en-US" dirty="0"/>
              <a:t>The variance of a binomial distribution is:</a:t>
            </a:r>
          </a:p>
          <a:p>
            <a:pPr marL="109728" indent="0">
              <a:buNone/>
            </a:pPr>
            <a:r>
              <a:rPr lang="en-US" dirty="0" smtClean="0"/>
              <a:t>	σ</a:t>
            </a:r>
            <a:r>
              <a:rPr lang="en-US" baseline="30000" dirty="0" smtClean="0"/>
              <a:t>2</a:t>
            </a:r>
            <a:r>
              <a:rPr lang="en-US" dirty="0" smtClean="0"/>
              <a:t> </a:t>
            </a:r>
            <a:r>
              <a:rPr lang="en-US" dirty="0"/>
              <a:t>= </a:t>
            </a:r>
            <a:r>
              <a:rPr lang="en-US" dirty="0" err="1"/>
              <a:t>np</a:t>
            </a:r>
            <a:r>
              <a:rPr lang="en-US" dirty="0"/>
              <a:t>(1–p</a:t>
            </a:r>
            <a:r>
              <a:rPr lang="en-US" dirty="0" smtClean="0"/>
              <a:t>)</a:t>
            </a:r>
          </a:p>
          <a:p>
            <a:pPr marL="109728" indent="0">
              <a:buNone/>
            </a:pPr>
            <a:endParaRPr lang="en-US" dirty="0" smtClean="0"/>
          </a:p>
          <a:p>
            <a:pPr marL="109728" indent="0">
              <a:buNone/>
            </a:pPr>
            <a:endParaRPr lang="en-US" dirty="0"/>
          </a:p>
          <a:p>
            <a:pPr marL="109728" indent="0">
              <a:buNone/>
            </a:pPr>
            <a:endParaRPr lang="en-US" dirty="0"/>
          </a:p>
        </p:txBody>
      </p:sp>
      <p:sp>
        <p:nvSpPr>
          <p:cNvPr id="3" name="Footer Placeholder 2"/>
          <p:cNvSpPr>
            <a:spLocks noGrp="1"/>
          </p:cNvSpPr>
          <p:nvPr>
            <p:ph type="ftr" sz="quarter" idx="11"/>
          </p:nvPr>
        </p:nvSpPr>
        <p:spPr/>
        <p:txBody>
          <a:bodyPr/>
          <a:lstStyle/>
          <a:p>
            <a:r>
              <a:rPr lang="en-US" smtClean="0"/>
              <a:t>Binomial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9</a:t>
            </a:fld>
            <a:endParaRPr lang="en-US"/>
          </a:p>
        </p:txBody>
      </p:sp>
    </p:spTree>
    <p:custDataLst>
      <p:custData r:id="rId1"/>
      <p:tags r:id="rId2"/>
    </p:custDataLst>
    <p:extLst>
      <p:ext uri="{BB962C8B-B14F-4D97-AF65-F5344CB8AC3E}">
        <p14:creationId xmlns:p14="http://schemas.microsoft.com/office/powerpoint/2010/main" val="33091972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40B1B7AF-252E-4CCB-9496-4EF448C37DF5}"/>
  <p:tag name="ATHENA.CUSTOMXMLCONTENT" val="&lt;?xml version=&quot;1.0&quot;?&gt;&lt;athena xmlns=&quot;http://schemas.microsoft.com/edu/athena&quot; version=&quot;0.1.3885.0&quot;&gt;&lt;timings duration=&quot;8259&quot;/&gt;&lt;/athena&gt;"/>
</p:tagLst>
</file>

<file path=ppt/tags/tag10.xml><?xml version="1.0" encoding="utf-8"?>
<p:tagLst xmlns:a="http://schemas.openxmlformats.org/drawingml/2006/main" xmlns:r="http://schemas.openxmlformats.org/officeDocument/2006/relationships" xmlns:p="http://schemas.openxmlformats.org/presentationml/2006/main">
  <p:tag name="ATHENA.CUSTOMXMLID" val="{306D2FD7-53A4-49A9-9A8A-2446C2517CD2}"/>
  <p:tag name="ATHENA.CUSTOMXMLCONTENT" val="&lt;?xml version=&quot;1.0&quot;?&gt;&lt;athena xmlns=&quot;http://schemas.microsoft.com/edu/athena&quot; version=&quot;0.1.3885.0&quot;&gt;&lt;timings duration=&quot;75283&quot;/&gt;&lt;/athena&gt;"/>
</p:tagLst>
</file>

<file path=ppt/tags/tag11.xml><?xml version="1.0" encoding="utf-8"?>
<p:tagLst xmlns:a="http://schemas.openxmlformats.org/drawingml/2006/main" xmlns:r="http://schemas.openxmlformats.org/officeDocument/2006/relationships" xmlns:p="http://schemas.openxmlformats.org/presentationml/2006/main">
  <p:tag name="ATHENA.CUSTOMXMLID" val="{E264607D-675B-4C80-B98F-55672298E3BF}"/>
  <p:tag name="ATHENA.CUSTOMXMLCONTENT" val="&lt;?xml version=&quot;1.0&quot;?&gt;&lt;athena xmlns=&quot;http://schemas.microsoft.com/edu/athena&quot; version=&quot;0.1.3885.0&quot;&gt;&lt;timings duration=&quot;62787&quot;/&gt;&lt;/athena&gt;"/>
</p:tagLst>
</file>

<file path=ppt/tags/tag12.xml><?xml version="1.0" encoding="utf-8"?>
<p:tagLst xmlns:a="http://schemas.openxmlformats.org/drawingml/2006/main" xmlns:r="http://schemas.openxmlformats.org/officeDocument/2006/relationships" xmlns:p="http://schemas.openxmlformats.org/presentationml/2006/main">
  <p:tag name="ATHENA.CUSTOMXMLID" val="{FF2C260E-895D-4EDB-9B3E-A82042D11EDA}"/>
  <p:tag name="ATHENA.CUSTOMXMLCONTENT" val="&lt;?xml version=&quot;1.0&quot;?&gt;&lt;athena xmlns=&quot;http://schemas.microsoft.com/edu/athena&quot; version=&quot;0.1.3885.0&quot;&gt;&lt;timings duration=&quot;138115&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E641BBE6-92D3-4203-8B93-2FFC237F87BC}"/>
  <p:tag name="ATHENA.CUSTOMXMLCONTENT" val="&lt;?xml version=&quot;1.0&quot;?&gt;&lt;athena xmlns=&quot;http://schemas.microsoft.com/edu/athena&quot; version=&quot;0.1.3885.0&quot;&gt;&lt;timings duration=&quot;46163&quot;/&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C33ACB95-DA71-4044-AE35-622DB830A47C}"/>
  <p:tag name="ATHENA.CUSTOMXMLCONTENT" val="&lt;?xml version=&quot;1.0&quot;?&gt;&lt;athena xmlns=&quot;http://schemas.microsoft.com/edu/athena&quot; version=&quot;0.1.3885.0&quot;&gt;&lt;timings duration=&quot;48387&quot;/&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3D326B99-7C4E-422E-95AE-928982DCB647}"/>
  <p:tag name="ATHENA.CUSTOMXMLCONTENT" val="&lt;?xml version=&quot;1.0&quot;?&gt;&lt;athena xmlns=&quot;http://schemas.microsoft.com/edu/athena&quot; version=&quot;0.1.3885.0&quot;&gt;&lt;media embedded=&quot;true&quot; recordStart=&quot;0&quot; recordEnd=&quot;48387&quot; recordLength=&quot;48387&quot; start=&quot;0&quot; end=&quot;48387&quot; audioFormat=&quot;{00000161-0000-0010-8000-00AA00389B71}&quot; audioRate=&quot;8000&quot; muted=&quot;false&quot; volume=&quot;0.8&quot; fadeIn=&quot;0&quot; fadeOut=&quot;0&quot; audioOnly=&quot;true&quot;/&gt;&lt;/athena&gt;"/>
</p:tagLst>
</file>

<file path=ppt/tags/tag5.xml><?xml version="1.0" encoding="utf-8"?>
<p:tagLst xmlns:a="http://schemas.openxmlformats.org/drawingml/2006/main" xmlns:r="http://schemas.openxmlformats.org/officeDocument/2006/relationships" xmlns:p="http://schemas.openxmlformats.org/presentationml/2006/main">
  <p:tag name="ATHENA.CUSTOMXMLID" val="{04E2646E-9D92-4775-9209-9548493B0C38}"/>
  <p:tag name="ATHENA.CUSTOMXMLCONTENT" val="&lt;?xml version=&quot;1.0&quot;?&gt;&lt;athena xmlns=&quot;http://schemas.microsoft.com/edu/athena&quot; version=&quot;0.1.3885.0&quot;&gt;&lt;timings duration=&quot;71315&quot;/&gt;&lt;/athena&gt;"/>
</p:tagLst>
</file>

<file path=ppt/tags/tag6.xml><?xml version="1.0" encoding="utf-8"?>
<p:tagLst xmlns:a="http://schemas.openxmlformats.org/drawingml/2006/main" xmlns:r="http://schemas.openxmlformats.org/officeDocument/2006/relationships" xmlns:p="http://schemas.openxmlformats.org/presentationml/2006/main">
  <p:tag name="ATHENA.CUSTOMXMLID" val="{A80CA0FE-A73F-4337-A15E-994E527AB2EA}"/>
  <p:tag name="ATHENA.CUSTOMXMLCONTENT" val="&lt;?xml version=&quot;1.0&quot;?&gt;&lt;athena xmlns=&quot;http://schemas.microsoft.com/edu/athena&quot; version=&quot;0.1.3885.0&quot;&gt;&lt;timings duration=&quot;68307&quot;/&gt;&lt;/athena&gt;"/>
</p:tagLst>
</file>

<file path=ppt/tags/tag7.xml><?xml version="1.0" encoding="utf-8"?>
<p:tagLst xmlns:a="http://schemas.openxmlformats.org/drawingml/2006/main" xmlns:r="http://schemas.openxmlformats.org/officeDocument/2006/relationships" xmlns:p="http://schemas.openxmlformats.org/presentationml/2006/main">
  <p:tag name="ATHENA.CUSTOMXMLID" val="{9F290350-8B5F-4070-82B1-01144E4833AD}"/>
  <p:tag name="ATHENA.CUSTOMXMLCONTENT" val="&lt;?xml version=&quot;1.0&quot;?&gt;&lt;athena xmlns=&quot;http://schemas.microsoft.com/edu/athena&quot; version=&quot;0.1.3885.0&quot;&gt;&lt;timings duration=&quot;66515&quot;/&gt;&lt;/athena&gt;"/>
</p:tagLst>
</file>

<file path=ppt/tags/tag8.xml><?xml version="1.0" encoding="utf-8"?>
<p:tagLst xmlns:a="http://schemas.openxmlformats.org/drawingml/2006/main" xmlns:r="http://schemas.openxmlformats.org/officeDocument/2006/relationships" xmlns:p="http://schemas.openxmlformats.org/presentationml/2006/main">
  <p:tag name="ATHENA.CUSTOMXMLID" val="{028276D4-5500-4C37-BFCD-3CF8B42962EA}"/>
  <p:tag name="ATHENA.CUSTOMXMLCONTENT" val="&lt;?xml version=&quot;1.0&quot;?&gt;&lt;athena xmlns=&quot;http://schemas.microsoft.com/edu/athena&quot; version=&quot;0.1.3885.0&quot;&gt;&lt;timings duration=&quot;98963&quot;/&gt;&lt;/athena&gt;"/>
</p:tagLst>
</file>

<file path=ppt/tags/tag9.xml><?xml version="1.0" encoding="utf-8"?>
<p:tagLst xmlns:a="http://schemas.openxmlformats.org/drawingml/2006/main" xmlns:r="http://schemas.openxmlformats.org/officeDocument/2006/relationships" xmlns:p="http://schemas.openxmlformats.org/presentationml/2006/main">
  <p:tag name="ATHENA.CUSTOMXMLID" val="{BBB5CDF8-3CEA-4ACB-9723-02E1288D8FA1}"/>
  <p:tag name="ATHENA.CUSTOMXMLCONTENT" val="&lt;?xml version=&quot;1.0&quot;?&gt;&lt;athena xmlns=&quot;http://schemas.microsoft.com/edu/athena&quot; version=&quot;0.1.3885.0&quot;&gt;&lt;timings duration=&quot;50963&quot;/&gt;&lt;/athena&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thena xmlns="http://schemas.microsoft.com/edu/athena" version="0.1.3885.0">
  <media embedded="true" recordStart="0" recordEnd="103571" recordLength="103571" start="0" end="103571" audioFormat="{00000161-0000-0010-8000-00AA00389B71}" audioRate="8000" muted="false" volume="0.8" fadeIn="0" fadeOut="0" audioOnly="true"/>
</athena>
</file>

<file path=customXml/item10.xml><?xml version="1.0" encoding="utf-8"?>
<athena xmlns="http://schemas.microsoft.com/edu/athena" version="0.1.3885.0">
  <timings duration="66515"/>
</athena>
</file>

<file path=customXml/item11.xml><?xml version="1.0" encoding="utf-8"?>
<athena xmlns="http://schemas.microsoft.com/edu/athena" version="0.1.3885.0">
  <media embedded="true" recordStart="0" recordEnd="138115" recordLength="138115" start="0" end="138115" audioFormat="{00000161-0000-0010-8000-00AA00389B71}" audioRate="8000" muted="false" volume="0.8" fadeIn="0" fadeOut="0" audioOnly="true"/>
</athena>
</file>

<file path=customXml/item12.xml><?xml version="1.0" encoding="utf-8"?>
<athena xmlns="http://schemas.microsoft.com/edu/athena" version="0.1.3885.0">
  <media embedded="true" recordStart="0" recordEnd="66515" recordLength="66515" start="0" end="66515" audioFormat="{00000161-0000-0010-8000-00AA00389B71}" audioRate="8000" muted="false" volume="0.8" fadeIn="0" fadeOut="0" audioOnly="true"/>
</athena>
</file>

<file path=customXml/item13.xml><?xml version="1.0" encoding="utf-8"?>
<athena xmlns="http://schemas.microsoft.com/edu/athena" version="0.1.3885.0">
  <media embedded="true" recordStart="0" recordEnd="68307" recordLength="68307" start="0" end="68307" audioFormat="{00000161-0000-0010-8000-00AA00389B71}" audioRate="8000" muted="false" volume="0.8" fadeIn="0" fadeOut="0" audioOnly="true"/>
</athena>
</file>

<file path=customXml/item14.xml><?xml version="1.0" encoding="utf-8"?>
<athena xmlns="http://schemas.microsoft.com/edu/athena" version="0.1.3885.0">
  <media embedded="true" recordStart="0" recordEnd="98963" recordLength="98963" start="0" end="98963" audioFormat="{00000161-0000-0010-8000-00AA00389B71}" audioRate="8000" muted="false" volume="0.8" fadeIn="0" fadeOut="0" audioOnly="true"/>
</athena>
</file>

<file path=customXml/item15.xml><?xml version="1.0" encoding="utf-8"?>
<athena xmlns="http://schemas.microsoft.com/edu/athena" version="0.1.3885.0">
  <media embedded="true" recordStart="0" recordEnd="71571" recordLength="71571" start="0" end="71571" audioFormat="{00000161-0000-0010-8000-00AA00389B71}" audioRate="8000" muted="false" volume="0.8" fadeIn="0" fadeOut="0" audioOnly="true"/>
</athena>
</file>

<file path=customXml/item16.xml><?xml version="1.0" encoding="utf-8"?>
<athena xmlns="http://schemas.microsoft.com/edu/athena" version="0.1.3885.0">
  <timings duration="8259"/>
</athena>
</file>

<file path=customXml/item17.xml><?xml version="1.0" encoding="utf-8"?>
<athena xmlns="http://schemas.microsoft.com/edu/athena" version="0.1.3885.0">
  <timings duration="103891"/>
</athena>
</file>

<file path=customXml/item18.xml><?xml version="1.0" encoding="utf-8"?>
<athena xmlns="http://schemas.microsoft.com/edu/athena" version="0.1.3885.0">
  <timings duration="50963"/>
</athena>
</file>

<file path=customXml/item19.xml><?xml version="1.0" encoding="utf-8"?>
<athena xmlns="http://schemas.microsoft.com/edu/athena" version="0.1.3885.0">
  <timings duration="98963"/>
</athena>
</file>

<file path=customXml/item2.xml><?xml version="1.0" encoding="utf-8"?>
<athena xmlns="http://schemas.microsoft.com/edu/athena" version="0.1.3885.0">
  <media embedded="true" recordStart="0" recordEnd="121683" recordLength="121683" start="0" end="121683" audioFormat="{00000161-0000-0010-8000-00AA00389B71}" audioRate="8000" muted="false" volume="0.8" fadeIn="0" fadeOut="0" audioOnly="true"/>
</athena>
</file>

<file path=customXml/item20.xml><?xml version="1.0" encoding="utf-8"?>
<athena xmlns="http://schemas.microsoft.com/edu/athena" version="0.1.3885.0">
  <media embedded="true" recordStart="0" recordEnd="103891" recordLength="103891" start="0" end="103891" audioFormat="{00000161-0000-0010-8000-00AA00389B71}" audioRate="8000" muted="false" volume="0.8" fadeIn="0" fadeOut="0" audioOnly="true"/>
</athena>
</file>

<file path=customXml/item21.xml><?xml version="1.0" encoding="utf-8"?>
<athena xmlns="http://schemas.microsoft.com/edu/athena" version="0.1.3885.0">
  <timings duration="62787"/>
</athena>
</file>

<file path=customXml/item22.xml><?xml version="1.0" encoding="utf-8"?>
<athena xmlns="http://schemas.microsoft.com/edu/athena" version="0.1.3885.0">
  <timings duration="75283"/>
</athena>
</file>

<file path=customXml/item23.xml><?xml version="1.0" encoding="utf-8"?>
<athena xmlns="http://schemas.microsoft.com/edu/athena" version="0.1.3885.0">
  <media embedded="true" recordStart="0" recordEnd="48387" recordLength="48387" start="0" end="48387" audioFormat="{00000161-0000-0010-8000-00AA00389B71}" audioRate="8000" muted="false" volume="0.8" fadeIn="0" fadeOut="0" audioOnly="true"/>
</athena>
</file>

<file path=customXml/item24.xml><?xml version="1.0" encoding="utf-8"?>
<athena xmlns="http://schemas.microsoft.com/edu/athena" version="0.1.3885.0">
  <media embedded="true" recordStart="0" recordEnd="71315" recordLength="71315" start="0" end="71315" audioFormat="{00000161-0000-0010-8000-00AA00389B71}" audioRate="8000" muted="false" volume="0.8" fadeIn="0" fadeOut="0" audioOnly="true"/>
</athena>
</file>

<file path=customXml/item25.xml><?xml version="1.0" encoding="utf-8"?>
<athena xmlns="http://schemas.microsoft.com/edu/athena" version="0.1.3885.0">
  <timings duration="48387"/>
</athena>
</file>

<file path=customXml/item26.xml><?xml version="1.0" encoding="utf-8"?>
<athena xmlns="http://schemas.microsoft.com/edu/athena" version="0.1.3885.0">
  <timings duration="138115"/>
</athena>
</file>

<file path=customXml/item27.xml><?xml version="1.0" encoding="utf-8"?>
<athena xmlns="http://schemas.microsoft.com/edu/athena" version="0.1.3885.0">
  <media embedded="true" recordStart="0" recordEnd="62787" recordLength="62787" start="0" end="62787" audioFormat="{00000161-0000-0010-8000-00AA00389B71}" audioRate="8000" muted="false" volume="0.8" fadeIn="0" fadeOut="0" audioOnly="true"/>
</athena>
</file>

<file path=customXml/item28.xml><?xml version="1.0" encoding="utf-8"?>
<athena xmlns="http://schemas.microsoft.com/edu/athena" version="0.1.3885.0">
  <timings duration="68307"/>
</athena>
</file>

<file path=customXml/item29.xml><?xml version="1.0" encoding="utf-8"?>
<athena xmlns="http://schemas.microsoft.com/edu/athena" version="0.1.3885.0">
  <timings duration="121683"/>
</athena>
</file>

<file path=customXml/item3.xml><?xml version="1.0" encoding="utf-8"?>
<athena xmlns="http://schemas.microsoft.com/edu/athena" version="0.1.3885.0">
  <timings duration="103571"/>
</athena>
</file>

<file path=customXml/item30.xml><?xml version="1.0" encoding="utf-8"?>
<athena xmlns="http://schemas.microsoft.com/edu/athena" version="0.1.3885.0">
  <timings duration="71315"/>
</athena>
</file>

<file path=customXml/item4.xml><?xml version="1.0" encoding="utf-8"?>
<athena xmlns="http://schemas.microsoft.com/edu/athena" version="0.1.3885.0">
  <timings duration="92099"/>
</athena>
</file>

<file path=customXml/item5.xml><?xml version="1.0" encoding="utf-8"?>
<athena xmlns="http://schemas.microsoft.com/edu/athena" version="0.1.3885.0">
  <timings duration="71571"/>
</athena>
</file>

<file path=customXml/item6.xml><?xml version="1.0" encoding="utf-8"?>
<athena xmlns="http://schemas.microsoft.com/edu/athena" version="0.1.3885.0">
  <media embedded="true" recordStart="0" recordEnd="50963" recordLength="50963" start="0" end="50963" audioFormat="{00000161-0000-0010-8000-00AA00389B71}" audioRate="8000" muted="false" volume="0.8" fadeIn="0" fadeOut="0" audioOnly="true"/>
</athena>
</file>

<file path=customXml/item7.xml><?xml version="1.0" encoding="utf-8"?>
<athena xmlns="http://schemas.microsoft.com/edu/athena" version="0.1.3885.0">
  <media embedded="true" recordStart="0" recordEnd="92099" recordLength="92099" start="0" end="92099" audioFormat="{00000161-0000-0010-8000-00AA00389B71}" audioRate="8000" muted="false" volume="0.8" fadeIn="0" fadeOut="0" audioOnly="true"/>
</athena>
</file>

<file path=customXml/item8.xml><?xml version="1.0" encoding="utf-8"?>
<athena xmlns="http://schemas.microsoft.com/edu/athena" version="0.1.3885.0">
  <timings duration="46163"/>
</athena>
</file>

<file path=customXml/item9.xml><?xml version="1.0" encoding="utf-8"?>
<athena xmlns="http://schemas.microsoft.com/edu/athena" version="0.1.3885.0">
  <media embedded="true" recordStart="0" recordEnd="75283" recordLength="75283" start="0" end="75283" audioFormat="{00000161-0000-0010-8000-00AA00389B71}" audioRate="8000" muted="false" volume="0.8" fadeIn="0" fadeOut="0" audioOnly="true"/>
</athena>
</file>

<file path=customXml/itemProps1.xml><?xml version="1.0" encoding="utf-8"?>
<ds:datastoreItem xmlns:ds="http://schemas.openxmlformats.org/officeDocument/2006/customXml" ds:itemID="{441E82BC-879F-4269-AA5A-9BF0CA5A7E8D}">
  <ds:schemaRefs>
    <ds:schemaRef ds:uri="http://schemas.microsoft.com/edu/athena"/>
  </ds:schemaRefs>
</ds:datastoreItem>
</file>

<file path=customXml/itemProps10.xml><?xml version="1.0" encoding="utf-8"?>
<ds:datastoreItem xmlns:ds="http://schemas.openxmlformats.org/officeDocument/2006/customXml" ds:itemID="{9F290350-8B5F-4070-82B1-01144E4833AD}">
  <ds:schemaRefs>
    <ds:schemaRef ds:uri="http://schemas.microsoft.com/edu/athena"/>
  </ds:schemaRefs>
</ds:datastoreItem>
</file>

<file path=customXml/itemProps11.xml><?xml version="1.0" encoding="utf-8"?>
<ds:datastoreItem xmlns:ds="http://schemas.openxmlformats.org/officeDocument/2006/customXml" ds:itemID="{08FF1006-A3AD-44D9-8409-9A98FBD53C1A}">
  <ds:schemaRefs>
    <ds:schemaRef ds:uri="http://schemas.microsoft.com/edu/athena"/>
  </ds:schemaRefs>
</ds:datastoreItem>
</file>

<file path=customXml/itemProps12.xml><?xml version="1.0" encoding="utf-8"?>
<ds:datastoreItem xmlns:ds="http://schemas.openxmlformats.org/officeDocument/2006/customXml" ds:itemID="{44A1D60F-0C14-425E-9F3C-AA4E8F0A2D7F}">
  <ds:schemaRefs>
    <ds:schemaRef ds:uri="http://schemas.microsoft.com/edu/athena"/>
  </ds:schemaRefs>
</ds:datastoreItem>
</file>

<file path=customXml/itemProps13.xml><?xml version="1.0" encoding="utf-8"?>
<ds:datastoreItem xmlns:ds="http://schemas.openxmlformats.org/officeDocument/2006/customXml" ds:itemID="{ABB0127B-5F51-4A3C-B9AD-BF11E1CB44BE}">
  <ds:schemaRefs>
    <ds:schemaRef ds:uri="http://schemas.microsoft.com/edu/athena"/>
  </ds:schemaRefs>
</ds:datastoreItem>
</file>

<file path=customXml/itemProps14.xml><?xml version="1.0" encoding="utf-8"?>
<ds:datastoreItem xmlns:ds="http://schemas.openxmlformats.org/officeDocument/2006/customXml" ds:itemID="{DADB7B3B-2F36-4C13-8A66-99FCABD67B1F}">
  <ds:schemaRefs>
    <ds:schemaRef ds:uri="http://schemas.microsoft.com/edu/athena"/>
  </ds:schemaRefs>
</ds:datastoreItem>
</file>

<file path=customXml/itemProps15.xml><?xml version="1.0" encoding="utf-8"?>
<ds:datastoreItem xmlns:ds="http://schemas.openxmlformats.org/officeDocument/2006/customXml" ds:itemID="{03B3A8CF-E909-4B96-9A86-6969E067FE64}">
  <ds:schemaRefs>
    <ds:schemaRef ds:uri="http://schemas.microsoft.com/edu/athena"/>
  </ds:schemaRefs>
</ds:datastoreItem>
</file>

<file path=customXml/itemProps16.xml><?xml version="1.0" encoding="utf-8"?>
<ds:datastoreItem xmlns:ds="http://schemas.openxmlformats.org/officeDocument/2006/customXml" ds:itemID="{40B1B7AF-252E-4CCB-9496-4EF448C37DF5}">
  <ds:schemaRefs>
    <ds:schemaRef ds:uri="http://schemas.microsoft.com/edu/athena"/>
  </ds:schemaRefs>
</ds:datastoreItem>
</file>

<file path=customXml/itemProps17.xml><?xml version="1.0" encoding="utf-8"?>
<ds:datastoreItem xmlns:ds="http://schemas.openxmlformats.org/officeDocument/2006/customXml" ds:itemID="{D3FD9435-084B-4C03-9195-C330C1C88719}">
  <ds:schemaRefs>
    <ds:schemaRef ds:uri="http://schemas.microsoft.com/edu/athena"/>
  </ds:schemaRefs>
</ds:datastoreItem>
</file>

<file path=customXml/itemProps18.xml><?xml version="1.0" encoding="utf-8"?>
<ds:datastoreItem xmlns:ds="http://schemas.openxmlformats.org/officeDocument/2006/customXml" ds:itemID="{BBB5CDF8-3CEA-4ACB-9723-02E1288D8FA1}">
  <ds:schemaRefs>
    <ds:schemaRef ds:uri="http://schemas.microsoft.com/edu/athena"/>
  </ds:schemaRefs>
</ds:datastoreItem>
</file>

<file path=customXml/itemProps19.xml><?xml version="1.0" encoding="utf-8"?>
<ds:datastoreItem xmlns:ds="http://schemas.openxmlformats.org/officeDocument/2006/customXml" ds:itemID="{028276D4-5500-4C37-BFCD-3CF8B42962EA}">
  <ds:schemaRefs>
    <ds:schemaRef ds:uri="http://schemas.microsoft.com/edu/athena"/>
  </ds:schemaRefs>
</ds:datastoreItem>
</file>

<file path=customXml/itemProps2.xml><?xml version="1.0" encoding="utf-8"?>
<ds:datastoreItem xmlns:ds="http://schemas.openxmlformats.org/officeDocument/2006/customXml" ds:itemID="{432D1DE9-6F2D-407A-A84A-AA92304C9FEE}">
  <ds:schemaRefs>
    <ds:schemaRef ds:uri="http://schemas.microsoft.com/edu/athena"/>
  </ds:schemaRefs>
</ds:datastoreItem>
</file>

<file path=customXml/itemProps20.xml><?xml version="1.0" encoding="utf-8"?>
<ds:datastoreItem xmlns:ds="http://schemas.openxmlformats.org/officeDocument/2006/customXml" ds:itemID="{12D785CB-929B-469E-ABC2-E7544EB72A7D}">
  <ds:schemaRefs>
    <ds:schemaRef ds:uri="http://schemas.microsoft.com/edu/athena"/>
  </ds:schemaRefs>
</ds:datastoreItem>
</file>

<file path=customXml/itemProps21.xml><?xml version="1.0" encoding="utf-8"?>
<ds:datastoreItem xmlns:ds="http://schemas.openxmlformats.org/officeDocument/2006/customXml" ds:itemID="{E264607D-675B-4C80-B98F-55672298E3BF}">
  <ds:schemaRefs>
    <ds:schemaRef ds:uri="http://schemas.microsoft.com/edu/athena"/>
  </ds:schemaRefs>
</ds:datastoreItem>
</file>

<file path=customXml/itemProps22.xml><?xml version="1.0" encoding="utf-8"?>
<ds:datastoreItem xmlns:ds="http://schemas.openxmlformats.org/officeDocument/2006/customXml" ds:itemID="{306D2FD7-53A4-49A9-9A8A-2446C2517CD2}">
  <ds:schemaRefs>
    <ds:schemaRef ds:uri="http://schemas.microsoft.com/edu/athena"/>
  </ds:schemaRefs>
</ds:datastoreItem>
</file>

<file path=customXml/itemProps23.xml><?xml version="1.0" encoding="utf-8"?>
<ds:datastoreItem xmlns:ds="http://schemas.openxmlformats.org/officeDocument/2006/customXml" ds:itemID="{3D326B99-7C4E-422E-95AE-928982DCB647}">
  <ds:schemaRefs>
    <ds:schemaRef ds:uri="http://schemas.microsoft.com/edu/athena"/>
  </ds:schemaRefs>
</ds:datastoreItem>
</file>

<file path=customXml/itemProps24.xml><?xml version="1.0" encoding="utf-8"?>
<ds:datastoreItem xmlns:ds="http://schemas.openxmlformats.org/officeDocument/2006/customXml" ds:itemID="{92747B5F-4CC8-4EE3-9B0A-83EEADF7BC23}">
  <ds:schemaRefs>
    <ds:schemaRef ds:uri="http://schemas.microsoft.com/edu/athena"/>
  </ds:schemaRefs>
</ds:datastoreItem>
</file>

<file path=customXml/itemProps25.xml><?xml version="1.0" encoding="utf-8"?>
<ds:datastoreItem xmlns:ds="http://schemas.openxmlformats.org/officeDocument/2006/customXml" ds:itemID="{C33ACB95-DA71-4044-AE35-622DB830A47C}">
  <ds:schemaRefs>
    <ds:schemaRef ds:uri="http://schemas.microsoft.com/edu/athena"/>
  </ds:schemaRefs>
</ds:datastoreItem>
</file>

<file path=customXml/itemProps26.xml><?xml version="1.0" encoding="utf-8"?>
<ds:datastoreItem xmlns:ds="http://schemas.openxmlformats.org/officeDocument/2006/customXml" ds:itemID="{FF2C260E-895D-4EDB-9B3E-A82042D11EDA}">
  <ds:schemaRefs>
    <ds:schemaRef ds:uri="http://schemas.microsoft.com/edu/athena"/>
  </ds:schemaRefs>
</ds:datastoreItem>
</file>

<file path=customXml/itemProps27.xml><?xml version="1.0" encoding="utf-8"?>
<ds:datastoreItem xmlns:ds="http://schemas.openxmlformats.org/officeDocument/2006/customXml" ds:itemID="{996EFD94-E834-46A2-9EC3-069F7B9A76FC}">
  <ds:schemaRefs>
    <ds:schemaRef ds:uri="http://schemas.microsoft.com/edu/athena"/>
  </ds:schemaRefs>
</ds:datastoreItem>
</file>

<file path=customXml/itemProps28.xml><?xml version="1.0" encoding="utf-8"?>
<ds:datastoreItem xmlns:ds="http://schemas.openxmlformats.org/officeDocument/2006/customXml" ds:itemID="{A80CA0FE-A73F-4337-A15E-994E527AB2EA}">
  <ds:schemaRefs>
    <ds:schemaRef ds:uri="http://schemas.microsoft.com/edu/athena"/>
  </ds:schemaRefs>
</ds:datastoreItem>
</file>

<file path=customXml/itemProps29.xml><?xml version="1.0" encoding="utf-8"?>
<ds:datastoreItem xmlns:ds="http://schemas.openxmlformats.org/officeDocument/2006/customXml" ds:itemID="{4F691D0B-9CE8-4BA2-AFA9-2C466877219D}">
  <ds:schemaRefs>
    <ds:schemaRef ds:uri="http://schemas.microsoft.com/edu/athena"/>
  </ds:schemaRefs>
</ds:datastoreItem>
</file>

<file path=customXml/itemProps3.xml><?xml version="1.0" encoding="utf-8"?>
<ds:datastoreItem xmlns:ds="http://schemas.openxmlformats.org/officeDocument/2006/customXml" ds:itemID="{92AA5460-EBB0-430B-AC15-AC73AC75CDE0}">
  <ds:schemaRefs>
    <ds:schemaRef ds:uri="http://schemas.microsoft.com/edu/athena"/>
  </ds:schemaRefs>
</ds:datastoreItem>
</file>

<file path=customXml/itemProps30.xml><?xml version="1.0" encoding="utf-8"?>
<ds:datastoreItem xmlns:ds="http://schemas.openxmlformats.org/officeDocument/2006/customXml" ds:itemID="{04E2646E-9D92-4775-9209-9548493B0C38}">
  <ds:schemaRefs>
    <ds:schemaRef ds:uri="http://schemas.microsoft.com/edu/athena"/>
  </ds:schemaRefs>
</ds:datastoreItem>
</file>

<file path=customXml/itemProps4.xml><?xml version="1.0" encoding="utf-8"?>
<ds:datastoreItem xmlns:ds="http://schemas.openxmlformats.org/officeDocument/2006/customXml" ds:itemID="{8615B0FF-B745-4048-897E-60B7A841721F}">
  <ds:schemaRefs>
    <ds:schemaRef ds:uri="http://schemas.microsoft.com/edu/athena"/>
  </ds:schemaRefs>
</ds:datastoreItem>
</file>

<file path=customXml/itemProps5.xml><?xml version="1.0" encoding="utf-8"?>
<ds:datastoreItem xmlns:ds="http://schemas.openxmlformats.org/officeDocument/2006/customXml" ds:itemID="{4699355A-949E-4210-991B-6E4E7944B166}">
  <ds:schemaRefs>
    <ds:schemaRef ds:uri="http://schemas.microsoft.com/edu/athena"/>
  </ds:schemaRefs>
</ds:datastoreItem>
</file>

<file path=customXml/itemProps6.xml><?xml version="1.0" encoding="utf-8"?>
<ds:datastoreItem xmlns:ds="http://schemas.openxmlformats.org/officeDocument/2006/customXml" ds:itemID="{DFC27937-4A05-4FB3-BFF7-4F5D4F9F55D2}">
  <ds:schemaRefs>
    <ds:schemaRef ds:uri="http://schemas.microsoft.com/edu/athena"/>
  </ds:schemaRefs>
</ds:datastoreItem>
</file>

<file path=customXml/itemProps7.xml><?xml version="1.0" encoding="utf-8"?>
<ds:datastoreItem xmlns:ds="http://schemas.openxmlformats.org/officeDocument/2006/customXml" ds:itemID="{F24BEFCB-EC2A-4CF8-A486-E641367F773A}">
  <ds:schemaRefs>
    <ds:schemaRef ds:uri="http://schemas.microsoft.com/edu/athena"/>
  </ds:schemaRefs>
</ds:datastoreItem>
</file>

<file path=customXml/itemProps8.xml><?xml version="1.0" encoding="utf-8"?>
<ds:datastoreItem xmlns:ds="http://schemas.openxmlformats.org/officeDocument/2006/customXml" ds:itemID="{E641BBE6-92D3-4203-8B93-2FFC237F87BC}">
  <ds:schemaRefs>
    <ds:schemaRef ds:uri="http://schemas.microsoft.com/edu/athena"/>
  </ds:schemaRefs>
</ds:datastoreItem>
</file>

<file path=customXml/itemProps9.xml><?xml version="1.0" encoding="utf-8"?>
<ds:datastoreItem xmlns:ds="http://schemas.openxmlformats.org/officeDocument/2006/customXml" ds:itemID="{1F588DA8-F797-430F-99D1-14C9D1B3B139}">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620</Words>
  <Application>Microsoft Office PowerPoint</Application>
  <PresentationFormat>On-screen Show (4:3)</PresentationFormat>
  <Paragraphs>121</Paragraphs>
  <Slides>11</Slides>
  <Notes>11</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 3</vt:lpstr>
      <vt:lpstr>Integral</vt:lpstr>
      <vt:lpstr>Equation</vt:lpstr>
      <vt:lpstr>Binomial Distribution</vt:lpstr>
      <vt:lpstr>Permutations &amp; Combinations</vt:lpstr>
      <vt:lpstr>Permutations &amp; Combinations</vt:lpstr>
      <vt:lpstr>Permutations &amp; Combinations</vt:lpstr>
      <vt:lpstr>Permutations &amp; Combinations</vt:lpstr>
      <vt:lpstr>Permutations &amp; Combinations</vt:lpstr>
      <vt:lpstr>Binomial Distribution</vt:lpstr>
      <vt:lpstr>Binomial Distribution</vt:lpstr>
      <vt:lpstr>Binomial Distribution</vt:lpstr>
      <vt:lpstr>Example: Air conditioners</vt:lpstr>
      <vt:lpstr>Example: Air conditioners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2012-12-28T20:51:35Z</dcterms:created>
  <dcterms:modified xsi:type="dcterms:W3CDTF">2018-10-29T06:12:32Z</dcterms:modified>
</cp:coreProperties>
</file>