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a" ContentType="audio/x-ms-wma"/>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Lst>
  <p:notesMasterIdLst>
    <p:notesMasterId r:id="rId16"/>
  </p:notesMasterIdLst>
  <p:sldIdLst>
    <p:sldId id="256" r:id="rId2"/>
    <p:sldId id="273" r:id="rId3"/>
    <p:sldId id="257" r:id="rId4"/>
    <p:sldId id="274" r:id="rId5"/>
    <p:sldId id="275" r:id="rId6"/>
    <p:sldId id="276" r:id="rId7"/>
    <p:sldId id="258" r:id="rId8"/>
    <p:sldId id="259" r:id="rId9"/>
    <p:sldId id="260" r:id="rId10"/>
    <p:sldId id="278" r:id="rId11"/>
    <p:sldId id="261" r:id="rId12"/>
    <p:sldId id="262"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0" autoAdjust="0"/>
    <p:restoredTop sz="94660"/>
  </p:normalViewPr>
  <p:slideViewPr>
    <p:cSldViewPr>
      <p:cViewPr varScale="1">
        <p:scale>
          <a:sx n="83" d="100"/>
          <a:sy n="83" d="100"/>
        </p:scale>
        <p:origin x="190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7CF96-B08F-42CE-8BB3-5FD9F54D966F}" type="datetimeFigureOut">
              <a:rPr lang="en-US" smtClean="0"/>
              <a:t>10/27/2018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9FED7-423F-4B32-ACFC-4877722CB426}" type="slidenum">
              <a:rPr lang="en-US" smtClean="0"/>
              <a:t>‹#›</a:t>
            </a:fld>
            <a:endParaRPr lang="en-US"/>
          </a:p>
        </p:txBody>
      </p:sp>
    </p:spTree>
    <p:extLst>
      <p:ext uri="{BB962C8B-B14F-4D97-AF65-F5344CB8AC3E}">
        <p14:creationId xmlns:p14="http://schemas.microsoft.com/office/powerpoint/2010/main" val="1455497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a:t>
            </a:fld>
            <a:endParaRPr lang="en-US"/>
          </a:p>
        </p:txBody>
      </p:sp>
    </p:spTree>
    <p:extLst>
      <p:ext uri="{BB962C8B-B14F-4D97-AF65-F5344CB8AC3E}">
        <p14:creationId xmlns:p14="http://schemas.microsoft.com/office/powerpoint/2010/main" val="319487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10</a:t>
            </a:fld>
            <a:endParaRPr lang="en-US"/>
          </a:p>
        </p:txBody>
      </p:sp>
    </p:spTree>
    <p:extLst>
      <p:ext uri="{BB962C8B-B14F-4D97-AF65-F5344CB8AC3E}">
        <p14:creationId xmlns:p14="http://schemas.microsoft.com/office/powerpoint/2010/main" val="3966814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11</a:t>
            </a:fld>
            <a:endParaRPr lang="en-US"/>
          </a:p>
        </p:txBody>
      </p:sp>
    </p:spTree>
    <p:extLst>
      <p:ext uri="{BB962C8B-B14F-4D97-AF65-F5344CB8AC3E}">
        <p14:creationId xmlns:p14="http://schemas.microsoft.com/office/powerpoint/2010/main" val="1937784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12</a:t>
            </a:fld>
            <a:endParaRPr lang="en-US"/>
          </a:p>
        </p:txBody>
      </p:sp>
    </p:spTree>
    <p:extLst>
      <p:ext uri="{BB962C8B-B14F-4D97-AF65-F5344CB8AC3E}">
        <p14:creationId xmlns:p14="http://schemas.microsoft.com/office/powerpoint/2010/main" val="1632096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13</a:t>
            </a:fld>
            <a:endParaRPr lang="en-US"/>
          </a:p>
        </p:txBody>
      </p:sp>
    </p:spTree>
    <p:extLst>
      <p:ext uri="{BB962C8B-B14F-4D97-AF65-F5344CB8AC3E}">
        <p14:creationId xmlns:p14="http://schemas.microsoft.com/office/powerpoint/2010/main" val="180052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14</a:t>
            </a:fld>
            <a:endParaRPr lang="en-US"/>
          </a:p>
        </p:txBody>
      </p:sp>
    </p:spTree>
    <p:extLst>
      <p:ext uri="{BB962C8B-B14F-4D97-AF65-F5344CB8AC3E}">
        <p14:creationId xmlns:p14="http://schemas.microsoft.com/office/powerpoint/2010/main" val="107711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2</a:t>
            </a:fld>
            <a:endParaRPr lang="en-US"/>
          </a:p>
        </p:txBody>
      </p:sp>
    </p:spTree>
    <p:extLst>
      <p:ext uri="{BB962C8B-B14F-4D97-AF65-F5344CB8AC3E}">
        <p14:creationId xmlns:p14="http://schemas.microsoft.com/office/powerpoint/2010/main" val="31948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3</a:t>
            </a:fld>
            <a:endParaRPr lang="en-US"/>
          </a:p>
        </p:txBody>
      </p:sp>
    </p:spTree>
    <p:extLst>
      <p:ext uri="{BB962C8B-B14F-4D97-AF65-F5344CB8AC3E}">
        <p14:creationId xmlns:p14="http://schemas.microsoft.com/office/powerpoint/2010/main" val="659446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4</a:t>
            </a:fld>
            <a:endParaRPr lang="en-US"/>
          </a:p>
        </p:txBody>
      </p:sp>
    </p:spTree>
    <p:extLst>
      <p:ext uri="{BB962C8B-B14F-4D97-AF65-F5344CB8AC3E}">
        <p14:creationId xmlns:p14="http://schemas.microsoft.com/office/powerpoint/2010/main" val="659446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5</a:t>
            </a:fld>
            <a:endParaRPr lang="en-US"/>
          </a:p>
        </p:txBody>
      </p:sp>
    </p:spTree>
    <p:extLst>
      <p:ext uri="{BB962C8B-B14F-4D97-AF65-F5344CB8AC3E}">
        <p14:creationId xmlns:p14="http://schemas.microsoft.com/office/powerpoint/2010/main" val="6594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9FED7-423F-4B32-ACFC-4877722CB426}" type="slidenum">
              <a:rPr lang="en-US" smtClean="0"/>
              <a:t>6</a:t>
            </a:fld>
            <a:endParaRPr lang="en-US"/>
          </a:p>
        </p:txBody>
      </p:sp>
    </p:spTree>
    <p:extLst>
      <p:ext uri="{BB962C8B-B14F-4D97-AF65-F5344CB8AC3E}">
        <p14:creationId xmlns:p14="http://schemas.microsoft.com/office/powerpoint/2010/main" val="65944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7</a:t>
            </a:fld>
            <a:endParaRPr lang="en-US"/>
          </a:p>
        </p:txBody>
      </p:sp>
    </p:spTree>
    <p:extLst>
      <p:ext uri="{BB962C8B-B14F-4D97-AF65-F5344CB8AC3E}">
        <p14:creationId xmlns:p14="http://schemas.microsoft.com/office/powerpoint/2010/main" val="265002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8</a:t>
            </a:fld>
            <a:endParaRPr lang="en-US"/>
          </a:p>
        </p:txBody>
      </p:sp>
    </p:spTree>
    <p:extLst>
      <p:ext uri="{BB962C8B-B14F-4D97-AF65-F5344CB8AC3E}">
        <p14:creationId xmlns:p14="http://schemas.microsoft.com/office/powerpoint/2010/main" val="228305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9FED7-423F-4B32-ACFC-4877722CB426}" type="slidenum">
              <a:rPr lang="en-US" smtClean="0"/>
              <a:t>9</a:t>
            </a:fld>
            <a:endParaRPr lang="en-US"/>
          </a:p>
        </p:txBody>
      </p:sp>
    </p:spTree>
    <p:extLst>
      <p:ext uri="{BB962C8B-B14F-4D97-AF65-F5344CB8AC3E}">
        <p14:creationId xmlns:p14="http://schemas.microsoft.com/office/powerpoint/2010/main" val="396681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38347E-0D0E-4734-AF51-6B93146428C5}"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Correlation</a:t>
            </a:r>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535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0C344D-2F7B-421D-B1CA-2678A080E91E}"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Correlation</a:t>
            </a:r>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166984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9F30A-9BC4-48DC-9F71-0148F3F8FB4C}"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Correlation</a:t>
            </a:r>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13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9176D-2ECA-4B35-9E36-08EF06816EA1}"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Correlation</a:t>
            </a:r>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108998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FE6FB-7768-44A1-9A45-01BE17BE4BD0}"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Correlation</a:t>
            </a:r>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47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726963-37AC-4D03-B48D-F1ECCBA66F1C}"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Correlation</a:t>
            </a:r>
            <a:endParaRPr lang="en-US"/>
          </a:p>
        </p:txBody>
      </p:sp>
      <p:sp>
        <p:nvSpPr>
          <p:cNvPr id="7" name="Slide Number Placeholder 6"/>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166567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920089-A79C-4542-A185-23BE684D6966}" type="datetime1">
              <a:rPr lang="en-US" smtClean="0"/>
              <a:t>10/27/2018</a:t>
            </a:fld>
            <a:endParaRPr lang="en-US"/>
          </a:p>
        </p:txBody>
      </p:sp>
      <p:sp>
        <p:nvSpPr>
          <p:cNvPr id="8" name="Footer Placeholder 7"/>
          <p:cNvSpPr>
            <a:spLocks noGrp="1"/>
          </p:cNvSpPr>
          <p:nvPr>
            <p:ph type="ftr" sz="quarter" idx="11"/>
          </p:nvPr>
        </p:nvSpPr>
        <p:spPr/>
        <p:txBody>
          <a:bodyPr/>
          <a:lstStyle/>
          <a:p>
            <a:r>
              <a:rPr lang="en-US" smtClean="0"/>
              <a:t>Correlation</a:t>
            </a:r>
            <a:endParaRPr lang="en-US"/>
          </a:p>
        </p:txBody>
      </p:sp>
      <p:sp>
        <p:nvSpPr>
          <p:cNvPr id="9" name="Slide Number Placeholder 8"/>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344921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4ACE8F-387B-491F-B94B-1E74592608EE}" type="datetime1">
              <a:rPr lang="en-US" smtClean="0"/>
              <a:t>10/27/2018</a:t>
            </a:fld>
            <a:endParaRPr lang="en-US"/>
          </a:p>
        </p:txBody>
      </p:sp>
      <p:sp>
        <p:nvSpPr>
          <p:cNvPr id="4" name="Footer Placeholder 3"/>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197758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0501D-00C9-4947-AAD0-BB0CDD26BF8F}" type="datetime1">
              <a:rPr lang="en-US" smtClean="0"/>
              <a:t>10/27/2018</a:t>
            </a:fld>
            <a:endParaRPr lang="en-US"/>
          </a:p>
        </p:txBody>
      </p:sp>
      <p:sp>
        <p:nvSpPr>
          <p:cNvPr id="3" name="Footer Placeholder 2"/>
          <p:cNvSpPr>
            <a:spLocks noGrp="1"/>
          </p:cNvSpPr>
          <p:nvPr>
            <p:ph type="ftr" sz="quarter" idx="11"/>
          </p:nvPr>
        </p:nvSpPr>
        <p:spPr/>
        <p:txBody>
          <a:bodyPr/>
          <a:lstStyle/>
          <a:p>
            <a:r>
              <a:rPr lang="en-US" smtClean="0"/>
              <a:t>Correlation</a:t>
            </a:r>
            <a:endParaRPr lang="en-US"/>
          </a:p>
        </p:txBody>
      </p:sp>
      <p:sp>
        <p:nvSpPr>
          <p:cNvPr id="4" name="Slide Number Placeholder 3"/>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125350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2768C4-6C46-4443-97EE-637B2566D524}"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Correlation</a:t>
            </a:r>
            <a:endParaRPr lang="en-US"/>
          </a:p>
        </p:txBody>
      </p:sp>
      <p:sp>
        <p:nvSpPr>
          <p:cNvPr id="7" name="Slide Number Placeholder 6"/>
          <p:cNvSpPr>
            <a:spLocks noGrp="1"/>
          </p:cNvSpPr>
          <p:nvPr>
            <p:ph type="sldNum" sz="quarter" idx="12"/>
          </p:nvPr>
        </p:nvSpPr>
        <p:spPr/>
        <p:txBody>
          <a:bodyPr/>
          <a:lstStyle/>
          <a:p>
            <a:fld id="{3A9D9D2B-08DB-4587-987E-74715C17FE38}" type="slidenum">
              <a:rPr lang="en-US" smtClean="0"/>
              <a:t>‹#›</a:t>
            </a:fld>
            <a:endParaRPr lang="en-US"/>
          </a:p>
        </p:txBody>
      </p:sp>
    </p:spTree>
    <p:extLst>
      <p:ext uri="{BB962C8B-B14F-4D97-AF65-F5344CB8AC3E}">
        <p14:creationId xmlns:p14="http://schemas.microsoft.com/office/powerpoint/2010/main" val="302491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EF53ECB-FFD0-41CD-9962-D99D6AECEA00}"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Correlation</a:t>
            </a:r>
            <a:endParaRPr lang="en-US"/>
          </a:p>
        </p:txBody>
      </p:sp>
      <p:sp>
        <p:nvSpPr>
          <p:cNvPr id="7" name="Slide Number Placeholder 6"/>
          <p:cNvSpPr>
            <a:spLocks noGrp="1"/>
          </p:cNvSpPr>
          <p:nvPr>
            <p:ph type="sldNum" sz="quarter" idx="12"/>
          </p:nvPr>
        </p:nvSpPr>
        <p:spPr/>
        <p:txBody>
          <a:bodyPr/>
          <a:lstStyle/>
          <a:p>
            <a:fld id="{3A9D9D2B-08DB-4587-987E-74715C17FE3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05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5F8455-C771-4987-9874-001C543E9518}" type="datetime1">
              <a:rPr lang="en-US" smtClean="0"/>
              <a:t>10/27/2018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Correlation</a:t>
            </a: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D9D2B-08DB-4587-987E-74715C17FE38}"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857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Correlation</a:t>
            </a:r>
            <a:endParaRPr lang="en-US" dirty="0"/>
          </a:p>
        </p:txBody>
      </p:sp>
      <p:sp>
        <p:nvSpPr>
          <p:cNvPr id="6" name="Subtitle 5"/>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438659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Coefficient of Determination, R</a:t>
            </a:r>
            <a:r>
              <a:rPr lang="en-US" baseline="30000" dirty="0" smtClean="0"/>
              <a:t>2</a:t>
            </a:r>
            <a:endParaRPr lang="en-US" baseline="30000" dirty="0"/>
          </a:p>
        </p:txBody>
      </p:sp>
      <p:sp>
        <p:nvSpPr>
          <p:cNvPr id="2" name="Content Placeholder 1"/>
          <p:cNvSpPr>
            <a:spLocks noGrp="1"/>
          </p:cNvSpPr>
          <p:nvPr>
            <p:ph idx="1"/>
          </p:nvPr>
        </p:nvSpPr>
        <p:spPr/>
        <p:txBody>
          <a:bodyPr>
            <a:noAutofit/>
          </a:bodyPr>
          <a:lstStyle/>
          <a:p>
            <a:r>
              <a:rPr lang="en-US" sz="1800" dirty="0" smtClean="0"/>
              <a:t>If </a:t>
            </a:r>
            <a:r>
              <a:rPr lang="en-US" sz="1800" dirty="0"/>
              <a:t>all the points are on the line, r = 1 (or -1 if there is </a:t>
            </a:r>
            <a:r>
              <a:rPr lang="en-US" sz="1800" dirty="0" smtClean="0"/>
              <a:t>an inverse </a:t>
            </a:r>
            <a:r>
              <a:rPr lang="en-US" sz="1800" dirty="0"/>
              <a:t>relationship), then </a:t>
            </a:r>
            <a:r>
              <a:rPr lang="en-US" sz="1800" dirty="0" smtClean="0"/>
              <a:t>R</a:t>
            </a:r>
            <a:r>
              <a:rPr lang="en-US" sz="1800" baseline="30000" dirty="0" smtClean="0"/>
              <a:t>2</a:t>
            </a:r>
            <a:r>
              <a:rPr lang="en-US" sz="1800" dirty="0" smtClean="0"/>
              <a:t>  </a:t>
            </a:r>
            <a:r>
              <a:rPr lang="en-US" sz="1800" dirty="0"/>
              <a:t>is 100%. This means that all of the variation in Y is explained by (</a:t>
            </a:r>
            <a:r>
              <a:rPr lang="en-US" sz="1800" dirty="0" smtClean="0"/>
              <a:t>variations in) </a:t>
            </a:r>
            <a:r>
              <a:rPr lang="en-US" sz="1800" dirty="0"/>
              <a:t>X. This indicates that X does a perfect job in explaining Y and there is no unexplained variation</a:t>
            </a:r>
            <a:r>
              <a:rPr lang="en-US" sz="1800" dirty="0" smtClean="0"/>
              <a:t>.</a:t>
            </a:r>
            <a:endParaRPr lang="en-US" sz="1800" dirty="0"/>
          </a:p>
          <a:p>
            <a:pPr lvl="1"/>
            <a:endParaRPr lang="en-US" sz="1800" dirty="0" smtClean="0"/>
          </a:p>
          <a:p>
            <a:r>
              <a:rPr lang="en-US" sz="1800" dirty="0" smtClean="0"/>
              <a:t>Thus</a:t>
            </a:r>
            <a:r>
              <a:rPr lang="en-US" sz="1800" dirty="0"/>
              <a:t>, if r = .30 (or -.30), then </a:t>
            </a:r>
            <a:r>
              <a:rPr lang="en-US" sz="1800" dirty="0" smtClean="0"/>
              <a:t>R</a:t>
            </a:r>
            <a:r>
              <a:rPr lang="en-US" sz="1800" baseline="30000" dirty="0" smtClean="0"/>
              <a:t>2</a:t>
            </a:r>
            <a:r>
              <a:rPr lang="en-US" sz="1800" dirty="0" smtClean="0"/>
              <a:t> </a:t>
            </a:r>
            <a:r>
              <a:rPr lang="en-US" sz="1800" dirty="0"/>
              <a:t>= </a:t>
            </a:r>
            <a:r>
              <a:rPr lang="en-US" sz="1800" dirty="0" smtClean="0"/>
              <a:t>.09. </a:t>
            </a:r>
            <a:r>
              <a:rPr lang="en-US" sz="1800" dirty="0"/>
              <a:t>Only 9% of the variation in Y is explained by X and 91% </a:t>
            </a:r>
            <a:r>
              <a:rPr lang="en-US" sz="1800" dirty="0" smtClean="0"/>
              <a:t>is </a:t>
            </a:r>
            <a:r>
              <a:rPr lang="en-US" sz="1800" dirty="0"/>
              <a:t>unexplained. This is why a correlation coefficient of .30 is considered weak—even if it is significant</a:t>
            </a:r>
            <a:r>
              <a:rPr lang="en-US" sz="1800" dirty="0" smtClean="0"/>
              <a:t>.</a:t>
            </a:r>
            <a:endParaRPr lang="en-US" sz="1800" dirty="0"/>
          </a:p>
          <a:p>
            <a:pPr lvl="1"/>
            <a:r>
              <a:rPr lang="en-US" sz="1800" dirty="0"/>
              <a:t>If r = .50 (or -.50), then </a:t>
            </a:r>
            <a:r>
              <a:rPr lang="en-US" sz="1800" dirty="0" smtClean="0"/>
              <a:t>R</a:t>
            </a:r>
            <a:r>
              <a:rPr lang="en-US" sz="1800" baseline="30000" dirty="0" smtClean="0"/>
              <a:t>2</a:t>
            </a:r>
            <a:r>
              <a:rPr lang="en-US" sz="1800" dirty="0" smtClean="0"/>
              <a:t> </a:t>
            </a:r>
            <a:r>
              <a:rPr lang="en-US" sz="1800" dirty="0"/>
              <a:t>= </a:t>
            </a:r>
            <a:r>
              <a:rPr lang="en-US" sz="1800" dirty="0" smtClean="0"/>
              <a:t>.25. </a:t>
            </a:r>
            <a:r>
              <a:rPr lang="en-US" sz="1800" dirty="0"/>
              <a:t>25% of the variation in Y is explained by </a:t>
            </a:r>
            <a:r>
              <a:rPr lang="en-US" sz="1800" dirty="0" smtClean="0"/>
              <a:t>X and </a:t>
            </a:r>
            <a:r>
              <a:rPr lang="en-US" sz="1800" dirty="0"/>
              <a:t>75% is unexplained. This is why a correlation coefficient of .50 </a:t>
            </a:r>
            <a:r>
              <a:rPr lang="en-US" sz="1800" dirty="0" smtClean="0"/>
              <a:t>is considered </a:t>
            </a:r>
            <a:r>
              <a:rPr lang="en-US" sz="1800" dirty="0"/>
              <a:t>moderate</a:t>
            </a:r>
            <a:r>
              <a:rPr lang="en-US" sz="1800" dirty="0" smtClean="0"/>
              <a:t>.</a:t>
            </a:r>
            <a:endParaRPr lang="en-US" sz="1800" dirty="0"/>
          </a:p>
          <a:p>
            <a:pPr lvl="1"/>
            <a:r>
              <a:rPr lang="en-US" sz="1800" dirty="0" smtClean="0"/>
              <a:t>If </a:t>
            </a:r>
            <a:r>
              <a:rPr lang="en-US" sz="1800" dirty="0"/>
              <a:t>r = .90 (or -.90), then </a:t>
            </a:r>
            <a:r>
              <a:rPr lang="en-US" sz="1800" dirty="0" smtClean="0"/>
              <a:t>R</a:t>
            </a:r>
            <a:r>
              <a:rPr lang="en-US" sz="1800" baseline="30000" dirty="0" smtClean="0"/>
              <a:t>2</a:t>
            </a:r>
            <a:r>
              <a:rPr lang="en-US" sz="1800" dirty="0" smtClean="0"/>
              <a:t> </a:t>
            </a:r>
            <a:r>
              <a:rPr lang="en-US" sz="1800" dirty="0"/>
              <a:t>= </a:t>
            </a:r>
            <a:r>
              <a:rPr lang="en-US" sz="1800" dirty="0" smtClean="0"/>
              <a:t>.81. </a:t>
            </a:r>
            <a:r>
              <a:rPr lang="en-US" sz="1800" dirty="0"/>
              <a:t>81% of the variation in Y is explained by X and 19% is unexplained. This is why a correlation coefficient of .90 is considered very strong</a:t>
            </a:r>
            <a:r>
              <a:rPr lang="en-US" sz="1800" dirty="0" smtClean="0"/>
              <a:t>.</a:t>
            </a:r>
          </a:p>
          <a:p>
            <a:pPr lvl="1"/>
            <a:endParaRPr lang="en-US" sz="1400" dirty="0" smtClean="0"/>
          </a:p>
        </p:txBody>
      </p:sp>
      <p:sp>
        <p:nvSpPr>
          <p:cNvPr id="4" name="Footer Placeholder 3"/>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10</a:t>
            </a:fld>
            <a:endParaRPr lang="en-US"/>
          </a:p>
        </p:txBody>
      </p:sp>
    </p:spTree>
    <p:extLst>
      <p:ext uri="{BB962C8B-B14F-4D97-AF65-F5344CB8AC3E}">
        <p14:creationId xmlns:p14="http://schemas.microsoft.com/office/powerpoint/2010/main" val="1573420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Computing the Correlation Coefficient</a:t>
            </a:r>
            <a:endParaRPr lang="en-US" sz="2800" baseline="30000" dirty="0"/>
          </a:p>
        </p:txBody>
      </p:sp>
      <p:sp>
        <p:nvSpPr>
          <p:cNvPr id="2" name="Content Placeholder 1"/>
          <p:cNvSpPr>
            <a:spLocks noGrp="1"/>
          </p:cNvSpPr>
          <p:nvPr>
            <p:ph idx="1"/>
          </p:nvPr>
        </p:nvSpPr>
        <p:spPr/>
        <p:txBody>
          <a:bodyPr>
            <a:normAutofit fontScale="92500" lnSpcReduction="10000"/>
          </a:bodyPr>
          <a:lstStyle/>
          <a:p>
            <a:endParaRPr lang="en-US" sz="2000" dirty="0" smtClean="0"/>
          </a:p>
          <a:p>
            <a:endParaRPr lang="en-US" sz="2000" dirty="0" smtClean="0"/>
          </a:p>
          <a:p>
            <a:r>
              <a:rPr lang="en-US" sz="2000" dirty="0" smtClean="0"/>
              <a:t>The input data consists of pairs of numbers, X</a:t>
            </a:r>
            <a:r>
              <a:rPr lang="en-US" sz="2000" baseline="-25000" dirty="0" smtClean="0"/>
              <a:t>i</a:t>
            </a:r>
            <a:r>
              <a:rPr lang="en-US" sz="2000" dirty="0" smtClean="0"/>
              <a:t> and Y</a:t>
            </a:r>
            <a:r>
              <a:rPr lang="en-US" sz="2000" baseline="-25000" dirty="0" smtClean="0"/>
              <a:t>i</a:t>
            </a:r>
            <a:r>
              <a:rPr lang="en-US" sz="2000" dirty="0" smtClean="0"/>
              <a:t>.  </a:t>
            </a:r>
            <a:r>
              <a:rPr lang="en-US" sz="2000" dirty="0"/>
              <a:t>I</a:t>
            </a:r>
            <a:r>
              <a:rPr lang="en-US" sz="2000" dirty="0" smtClean="0"/>
              <a:t>t does not matter which variable you call X and which variable you call Y when you are doing correlation. (That will become important when we study regression.)</a:t>
            </a:r>
          </a:p>
          <a:p>
            <a:endParaRPr lang="en-US" sz="2000" dirty="0" smtClean="0"/>
          </a:p>
          <a:p>
            <a:r>
              <a:rPr lang="en-US" sz="2000" dirty="0" smtClean="0"/>
              <a:t>To compute r, you need n (number of pairs of observations) and the following summations: </a:t>
            </a:r>
          </a:p>
          <a:p>
            <a:pPr lvl="1"/>
            <a:r>
              <a:rPr lang="en-US" sz="2000" dirty="0" smtClean="0"/>
              <a:t>∑X</a:t>
            </a:r>
            <a:r>
              <a:rPr lang="en-US" sz="2000" baseline="-25000" dirty="0" smtClean="0"/>
              <a:t>i</a:t>
            </a:r>
            <a:r>
              <a:rPr lang="en-US" sz="2000" dirty="0" smtClean="0"/>
              <a:t>, ∑Y</a:t>
            </a:r>
            <a:r>
              <a:rPr lang="en-US" sz="2000" baseline="-25000" dirty="0" smtClean="0"/>
              <a:t>i</a:t>
            </a:r>
            <a:r>
              <a:rPr lang="en-US" sz="2000" dirty="0" smtClean="0"/>
              <a:t>, </a:t>
            </a:r>
            <a:r>
              <a:rPr lang="en-US" sz="2000" dirty="0"/>
              <a:t>∑ </a:t>
            </a:r>
            <a:r>
              <a:rPr lang="en-US" sz="2000" dirty="0" err="1" smtClean="0"/>
              <a:t>X</a:t>
            </a:r>
            <a:r>
              <a:rPr lang="en-US" sz="2000" baseline="-25000" dirty="0" err="1" smtClean="0"/>
              <a:t>i</a:t>
            </a:r>
            <a:r>
              <a:rPr lang="en-US" sz="2000" dirty="0" err="1" smtClean="0"/>
              <a:t>Y</a:t>
            </a:r>
            <a:r>
              <a:rPr lang="en-US" sz="2000" baseline="-25000" dirty="0" err="1" smtClean="0"/>
              <a:t>i</a:t>
            </a:r>
            <a:r>
              <a:rPr lang="en-US" sz="2000" dirty="0" smtClean="0"/>
              <a:t>, ∑X</a:t>
            </a:r>
            <a:r>
              <a:rPr lang="en-US" sz="2000" baseline="-25000" dirty="0" smtClean="0"/>
              <a:t>i</a:t>
            </a:r>
            <a:r>
              <a:rPr lang="en-US" sz="2000" baseline="30000" dirty="0" smtClean="0"/>
              <a:t>2</a:t>
            </a:r>
            <a:r>
              <a:rPr lang="en-US" sz="2000" dirty="0" smtClean="0"/>
              <a:t>, and ∑Y</a:t>
            </a:r>
            <a:r>
              <a:rPr lang="en-US" sz="2000" baseline="-25000" dirty="0" smtClean="0"/>
              <a:t>i</a:t>
            </a:r>
            <a:r>
              <a:rPr lang="en-US" sz="2000" baseline="30000" dirty="0" smtClean="0"/>
              <a:t>2</a:t>
            </a:r>
            <a:r>
              <a:rPr lang="en-US" sz="2000" dirty="0" smtClean="0"/>
              <a:t> </a:t>
            </a:r>
          </a:p>
          <a:p>
            <a:pPr lvl="1"/>
            <a:endParaRPr lang="en-US" sz="2000" dirty="0" smtClean="0"/>
          </a:p>
          <a:p>
            <a:r>
              <a:rPr lang="en-US" sz="2000" dirty="0" smtClean="0"/>
              <a:t>This is very easy to compute in a spreadsheet. For simplicity, we have removed the subscripts. Note that </a:t>
            </a:r>
            <a:r>
              <a:rPr lang="en-US" sz="2000" dirty="0"/>
              <a:t>∑X</a:t>
            </a:r>
            <a:r>
              <a:rPr lang="en-US" sz="2000" baseline="-25000" dirty="0"/>
              <a:t>i</a:t>
            </a:r>
            <a:r>
              <a:rPr lang="en-US" sz="2000" baseline="30000" dirty="0"/>
              <a:t>2 </a:t>
            </a:r>
            <a:r>
              <a:rPr lang="en-US" sz="2000" dirty="0" smtClean="0"/>
              <a:t>is not equal to (</a:t>
            </a:r>
            <a:r>
              <a:rPr lang="en-US" sz="2000" dirty="0"/>
              <a:t>∑</a:t>
            </a:r>
            <a:r>
              <a:rPr lang="en-US" sz="2000" dirty="0" smtClean="0"/>
              <a:t>X</a:t>
            </a:r>
            <a:r>
              <a:rPr lang="en-US" sz="2000" baseline="-25000" dirty="0" smtClean="0"/>
              <a:t>i</a:t>
            </a:r>
            <a:r>
              <a:rPr lang="en-US" sz="2000" dirty="0" smtClean="0"/>
              <a:t>)</a:t>
            </a:r>
            <a:r>
              <a:rPr lang="en-US" sz="2000" baseline="30000" dirty="0" smtClean="0"/>
              <a:t>2</a:t>
            </a:r>
            <a:endParaRPr lang="en-US" sz="2000" baseline="30000" dirty="0"/>
          </a:p>
        </p:txBody>
      </p:sp>
      <p:sp>
        <p:nvSpPr>
          <p:cNvPr id="4" name="Footer Placeholder 3"/>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11</a:t>
            </a:fld>
            <a:endParaRPr lang="en-US"/>
          </a:p>
        </p:txBody>
      </p:sp>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3242"/>
          <a:stretch/>
        </p:blipFill>
        <p:spPr bwMode="auto">
          <a:xfrm>
            <a:off x="2824948" y="1680019"/>
            <a:ext cx="2884503" cy="80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715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t>Example 1:   Grade and Height</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3426308"/>
              </p:ext>
            </p:extLst>
          </p:nvPr>
        </p:nvGraphicFramePr>
        <p:xfrm>
          <a:off x="768350" y="2286000"/>
          <a:ext cx="7289242" cy="490728"/>
        </p:xfrm>
        <a:graphic>
          <a:graphicData uri="http://schemas.openxmlformats.org/drawingml/2006/table">
            <a:tbl>
              <a:tblPr firstRow="1" firstCol="1" lastRow="1" lastCol="1" bandRow="1" bandCol="1">
                <a:tableStyleId>{5C22544A-7EE6-4342-B048-85BDC9FD1C3A}</a:tableStyleId>
              </a:tblPr>
              <a:tblGrid>
                <a:gridCol w="1308588">
                  <a:extLst>
                    <a:ext uri="{9D8B030D-6E8A-4147-A177-3AD203B41FA5}">
                      <a16:colId xmlns:a16="http://schemas.microsoft.com/office/drawing/2014/main" val="20000"/>
                    </a:ext>
                  </a:extLst>
                </a:gridCol>
                <a:gridCol w="690076">
                  <a:extLst>
                    <a:ext uri="{9D8B030D-6E8A-4147-A177-3AD203B41FA5}">
                      <a16:colId xmlns:a16="http://schemas.microsoft.com/office/drawing/2014/main" val="20001"/>
                    </a:ext>
                  </a:extLst>
                </a:gridCol>
                <a:gridCol w="587842">
                  <a:extLst>
                    <a:ext uri="{9D8B030D-6E8A-4147-A177-3AD203B41FA5}">
                      <a16:colId xmlns:a16="http://schemas.microsoft.com/office/drawing/2014/main" val="20002"/>
                    </a:ext>
                  </a:extLst>
                </a:gridCol>
                <a:gridCol w="587842">
                  <a:extLst>
                    <a:ext uri="{9D8B030D-6E8A-4147-A177-3AD203B41FA5}">
                      <a16:colId xmlns:a16="http://schemas.microsoft.com/office/drawing/2014/main" val="20003"/>
                    </a:ext>
                  </a:extLst>
                </a:gridCol>
                <a:gridCol w="587842">
                  <a:extLst>
                    <a:ext uri="{9D8B030D-6E8A-4147-A177-3AD203B41FA5}">
                      <a16:colId xmlns:a16="http://schemas.microsoft.com/office/drawing/2014/main" val="20004"/>
                    </a:ext>
                  </a:extLst>
                </a:gridCol>
                <a:gridCol w="587842">
                  <a:extLst>
                    <a:ext uri="{9D8B030D-6E8A-4147-A177-3AD203B41FA5}">
                      <a16:colId xmlns:a16="http://schemas.microsoft.com/office/drawing/2014/main" val="20005"/>
                    </a:ext>
                  </a:extLst>
                </a:gridCol>
                <a:gridCol w="587842">
                  <a:extLst>
                    <a:ext uri="{9D8B030D-6E8A-4147-A177-3AD203B41FA5}">
                      <a16:colId xmlns:a16="http://schemas.microsoft.com/office/drawing/2014/main" val="20006"/>
                    </a:ext>
                  </a:extLst>
                </a:gridCol>
                <a:gridCol w="587842">
                  <a:extLst>
                    <a:ext uri="{9D8B030D-6E8A-4147-A177-3AD203B41FA5}">
                      <a16:colId xmlns:a16="http://schemas.microsoft.com/office/drawing/2014/main" val="20007"/>
                    </a:ext>
                  </a:extLst>
                </a:gridCol>
                <a:gridCol w="587842">
                  <a:extLst>
                    <a:ext uri="{9D8B030D-6E8A-4147-A177-3AD203B41FA5}">
                      <a16:colId xmlns:a16="http://schemas.microsoft.com/office/drawing/2014/main" val="20008"/>
                    </a:ext>
                  </a:extLst>
                </a:gridCol>
                <a:gridCol w="587842">
                  <a:extLst>
                    <a:ext uri="{9D8B030D-6E8A-4147-A177-3AD203B41FA5}">
                      <a16:colId xmlns:a16="http://schemas.microsoft.com/office/drawing/2014/main" val="20009"/>
                    </a:ext>
                  </a:extLst>
                </a:gridCol>
                <a:gridCol w="587842">
                  <a:extLst>
                    <a:ext uri="{9D8B030D-6E8A-4147-A177-3AD203B41FA5}">
                      <a16:colId xmlns:a16="http://schemas.microsoft.com/office/drawing/2014/main" val="20010"/>
                    </a:ext>
                  </a:extLst>
                </a:gridCol>
              </a:tblGrid>
              <a:tr h="215745">
                <a:tc>
                  <a:txBody>
                    <a:bodyPr/>
                    <a:lstStyle/>
                    <a:p>
                      <a:pPr marL="0" marR="0">
                        <a:lnSpc>
                          <a:spcPct val="115000"/>
                        </a:lnSpc>
                        <a:spcBef>
                          <a:spcPts val="0"/>
                        </a:spcBef>
                        <a:spcAft>
                          <a:spcPts val="0"/>
                        </a:spcAft>
                      </a:pPr>
                      <a:r>
                        <a:rPr lang="en-US" sz="1400" dirty="0">
                          <a:effectLst/>
                        </a:rPr>
                        <a:t>Y</a:t>
                      </a:r>
                      <a:r>
                        <a:rPr lang="en-US" sz="1400" spc="-15" dirty="0">
                          <a:effectLst/>
                        </a:rPr>
                        <a:t> </a:t>
                      </a:r>
                      <a:r>
                        <a:rPr lang="en-US" sz="1200" dirty="0">
                          <a:effectLst/>
                        </a:rPr>
                        <a:t>(Grade)</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100</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95</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90</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80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65</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60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40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30</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20</a:t>
                      </a:r>
                      <a:endParaRPr lang="en-US" sz="110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215745">
                <a:tc>
                  <a:txBody>
                    <a:bodyPr/>
                    <a:lstStyle/>
                    <a:p>
                      <a:pPr marL="0" marR="0">
                        <a:lnSpc>
                          <a:spcPct val="115000"/>
                        </a:lnSpc>
                        <a:spcBef>
                          <a:spcPts val="0"/>
                        </a:spcBef>
                        <a:spcAft>
                          <a:spcPts val="0"/>
                        </a:spcAft>
                      </a:pPr>
                      <a:r>
                        <a:rPr lang="en-US" sz="1400">
                          <a:effectLst/>
                        </a:rPr>
                        <a:t>X</a:t>
                      </a:r>
                      <a:r>
                        <a:rPr lang="en-US" sz="1400" spc="-15">
                          <a:effectLst/>
                        </a:rPr>
                        <a:t> </a:t>
                      </a:r>
                      <a:r>
                        <a:rPr lang="en-US" sz="1200">
                          <a:effectLst/>
                        </a:rPr>
                        <a:t>(Height)</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73</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79</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62</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69</a:t>
                      </a:r>
                      <a:endParaRPr lang="en-US" sz="11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74</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77</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81</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63</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effectLst/>
                        </a:rPr>
                        <a:t>68</a:t>
                      </a:r>
                      <a:endParaRPr lang="en-US" sz="11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effectLst/>
                        </a:rPr>
                        <a:t>74</a:t>
                      </a:r>
                      <a:endParaRPr lang="en-US" sz="1100" dirty="0">
                        <a:effectLst/>
                        <a:latin typeface="Calibri"/>
                        <a:ea typeface="Calibri"/>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2" name="Footer Placeholder 1"/>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12</a:t>
            </a:fld>
            <a:endParaRPr lang="en-US"/>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663" y="2286000"/>
            <a:ext cx="4953001" cy="33782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14400" y="3146388"/>
            <a:ext cx="2057400" cy="1477328"/>
          </a:xfrm>
          <a:prstGeom prst="rect">
            <a:avLst/>
          </a:prstGeom>
        </p:spPr>
        <p:txBody>
          <a:bodyPr wrap="square">
            <a:spAutoFit/>
          </a:bodyPr>
          <a:lstStyle/>
          <a:p>
            <a:r>
              <a:rPr lang="en-US" dirty="0"/>
              <a:t>∑X</a:t>
            </a:r>
            <a:r>
              <a:rPr lang="en-US" baseline="-25000" dirty="0"/>
              <a:t>i</a:t>
            </a:r>
            <a:r>
              <a:rPr lang="en-US" dirty="0"/>
              <a:t> = 720</a:t>
            </a:r>
          </a:p>
          <a:p>
            <a:r>
              <a:rPr lang="en-US" dirty="0"/>
              <a:t>∑Y</a:t>
            </a:r>
            <a:r>
              <a:rPr lang="en-US" baseline="-25000" dirty="0"/>
              <a:t>i</a:t>
            </a:r>
            <a:r>
              <a:rPr lang="en-US" dirty="0"/>
              <a:t> = 650</a:t>
            </a:r>
          </a:p>
          <a:p>
            <a:r>
              <a:rPr lang="en-US" dirty="0" smtClean="0"/>
              <a:t>∑</a:t>
            </a:r>
            <a:r>
              <a:rPr lang="en-US" dirty="0" err="1" smtClean="0"/>
              <a:t>X</a:t>
            </a:r>
            <a:r>
              <a:rPr lang="en-US" baseline="-25000" dirty="0" err="1" smtClean="0"/>
              <a:t>i</a:t>
            </a:r>
            <a:r>
              <a:rPr lang="en-US" dirty="0" err="1" smtClean="0"/>
              <a:t>Y</a:t>
            </a:r>
            <a:r>
              <a:rPr lang="en-US" baseline="-25000" dirty="0" err="1" smtClean="0"/>
              <a:t>i</a:t>
            </a:r>
            <a:r>
              <a:rPr lang="en-US" dirty="0" smtClean="0"/>
              <a:t> </a:t>
            </a:r>
            <a:r>
              <a:rPr lang="en-US" dirty="0"/>
              <a:t>= 46,990</a:t>
            </a:r>
          </a:p>
          <a:p>
            <a:r>
              <a:rPr lang="en-US" dirty="0"/>
              <a:t>∑X</a:t>
            </a:r>
            <a:r>
              <a:rPr lang="en-US" baseline="-25000" dirty="0"/>
              <a:t>i</a:t>
            </a:r>
            <a:r>
              <a:rPr lang="en-US" baseline="30000" dirty="0"/>
              <a:t>2</a:t>
            </a:r>
            <a:r>
              <a:rPr lang="en-US" dirty="0"/>
              <a:t> = 52,210</a:t>
            </a:r>
          </a:p>
          <a:p>
            <a:r>
              <a:rPr lang="en-US" dirty="0"/>
              <a:t>∑Y</a:t>
            </a:r>
            <a:r>
              <a:rPr lang="en-US" baseline="-25000" dirty="0"/>
              <a:t>i</a:t>
            </a:r>
            <a:r>
              <a:rPr lang="en-US" baseline="30000" dirty="0"/>
              <a:t>2</a:t>
            </a:r>
            <a:r>
              <a:rPr lang="en-US" dirty="0"/>
              <a:t> = 49,150</a:t>
            </a:r>
          </a:p>
        </p:txBody>
      </p:sp>
    </p:spTree>
    <p:extLst>
      <p:ext uri="{BB962C8B-B14F-4D97-AF65-F5344CB8AC3E}">
        <p14:creationId xmlns:p14="http://schemas.microsoft.com/office/powerpoint/2010/main" val="3107247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Example </a:t>
            </a:r>
            <a:r>
              <a:rPr lang="en-US" dirty="0" smtClean="0"/>
              <a:t>: </a:t>
            </a:r>
            <a:r>
              <a:rPr lang="en-US" dirty="0" smtClean="0"/>
              <a:t>Price and Quantity</a:t>
            </a:r>
            <a:endParaRPr lang="en-US" dirty="0"/>
          </a:p>
        </p:txBody>
      </p:sp>
      <p:pic>
        <p:nvPicPr>
          <p:cNvPr id="22530" name="Picture 2"/>
          <p:cNvPicPr>
            <a:picLocks noGrp="1" noChangeAspect="1" noChangeArrowheads="1"/>
          </p:cNvPicPr>
          <p:nvPr>
            <p:ph idx="1"/>
          </p:nvPr>
        </p:nvPicPr>
        <p:blipFill rotWithShape="1">
          <a:blip r:embed="rId5" cstate="print">
            <a:extLst>
              <a:ext uri="{28A0092B-C50C-407E-A947-70E740481C1C}">
                <a14:useLocalDpi xmlns:a14="http://schemas.microsoft.com/office/drawing/2010/main" val="0"/>
              </a:ext>
            </a:extLst>
          </a:blip>
          <a:srcRect r="55526"/>
          <a:stretch/>
        </p:blipFill>
        <p:spPr bwMode="auto">
          <a:xfrm>
            <a:off x="762000" y="1682571"/>
            <a:ext cx="2643962" cy="2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Correlation</a:t>
            </a:r>
            <a:endParaRPr lang="en-US"/>
          </a:p>
        </p:txBody>
      </p:sp>
      <p:sp>
        <p:nvSpPr>
          <p:cNvPr id="4" name="Slide Number Placeholder 3"/>
          <p:cNvSpPr>
            <a:spLocks noGrp="1"/>
          </p:cNvSpPr>
          <p:nvPr>
            <p:ph type="sldNum" sz="quarter" idx="12"/>
          </p:nvPr>
        </p:nvSpPr>
        <p:spPr/>
        <p:txBody>
          <a:bodyPr/>
          <a:lstStyle/>
          <a:p>
            <a:fld id="{3A9D9D2B-08DB-4587-987E-74715C17FE38}" type="slidenum">
              <a:rPr lang="en-US" smtClean="0"/>
              <a:t>13</a:t>
            </a:fld>
            <a:endParaRPr lang="en-US"/>
          </a:p>
        </p:txBody>
      </p:sp>
      <p:sp>
        <p:nvSpPr>
          <p:cNvPr id="6" name="Rectangle 5"/>
          <p:cNvSpPr/>
          <p:nvPr/>
        </p:nvSpPr>
        <p:spPr>
          <a:xfrm>
            <a:off x="762000" y="4141433"/>
            <a:ext cx="4572000" cy="1477328"/>
          </a:xfrm>
          <a:prstGeom prst="rect">
            <a:avLst/>
          </a:prstGeom>
        </p:spPr>
        <p:txBody>
          <a:bodyPr>
            <a:spAutoFit/>
          </a:bodyPr>
          <a:lstStyle/>
          <a:p>
            <a:pPr marL="109728" indent="0">
              <a:buNone/>
            </a:pPr>
            <a:r>
              <a:rPr lang="en-US" dirty="0"/>
              <a:t>∑X</a:t>
            </a:r>
            <a:r>
              <a:rPr lang="en-US" baseline="-25000" dirty="0"/>
              <a:t>i</a:t>
            </a:r>
            <a:r>
              <a:rPr lang="en-US" dirty="0"/>
              <a:t>=77 </a:t>
            </a:r>
          </a:p>
          <a:p>
            <a:pPr marL="109728" indent="0">
              <a:buNone/>
            </a:pPr>
            <a:r>
              <a:rPr lang="en-US" dirty="0"/>
              <a:t>∑Y</a:t>
            </a:r>
            <a:r>
              <a:rPr lang="en-US" baseline="-25000" dirty="0"/>
              <a:t>i</a:t>
            </a:r>
            <a:r>
              <a:rPr lang="en-US" dirty="0"/>
              <a:t>=771</a:t>
            </a:r>
          </a:p>
          <a:p>
            <a:pPr marL="109728" indent="0">
              <a:buNone/>
            </a:pPr>
            <a:r>
              <a:rPr lang="en-US" dirty="0"/>
              <a:t>∑</a:t>
            </a:r>
            <a:r>
              <a:rPr lang="en-US" dirty="0" err="1" smtClean="0"/>
              <a:t>X</a:t>
            </a:r>
            <a:r>
              <a:rPr lang="en-US" baseline="-25000" dirty="0" err="1" smtClean="0"/>
              <a:t>i</a:t>
            </a:r>
            <a:r>
              <a:rPr lang="en-US" dirty="0" err="1" smtClean="0"/>
              <a:t>Y</a:t>
            </a:r>
            <a:r>
              <a:rPr lang="en-US" baseline="-25000" dirty="0" err="1" smtClean="0"/>
              <a:t>i</a:t>
            </a:r>
            <a:r>
              <a:rPr lang="en-US" dirty="0" smtClean="0"/>
              <a:t>=4,867</a:t>
            </a:r>
            <a:endParaRPr lang="en-US" dirty="0"/>
          </a:p>
          <a:p>
            <a:pPr marL="109728" indent="0">
              <a:buNone/>
            </a:pPr>
            <a:r>
              <a:rPr lang="en-US" dirty="0"/>
              <a:t>∑X</a:t>
            </a:r>
            <a:r>
              <a:rPr lang="en-US" baseline="-25000" dirty="0"/>
              <a:t>i</a:t>
            </a:r>
            <a:r>
              <a:rPr lang="en-US" baseline="30000" dirty="0"/>
              <a:t>2</a:t>
            </a:r>
            <a:r>
              <a:rPr lang="en-US" dirty="0"/>
              <a:t> =649</a:t>
            </a:r>
          </a:p>
          <a:p>
            <a:pPr marL="109728" indent="0">
              <a:buNone/>
            </a:pPr>
            <a:r>
              <a:rPr lang="en-US" dirty="0"/>
              <a:t>∑Yi</a:t>
            </a:r>
            <a:r>
              <a:rPr lang="en-US" baseline="30000" dirty="0"/>
              <a:t>2</a:t>
            </a:r>
            <a:r>
              <a:rPr lang="en-US" dirty="0"/>
              <a:t> =56,667</a:t>
            </a:r>
          </a:p>
        </p:txBody>
      </p:sp>
      <p:pic>
        <p:nvPicPr>
          <p:cNvPr id="225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600200"/>
            <a:ext cx="479428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267200" y="3124200"/>
            <a:ext cx="609600" cy="609600"/>
          </a:xfrm>
          <a:prstGeom prst="rect">
            <a:avLst/>
          </a:prstGeom>
        </p:spPr>
      </p:pic>
    </p:spTree>
    <p:extLst>
      <p:ext uri="{BB962C8B-B14F-4D97-AF65-F5344CB8AC3E}">
        <p14:creationId xmlns:p14="http://schemas.microsoft.com/office/powerpoint/2010/main" val="17038300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9235"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Example </a:t>
            </a:r>
            <a:r>
              <a:rPr lang="en-US" sz="3600" dirty="0" smtClean="0"/>
              <a:t>: </a:t>
            </a:r>
            <a:r>
              <a:rPr lang="en-US" sz="3600" dirty="0"/>
              <a:t>Price and </a:t>
            </a:r>
            <a:r>
              <a:rPr lang="en-US" sz="3600" dirty="0" smtClean="0"/>
              <a:t>Quantity </a:t>
            </a:r>
            <a:r>
              <a:rPr lang="en-US" sz="2000" dirty="0" smtClean="0"/>
              <a:t>(cont’d)</a:t>
            </a:r>
            <a:endParaRPr lang="en-US" sz="2000" dirty="0"/>
          </a:p>
        </p:txBody>
      </p:sp>
      <p:sp>
        <p:nvSpPr>
          <p:cNvPr id="4" name="Content Placeholder 3"/>
          <p:cNvSpPr>
            <a:spLocks noGrp="1"/>
          </p:cNvSpPr>
          <p:nvPr>
            <p:ph idx="1"/>
          </p:nvPr>
        </p:nvSpPr>
        <p:spPr/>
        <p:txBody>
          <a:bodyPr>
            <a:normAutofit fontScale="92500" lnSpcReduction="10000"/>
          </a:bodyPr>
          <a:lstStyle/>
          <a:p>
            <a:endParaRPr lang="en-US" dirty="0" smtClean="0"/>
          </a:p>
          <a:p>
            <a:r>
              <a:rPr lang="en-US" dirty="0" smtClean="0"/>
              <a:t>r =					=  </a:t>
            </a:r>
            <a:endParaRPr lang="en-US" dirty="0"/>
          </a:p>
          <a:p>
            <a:endParaRPr lang="en-US" dirty="0" smtClean="0"/>
          </a:p>
          <a:p>
            <a:pPr marL="109728" indent="0">
              <a:buNone/>
            </a:pPr>
            <a:endParaRPr lang="en-US" dirty="0" smtClean="0"/>
          </a:p>
          <a:p>
            <a:r>
              <a:rPr lang="en-US" dirty="0" smtClean="0"/>
              <a:t>r = -.99;  R</a:t>
            </a:r>
            <a:r>
              <a:rPr lang="en-US" baseline="30000" dirty="0" smtClean="0"/>
              <a:t>2</a:t>
            </a:r>
            <a:r>
              <a:rPr lang="en-US" dirty="0" smtClean="0"/>
              <a:t> = </a:t>
            </a:r>
            <a:r>
              <a:rPr lang="en-US" dirty="0"/>
              <a:t>98.01%</a:t>
            </a:r>
          </a:p>
          <a:p>
            <a:pPr marL="109728" indent="0">
              <a:buNone/>
            </a:pPr>
            <a:r>
              <a:rPr lang="en-US" dirty="0"/>
              <a:t>  </a:t>
            </a:r>
          </a:p>
          <a:p>
            <a:r>
              <a:rPr lang="en-US" dirty="0"/>
              <a:t>To test the significance of the correlation coefficient, a </a:t>
            </a:r>
            <a:r>
              <a:rPr lang="en-US" dirty="0" smtClean="0"/>
              <a:t>t-test </a:t>
            </a:r>
            <a:r>
              <a:rPr lang="en-US" dirty="0"/>
              <a:t>can be done. </a:t>
            </a:r>
            <a:r>
              <a:rPr lang="en-US" dirty="0" smtClean="0"/>
              <a:t>The </a:t>
            </a:r>
            <a:r>
              <a:rPr lang="en-US" dirty="0"/>
              <a:t>correlation coefficient is significant (again, you have to trust me on this). A correlation coefficient </a:t>
            </a:r>
            <a:r>
              <a:rPr lang="en-US" dirty="0" smtClean="0"/>
              <a:t>of -.</a:t>
            </a:r>
            <a:r>
              <a:rPr lang="en-US" dirty="0"/>
              <a:t>99 is almost perfect. Thus, there is a significant and strong inverse relationship between price and quantity demanded.</a:t>
            </a:r>
          </a:p>
          <a:p>
            <a:endParaRPr lang="en-US" dirty="0"/>
          </a:p>
        </p:txBody>
      </p:sp>
      <p:sp>
        <p:nvSpPr>
          <p:cNvPr id="2" name="Footer Placeholder 1"/>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14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45064909"/>
              </p:ext>
            </p:extLst>
          </p:nvPr>
        </p:nvGraphicFramePr>
        <p:xfrm>
          <a:off x="1474788" y="1676400"/>
          <a:ext cx="3503612" cy="685800"/>
        </p:xfrm>
        <a:graphic>
          <a:graphicData uri="http://schemas.openxmlformats.org/presentationml/2006/ole">
            <mc:AlternateContent xmlns:mc="http://schemas.openxmlformats.org/markup-compatibility/2006">
              <mc:Choice xmlns:v="urn:schemas-microsoft-com:vml" Requires="v">
                <p:oleObj spid="_x0000_s23618" name="Equation" r:id="rId4" imgW="2400120" imgH="469800" progId="Equation.3">
                  <p:embed/>
                </p:oleObj>
              </mc:Choice>
              <mc:Fallback>
                <p:oleObj name="Equation" r:id="rId4" imgW="2400120" imgH="469800" progId="Equation.3">
                  <p:embed/>
                  <p:pic>
                    <p:nvPicPr>
                      <p:cNvPr id="0" name=""/>
                      <p:cNvPicPr/>
                      <p:nvPr/>
                    </p:nvPicPr>
                    <p:blipFill>
                      <a:blip r:embed="rId5"/>
                      <a:stretch>
                        <a:fillRect/>
                      </a:stretch>
                    </p:blipFill>
                    <p:spPr>
                      <a:xfrm>
                        <a:off x="1474788" y="1676400"/>
                        <a:ext cx="3503612"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63624991"/>
              </p:ext>
            </p:extLst>
          </p:nvPr>
        </p:nvGraphicFramePr>
        <p:xfrm>
          <a:off x="5562600" y="1752599"/>
          <a:ext cx="1371600" cy="578385"/>
        </p:xfrm>
        <a:graphic>
          <a:graphicData uri="http://schemas.openxmlformats.org/presentationml/2006/ole">
            <mc:AlternateContent xmlns:mc="http://schemas.openxmlformats.org/markup-compatibility/2006">
              <mc:Choice xmlns:v="urn:schemas-microsoft-com:vml" Requires="v">
                <p:oleObj spid="_x0000_s23619" name="Equation" r:id="rId6" imgW="1054080" imgH="444240" progId="Equation.3">
                  <p:embed/>
                </p:oleObj>
              </mc:Choice>
              <mc:Fallback>
                <p:oleObj name="Equation" r:id="rId6" imgW="1054080" imgH="444240" progId="Equation.3">
                  <p:embed/>
                  <p:pic>
                    <p:nvPicPr>
                      <p:cNvPr id="0" name=""/>
                      <p:cNvPicPr/>
                      <p:nvPr/>
                    </p:nvPicPr>
                    <p:blipFill>
                      <a:blip r:embed="rId7"/>
                      <a:stretch>
                        <a:fillRect/>
                      </a:stretch>
                    </p:blipFill>
                    <p:spPr>
                      <a:xfrm>
                        <a:off x="5562600" y="1752599"/>
                        <a:ext cx="1371600" cy="578385"/>
                      </a:xfrm>
                      <a:prstGeom prst="rect">
                        <a:avLst/>
                      </a:prstGeom>
                    </p:spPr>
                  </p:pic>
                </p:oleObj>
              </mc:Fallback>
            </mc:AlternateContent>
          </a:graphicData>
        </a:graphic>
      </p:graphicFrame>
    </p:spTree>
    <p:extLst>
      <p:ext uri="{BB962C8B-B14F-4D97-AF65-F5344CB8AC3E}">
        <p14:creationId xmlns:p14="http://schemas.microsoft.com/office/powerpoint/2010/main" val="612909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Correlation</a:t>
            </a:r>
            <a:endParaRPr lang="en-US" dirty="0"/>
          </a:p>
        </p:txBody>
      </p:sp>
      <p:sp>
        <p:nvSpPr>
          <p:cNvPr id="3" name="Subtitle 2"/>
          <p:cNvSpPr>
            <a:spLocks noGrp="1"/>
          </p:cNvSpPr>
          <p:nvPr>
            <p:ph idx="1"/>
          </p:nvPr>
        </p:nvSpPr>
        <p:spPr/>
        <p:txBody>
          <a:bodyPr>
            <a:normAutofit fontScale="77500" lnSpcReduction="20000"/>
          </a:bodyPr>
          <a:lstStyle/>
          <a:p>
            <a:r>
              <a:rPr lang="en-US" dirty="0" smtClean="0"/>
              <a:t>The topic of this lecture involves measuring the strength of the linear relationship between two random variables (each with at least an interval scale level of measurement).</a:t>
            </a:r>
          </a:p>
          <a:p>
            <a:endParaRPr lang="en-US" dirty="0" smtClean="0"/>
          </a:p>
          <a:p>
            <a:r>
              <a:rPr lang="en-US" sz="2800" dirty="0"/>
              <a:t>Researchers often wish to determine whether or not two variables are related.  For example, a researcher might be interested in knowing whether or not there is a relationship between how long people live (longevity) and the number of calories consumed per day.  Or, between hours spent on the Internet and high school average; or hours spent studying and grades on a statistics final.  These are situations where correlation might be appropriate.  </a:t>
            </a:r>
          </a:p>
          <a:p>
            <a:endParaRPr lang="en-US" sz="2800" dirty="0"/>
          </a:p>
          <a:p>
            <a:r>
              <a:rPr lang="en-US" sz="2800" dirty="0"/>
              <a:t>In this course we will be looking at </a:t>
            </a:r>
            <a:r>
              <a:rPr lang="en-US" sz="2800" i="1" dirty="0"/>
              <a:t>linear</a:t>
            </a:r>
            <a:r>
              <a:rPr lang="en-US" sz="2800" dirty="0"/>
              <a:t> </a:t>
            </a:r>
            <a:r>
              <a:rPr lang="en-US" sz="2800" dirty="0" smtClean="0"/>
              <a:t>correlation.  </a:t>
            </a:r>
            <a:endParaRPr lang="en-US" sz="2800" dirty="0"/>
          </a:p>
        </p:txBody>
      </p:sp>
      <p:sp>
        <p:nvSpPr>
          <p:cNvPr id="5" name="Footer Placeholder 4"/>
          <p:cNvSpPr>
            <a:spLocks noGrp="1"/>
          </p:cNvSpPr>
          <p:nvPr>
            <p:ph type="ftr" sz="quarter" idx="11"/>
          </p:nvPr>
        </p:nvSpPr>
        <p:spPr/>
        <p:txBody>
          <a:bodyPr/>
          <a:lstStyle/>
          <a:p>
            <a:r>
              <a:rPr lang="en-US" smtClean="0"/>
              <a:t>Correlation</a:t>
            </a:r>
            <a:endParaRPr lang="en-US"/>
          </a:p>
        </p:txBody>
      </p:sp>
      <p:sp>
        <p:nvSpPr>
          <p:cNvPr id="6" name="Slide Number Placeholder 5"/>
          <p:cNvSpPr>
            <a:spLocks noGrp="1"/>
          </p:cNvSpPr>
          <p:nvPr>
            <p:ph type="sldNum" sz="quarter" idx="12"/>
          </p:nvPr>
        </p:nvSpPr>
        <p:spPr/>
        <p:txBody>
          <a:bodyPr/>
          <a:lstStyle/>
          <a:p>
            <a:fld id="{3A9D9D2B-08DB-4587-987E-74715C17FE38}" type="slidenum">
              <a:rPr lang="en-US" smtClean="0"/>
              <a:t>2</a:t>
            </a:fld>
            <a:endParaRPr lang="en-US"/>
          </a:p>
        </p:txBody>
      </p:sp>
    </p:spTree>
    <p:extLst>
      <p:ext uri="{BB962C8B-B14F-4D97-AF65-F5344CB8AC3E}">
        <p14:creationId xmlns:p14="http://schemas.microsoft.com/office/powerpoint/2010/main" val="2460517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Correlation</a:t>
            </a:r>
            <a:endParaRPr lang="en-US" dirty="0"/>
          </a:p>
        </p:txBody>
      </p:sp>
      <p:sp>
        <p:nvSpPr>
          <p:cNvPr id="2" name="Content Placeholder 1"/>
          <p:cNvSpPr>
            <a:spLocks noGrp="1"/>
          </p:cNvSpPr>
          <p:nvPr>
            <p:ph idx="1"/>
          </p:nvPr>
        </p:nvSpPr>
        <p:spPr/>
        <p:txBody>
          <a:bodyPr>
            <a:noAutofit/>
          </a:bodyPr>
          <a:lstStyle/>
          <a:p>
            <a:r>
              <a:rPr lang="en-US" sz="2000" dirty="0" smtClean="0"/>
              <a:t>We will use a simple formula to compute r, the correlation coefficient, from sample data.  This correlation coefficient, r, ranges </a:t>
            </a:r>
            <a:r>
              <a:rPr lang="en-US" sz="2000" dirty="0"/>
              <a:t>from -1 to +1. </a:t>
            </a:r>
            <a:r>
              <a:rPr lang="en-US" sz="2000" dirty="0" smtClean="0"/>
              <a:t> </a:t>
            </a:r>
          </a:p>
          <a:p>
            <a:endParaRPr lang="en-US" sz="2000" dirty="0" smtClean="0"/>
          </a:p>
          <a:p>
            <a:r>
              <a:rPr lang="en-US" sz="2000" dirty="0" smtClean="0"/>
              <a:t>An r</a:t>
            </a:r>
            <a:r>
              <a:rPr lang="en-US" sz="2000" dirty="0"/>
              <a:t> </a:t>
            </a:r>
            <a:r>
              <a:rPr lang="en-US" sz="2000" dirty="0" smtClean="0"/>
              <a:t>of +1 indicates a perfect positive linear relationship.</a:t>
            </a:r>
          </a:p>
          <a:p>
            <a:endParaRPr lang="en-US" sz="2000" dirty="0" smtClean="0"/>
          </a:p>
          <a:p>
            <a:r>
              <a:rPr lang="en-US" sz="2000" dirty="0"/>
              <a:t>An r of </a:t>
            </a:r>
            <a:r>
              <a:rPr lang="en-US" sz="2000" dirty="0" smtClean="0"/>
              <a:t>-1 </a:t>
            </a:r>
            <a:r>
              <a:rPr lang="en-US" sz="2000" dirty="0"/>
              <a:t>indicates a perfect </a:t>
            </a:r>
            <a:r>
              <a:rPr lang="en-US" sz="2000" dirty="0" smtClean="0"/>
              <a:t>negative linear </a:t>
            </a:r>
            <a:r>
              <a:rPr lang="en-US" sz="2000" dirty="0"/>
              <a:t>relationship</a:t>
            </a:r>
            <a:r>
              <a:rPr lang="en-US" sz="2000" dirty="0" smtClean="0"/>
              <a:t>.</a:t>
            </a:r>
          </a:p>
          <a:p>
            <a:endParaRPr lang="en-US" sz="2000" dirty="0"/>
          </a:p>
          <a:p>
            <a:r>
              <a:rPr lang="en-US" sz="2000" dirty="0"/>
              <a:t>An r of </a:t>
            </a:r>
            <a:r>
              <a:rPr lang="en-US" sz="2000" dirty="0" smtClean="0"/>
              <a:t>0 indicates absolutely no linear </a:t>
            </a:r>
            <a:r>
              <a:rPr lang="en-US" sz="2000" dirty="0"/>
              <a:t>relationship.</a:t>
            </a:r>
          </a:p>
          <a:p>
            <a:endParaRPr lang="en-US" sz="2000" dirty="0" smtClean="0"/>
          </a:p>
          <a:p>
            <a:r>
              <a:rPr lang="en-US" sz="2000" dirty="0" smtClean="0"/>
              <a:t>r, the sample correlation coefficient is an estimate of the population correlation coefficient, </a:t>
            </a:r>
            <a:r>
              <a:rPr lang="el-GR" sz="2000" dirty="0" smtClean="0"/>
              <a:t>ρ</a:t>
            </a:r>
            <a:r>
              <a:rPr lang="en-US" sz="2000" dirty="0" smtClean="0"/>
              <a:t> (rho).  We can compute </a:t>
            </a:r>
            <a:r>
              <a:rPr lang="el-GR" sz="2000" dirty="0" smtClean="0"/>
              <a:t>ρ</a:t>
            </a:r>
            <a:r>
              <a:rPr lang="en-US" sz="2000" dirty="0" smtClean="0"/>
              <a:t> only if we take a census of the entire population.</a:t>
            </a:r>
          </a:p>
        </p:txBody>
      </p:sp>
      <p:sp>
        <p:nvSpPr>
          <p:cNvPr id="4" name="Footer Placeholder 3"/>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3</a:t>
            </a:fld>
            <a:endParaRPr lang="en-US"/>
          </a:p>
        </p:txBody>
      </p:sp>
    </p:spTree>
    <p:extLst>
      <p:ext uri="{BB962C8B-B14F-4D97-AF65-F5344CB8AC3E}">
        <p14:creationId xmlns:p14="http://schemas.microsoft.com/office/powerpoint/2010/main" val="2323915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52495" y="3810000"/>
            <a:ext cx="3301563" cy="269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A Positive Relationship</a:t>
            </a:r>
            <a:endParaRPr lang="en-US" dirty="0"/>
          </a:p>
        </p:txBody>
      </p:sp>
      <p:sp>
        <p:nvSpPr>
          <p:cNvPr id="2" name="Content Placeholder 1"/>
          <p:cNvSpPr>
            <a:spLocks noGrp="1"/>
          </p:cNvSpPr>
          <p:nvPr>
            <p:ph idx="1"/>
          </p:nvPr>
        </p:nvSpPr>
        <p:spPr/>
        <p:txBody>
          <a:bodyPr>
            <a:normAutofit fontScale="92500" lnSpcReduction="10000"/>
          </a:bodyPr>
          <a:lstStyle/>
          <a:p>
            <a:r>
              <a:rPr lang="en-US" sz="1800" dirty="0"/>
              <a:t>A correlation of coefficient, r,  of +1 indicates a perfect positive linear relationship between the two variables. In fact, if we draw a scatter plot placing all the paired sample data on a graph, all the points would lie on a straight line.  Of course, in real life, one almost never encounters perfect relationships between variables. For instance, it is certainly true that there is a very strong positive relationship between hours studied and grades. However, there are other variables that affect grades as well. Two students can each spend 20 hours studying for an exam and one will get a 100 on the exam and the other will get an 80. This indicates that there is also random variation and/or other variables that explain performance on a test (e.g., IQ, previous knowledge, test taking ability, etc.).</a:t>
            </a:r>
          </a:p>
          <a:p>
            <a:pPr marL="109728" indent="0">
              <a:buNone/>
            </a:pPr>
            <a:r>
              <a:rPr lang="en-US" sz="5600" dirty="0"/>
              <a:t> </a:t>
            </a:r>
          </a:p>
          <a:p>
            <a:pPr marL="109728" indent="0">
              <a:buNone/>
            </a:pPr>
            <a:r>
              <a:rPr lang="en-US" sz="5600" dirty="0"/>
              <a:t> </a:t>
            </a:r>
          </a:p>
        </p:txBody>
      </p:sp>
      <p:sp>
        <p:nvSpPr>
          <p:cNvPr id="4" name="Footer Placeholder 3"/>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4</a:t>
            </a:fld>
            <a:endParaRPr lang="en-US"/>
          </a:p>
        </p:txBody>
      </p:sp>
    </p:spTree>
    <p:extLst>
      <p:ext uri="{BB962C8B-B14F-4D97-AF65-F5344CB8AC3E}">
        <p14:creationId xmlns:p14="http://schemas.microsoft.com/office/powerpoint/2010/main" val="1615776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257800" y="3352800"/>
            <a:ext cx="3352800" cy="28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a:t>A </a:t>
            </a:r>
            <a:r>
              <a:rPr lang="en-US" dirty="0" smtClean="0"/>
              <a:t>Negative Relationship</a:t>
            </a:r>
            <a:endParaRPr lang="en-US" dirty="0"/>
          </a:p>
        </p:txBody>
      </p:sp>
      <p:sp>
        <p:nvSpPr>
          <p:cNvPr id="2" name="Content Placeholder 1"/>
          <p:cNvSpPr>
            <a:spLocks noGrp="1"/>
          </p:cNvSpPr>
          <p:nvPr>
            <p:ph idx="1"/>
          </p:nvPr>
        </p:nvSpPr>
        <p:spPr/>
        <p:txBody>
          <a:bodyPr>
            <a:normAutofit/>
          </a:bodyPr>
          <a:lstStyle/>
          <a:p>
            <a:r>
              <a:rPr lang="en-US" sz="2800" dirty="0" smtClean="0"/>
              <a:t>A correlation of -1 indicates a perfect negative linear relationship (i.e., an inverse relationship). In fact, in a scatter plot, all the points would lie on a line with a downward slope. </a:t>
            </a:r>
          </a:p>
          <a:p>
            <a:pPr marL="109728" indent="0">
              <a:buNone/>
            </a:pPr>
            <a:endParaRPr lang="en-US" sz="5600" dirty="0"/>
          </a:p>
        </p:txBody>
      </p:sp>
      <p:sp>
        <p:nvSpPr>
          <p:cNvPr id="4" name="Footer Placeholder 3"/>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5</a:t>
            </a:fld>
            <a:endParaRPr lang="en-US"/>
          </a:p>
        </p:txBody>
      </p:sp>
    </p:spTree>
    <p:extLst>
      <p:ext uri="{BB962C8B-B14F-4D97-AF65-F5344CB8AC3E}">
        <p14:creationId xmlns:p14="http://schemas.microsoft.com/office/powerpoint/2010/main" val="3500963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 Linear </a:t>
            </a:r>
            <a:r>
              <a:rPr lang="en-US" dirty="0"/>
              <a:t>Correlation (r = </a:t>
            </a:r>
            <a:r>
              <a:rPr lang="en-US" dirty="0" smtClean="0"/>
              <a:t>0)</a:t>
            </a:r>
            <a:endParaRPr lang="en-US" dirty="0"/>
          </a:p>
        </p:txBody>
      </p:sp>
      <p:sp>
        <p:nvSpPr>
          <p:cNvPr id="2" name="Content Placeholder 1"/>
          <p:cNvSpPr>
            <a:spLocks noGrp="1"/>
          </p:cNvSpPr>
          <p:nvPr>
            <p:ph idx="1"/>
          </p:nvPr>
        </p:nvSpPr>
        <p:spPr>
          <a:xfrm>
            <a:off x="751931" y="1793195"/>
            <a:ext cx="7290055" cy="4023360"/>
          </a:xfrm>
        </p:spPr>
        <p:txBody>
          <a:bodyPr>
            <a:normAutofit/>
          </a:bodyPr>
          <a:lstStyle/>
          <a:p>
            <a:r>
              <a:rPr lang="en-US" sz="1900" dirty="0" smtClean="0"/>
              <a:t>A correlation of 0 indicates absolutely no relationship between X and Y. In real life, correlations of 0 are very rare. You might, rather, get a correlation of .10 and it will not be significant, i.e., it is not statistically different from 0. (There are ways to test correlations for significance.)</a:t>
            </a:r>
          </a:p>
          <a:p>
            <a:endParaRPr lang="en-US" sz="1900" dirty="0" smtClean="0"/>
          </a:p>
          <a:p>
            <a:endParaRPr lang="en-US" sz="1900" dirty="0"/>
          </a:p>
        </p:txBody>
      </p:sp>
      <p:sp>
        <p:nvSpPr>
          <p:cNvPr id="4" name="Footer Placeholder 3"/>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6</a:t>
            </a:fld>
            <a:endParaRPr lang="en-US"/>
          </a:p>
        </p:txBody>
      </p:sp>
      <p:sp>
        <p:nvSpPr>
          <p:cNvPr id="10" name="Text Placeholder 2"/>
          <p:cNvSpPr txBox="1">
            <a:spLocks/>
          </p:cNvSpPr>
          <p:nvPr/>
        </p:nvSpPr>
        <p:spPr>
          <a:xfrm>
            <a:off x="457200" y="5410200"/>
            <a:ext cx="4040188" cy="7620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en-US" sz="2000" dirty="0" smtClean="0"/>
              <a:t>no relationship at all</a:t>
            </a:r>
            <a:endParaRPr lang="en-US" sz="2000" dirty="0"/>
          </a:p>
        </p:txBody>
      </p:sp>
      <p:sp>
        <p:nvSpPr>
          <p:cNvPr id="11" name="Text Placeholder 3"/>
          <p:cNvSpPr txBox="1">
            <a:spLocks/>
          </p:cNvSpPr>
          <p:nvPr/>
        </p:nvSpPr>
        <p:spPr>
          <a:xfrm>
            <a:off x="4645026" y="5410200"/>
            <a:ext cx="4041775" cy="762000"/>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2000" dirty="0" smtClean="0"/>
              <a:t>no </a:t>
            </a:r>
            <a:r>
              <a:rPr lang="en-US" sz="2000" i="1" dirty="0" smtClean="0"/>
              <a:t>linear</a:t>
            </a:r>
            <a:r>
              <a:rPr lang="en-US" sz="2000" dirty="0" smtClean="0"/>
              <a:t> relationship</a:t>
            </a:r>
            <a:endParaRPr lang="en-US" sz="2000" dirty="0"/>
          </a:p>
        </p:txBody>
      </p:sp>
      <p:pic>
        <p:nvPicPr>
          <p:cNvPr id="1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324"/>
          <a:stretch/>
        </p:blipFill>
        <p:spPr bwMode="auto">
          <a:xfrm>
            <a:off x="1066800" y="2971800"/>
            <a:ext cx="298406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497388" y="3352800"/>
            <a:ext cx="2636668" cy="180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64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Three Extreme Situations:  r = +1, r = -1, and r = 0</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92088" y="2286000"/>
            <a:ext cx="4842324"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Correlation</a:t>
            </a:r>
            <a:endParaRPr lang="en-US"/>
          </a:p>
        </p:txBody>
      </p:sp>
      <p:sp>
        <p:nvSpPr>
          <p:cNvPr id="4" name="Slide Number Placeholder 3"/>
          <p:cNvSpPr>
            <a:spLocks noGrp="1"/>
          </p:cNvSpPr>
          <p:nvPr>
            <p:ph type="sldNum" sz="quarter" idx="12"/>
          </p:nvPr>
        </p:nvSpPr>
        <p:spPr/>
        <p:txBody>
          <a:bodyPr/>
          <a:lstStyle/>
          <a:p>
            <a:fld id="{3A9D9D2B-08DB-4587-987E-74715C17FE38}" type="slidenum">
              <a:rPr lang="en-US" smtClean="0"/>
              <a:t>7</a:t>
            </a:fld>
            <a:endParaRPr lang="en-US"/>
          </a:p>
        </p:txBody>
      </p:sp>
    </p:spTree>
    <p:extLst>
      <p:ext uri="{BB962C8B-B14F-4D97-AF65-F5344CB8AC3E}">
        <p14:creationId xmlns:p14="http://schemas.microsoft.com/office/powerpoint/2010/main" val="3936219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Correlation and Causality</a:t>
            </a:r>
            <a:endParaRPr lang="en-US" dirty="0"/>
          </a:p>
        </p:txBody>
      </p:sp>
      <p:sp>
        <p:nvSpPr>
          <p:cNvPr id="2" name="Content Placeholder 1"/>
          <p:cNvSpPr>
            <a:spLocks noGrp="1"/>
          </p:cNvSpPr>
          <p:nvPr>
            <p:ph idx="1"/>
          </p:nvPr>
        </p:nvSpPr>
        <p:spPr/>
        <p:txBody>
          <a:bodyPr>
            <a:normAutofit fontScale="77500" lnSpcReduction="20000"/>
          </a:bodyPr>
          <a:lstStyle/>
          <a:p>
            <a:r>
              <a:rPr lang="en-US" dirty="0"/>
              <a:t>Correlation does NOT imply </a:t>
            </a:r>
            <a:r>
              <a:rPr lang="en-US" dirty="0" smtClean="0"/>
              <a:t>causality.  Here are four possible </a:t>
            </a:r>
            <a:r>
              <a:rPr lang="en-US" dirty="0"/>
              <a:t>explanations for a significant correlation: </a:t>
            </a:r>
            <a:endParaRPr lang="en-US" dirty="0" smtClean="0"/>
          </a:p>
          <a:p>
            <a:pPr lvl="1"/>
            <a:r>
              <a:rPr lang="en-US" dirty="0" smtClean="0"/>
              <a:t>X </a:t>
            </a:r>
            <a:r>
              <a:rPr lang="en-US" dirty="0"/>
              <a:t>causes Y</a:t>
            </a:r>
          </a:p>
          <a:p>
            <a:pPr lvl="1"/>
            <a:r>
              <a:rPr lang="en-US" dirty="0"/>
              <a:t>Y causes X</a:t>
            </a:r>
          </a:p>
          <a:p>
            <a:pPr lvl="1"/>
            <a:r>
              <a:rPr lang="en-US" dirty="0"/>
              <a:t>Z causes both X and Y </a:t>
            </a:r>
            <a:endParaRPr lang="en-US" dirty="0" smtClean="0"/>
          </a:p>
          <a:p>
            <a:pPr lvl="1"/>
            <a:r>
              <a:rPr lang="en-US" dirty="0" smtClean="0"/>
              <a:t>Spurious </a:t>
            </a:r>
            <a:r>
              <a:rPr lang="en-US" dirty="0"/>
              <a:t>correlation (a fluke)</a:t>
            </a:r>
          </a:p>
          <a:p>
            <a:pPr marL="109728" indent="0">
              <a:buNone/>
            </a:pPr>
            <a:r>
              <a:rPr lang="en-US" dirty="0"/>
              <a:t>  </a:t>
            </a:r>
          </a:p>
          <a:p>
            <a:r>
              <a:rPr lang="en-US" dirty="0"/>
              <a:t>Examples:</a:t>
            </a:r>
          </a:p>
          <a:p>
            <a:pPr lvl="1"/>
            <a:r>
              <a:rPr lang="en-US" dirty="0" smtClean="0"/>
              <a:t>Poverty </a:t>
            </a:r>
            <a:r>
              <a:rPr lang="en-US" dirty="0"/>
              <a:t>and crime are correlated. Which is the cause?</a:t>
            </a:r>
          </a:p>
          <a:p>
            <a:pPr lvl="1"/>
            <a:r>
              <a:rPr lang="en-US" dirty="0" smtClean="0"/>
              <a:t>3 % </a:t>
            </a:r>
            <a:r>
              <a:rPr lang="en-US" dirty="0"/>
              <a:t>of older singles suffer from chronic depression; does being single </a:t>
            </a:r>
            <a:r>
              <a:rPr lang="en-US" dirty="0" smtClean="0"/>
              <a:t>cause depression? </a:t>
            </a:r>
            <a:r>
              <a:rPr lang="en-US" dirty="0"/>
              <a:t> </a:t>
            </a:r>
            <a:r>
              <a:rPr lang="en-US" dirty="0" smtClean="0"/>
              <a:t>Perhaps, being depressed results in one being single.  People do not want to marry unhappy people.</a:t>
            </a:r>
            <a:endParaRPr lang="en-US" dirty="0"/>
          </a:p>
          <a:p>
            <a:pPr lvl="1"/>
            <a:r>
              <a:rPr lang="en-US" dirty="0" smtClean="0"/>
              <a:t>Cities </a:t>
            </a:r>
            <a:r>
              <a:rPr lang="en-US" dirty="0"/>
              <a:t>with more cops also have more murders. Does ‘more cops’ </a:t>
            </a:r>
            <a:r>
              <a:rPr lang="en-US" dirty="0" smtClean="0"/>
              <a:t>cause ‘more </a:t>
            </a:r>
            <a:r>
              <a:rPr lang="en-US" dirty="0"/>
              <a:t>murders’? If so, get rid of the cops!</a:t>
            </a:r>
          </a:p>
          <a:p>
            <a:pPr lvl="1"/>
            <a:r>
              <a:rPr lang="en-US" dirty="0" smtClean="0"/>
              <a:t>There </a:t>
            </a:r>
            <a:r>
              <a:rPr lang="en-US" dirty="0"/>
              <a:t>is a strong inverse correlation between the amount of clothing </a:t>
            </a:r>
            <a:r>
              <a:rPr lang="en-US" dirty="0" smtClean="0"/>
              <a:t>people wear </a:t>
            </a:r>
            <a:r>
              <a:rPr lang="en-US" dirty="0"/>
              <a:t>and the weather; people wear more clothing when the temperature is low and less clothing when it is high. Therefore, a good way to make the temperature go up during a winter cold spell is for everyone to wear very little clothing and go outside.</a:t>
            </a:r>
          </a:p>
          <a:p>
            <a:pPr lvl="1"/>
            <a:r>
              <a:rPr lang="en-US" dirty="0" smtClean="0"/>
              <a:t>There </a:t>
            </a:r>
            <a:r>
              <a:rPr lang="en-US" dirty="0"/>
              <a:t>is a strong correlation between the number of umbrellas people </a:t>
            </a:r>
            <a:r>
              <a:rPr lang="en-US" dirty="0" smtClean="0"/>
              <a:t>are carrying </a:t>
            </a:r>
            <a:r>
              <a:rPr lang="en-US" dirty="0"/>
              <a:t>and the amount of rain. Thus, the way to make it rain is for all of us to go outside carrying umbrellas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8</a:t>
            </a:fld>
            <a:endParaRPr lang="en-US"/>
          </a:p>
        </p:txBody>
      </p:sp>
    </p:spTree>
    <p:extLst>
      <p:ext uri="{BB962C8B-B14F-4D97-AF65-F5344CB8AC3E}">
        <p14:creationId xmlns:p14="http://schemas.microsoft.com/office/powerpoint/2010/main" val="2005838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Coefficient of Determination, R</a:t>
            </a:r>
            <a:r>
              <a:rPr lang="en-US" baseline="30000" dirty="0" smtClean="0"/>
              <a:t>2</a:t>
            </a:r>
            <a:endParaRPr lang="en-US" baseline="30000" dirty="0"/>
          </a:p>
        </p:txBody>
      </p:sp>
      <p:sp>
        <p:nvSpPr>
          <p:cNvPr id="2" name="Content Placeholder 1"/>
          <p:cNvSpPr>
            <a:spLocks noGrp="1"/>
          </p:cNvSpPr>
          <p:nvPr>
            <p:ph idx="1"/>
          </p:nvPr>
        </p:nvSpPr>
        <p:spPr/>
        <p:txBody>
          <a:bodyPr>
            <a:noAutofit/>
          </a:bodyPr>
          <a:lstStyle/>
          <a:p>
            <a:r>
              <a:rPr lang="en-US" sz="1800" dirty="0"/>
              <a:t>The coefficient of determination, R</a:t>
            </a:r>
            <a:r>
              <a:rPr lang="en-US" sz="1800" baseline="30000" dirty="0"/>
              <a:t>2</a:t>
            </a:r>
            <a:r>
              <a:rPr lang="en-US" sz="1800" dirty="0"/>
              <a:t> (in Excel, it is called R-squared) is also an important measure. It ranges from </a:t>
            </a:r>
            <a:r>
              <a:rPr lang="en-US" sz="1800" dirty="0" smtClean="0"/>
              <a:t>0 to 1.0 (or, 0</a:t>
            </a:r>
            <a:r>
              <a:rPr lang="en-US" sz="1800" dirty="0"/>
              <a:t>% to 100</a:t>
            </a:r>
            <a:r>
              <a:rPr lang="en-US" sz="1800" dirty="0" smtClean="0"/>
              <a:t>%) </a:t>
            </a:r>
            <a:r>
              <a:rPr lang="en-US" sz="1800" dirty="0"/>
              <a:t>and measures the proportion of the variation in Y explained by X. R</a:t>
            </a:r>
            <a:r>
              <a:rPr lang="en-US" sz="1800" baseline="30000" dirty="0"/>
              <a:t>2 </a:t>
            </a:r>
            <a:r>
              <a:rPr lang="en-US" sz="1800" dirty="0"/>
              <a:t>is actually equal to (r)</a:t>
            </a:r>
            <a:r>
              <a:rPr lang="en-US" sz="1800" baseline="30000" dirty="0"/>
              <a:t>2</a:t>
            </a:r>
            <a:r>
              <a:rPr lang="en-US" sz="1800" dirty="0"/>
              <a:t>, or in other words, the square of the correlation coefficient.</a:t>
            </a:r>
          </a:p>
          <a:p>
            <a:pPr marL="109728" indent="0">
              <a:buNone/>
            </a:pPr>
            <a:r>
              <a:rPr lang="en-US" sz="1800" dirty="0" smtClean="0"/>
              <a:t> </a:t>
            </a:r>
            <a:endParaRPr lang="en-US" sz="1800" dirty="0"/>
          </a:p>
          <a:p>
            <a:r>
              <a:rPr lang="en-US" sz="1800" dirty="0"/>
              <a:t>When you do correlation, you generally do not worry about which is the X and which is the Y variable since you have no interest in predicting Y from X.  In regression, where you want to see an equation relating X to Y, you must specify which is the Y-variable (dependent variable) and which is the X-variable (independent variable). The correlation coefficient is the same regardless of which variable is X and which one is Y. The regression equation will be different if you reverse the X and Y. </a:t>
            </a:r>
          </a:p>
        </p:txBody>
      </p:sp>
      <p:sp>
        <p:nvSpPr>
          <p:cNvPr id="4" name="Footer Placeholder 3"/>
          <p:cNvSpPr>
            <a:spLocks noGrp="1"/>
          </p:cNvSpPr>
          <p:nvPr>
            <p:ph type="ftr" sz="quarter" idx="11"/>
          </p:nvPr>
        </p:nvSpPr>
        <p:spPr/>
        <p:txBody>
          <a:bodyPr/>
          <a:lstStyle/>
          <a:p>
            <a:r>
              <a:rPr lang="en-US" smtClean="0"/>
              <a:t>Correlation</a:t>
            </a:r>
            <a:endParaRPr lang="en-US"/>
          </a:p>
        </p:txBody>
      </p:sp>
      <p:sp>
        <p:nvSpPr>
          <p:cNvPr id="5" name="Slide Number Placeholder 4"/>
          <p:cNvSpPr>
            <a:spLocks noGrp="1"/>
          </p:cNvSpPr>
          <p:nvPr>
            <p:ph type="sldNum" sz="quarter" idx="12"/>
          </p:nvPr>
        </p:nvSpPr>
        <p:spPr/>
        <p:txBody>
          <a:bodyPr/>
          <a:lstStyle/>
          <a:p>
            <a:fld id="{3A9D9D2B-08DB-4587-987E-74715C17FE38}" type="slidenum">
              <a:rPr lang="en-US" smtClean="0"/>
              <a:t>9</a:t>
            </a:fld>
            <a:endParaRPr lang="en-US"/>
          </a:p>
        </p:txBody>
      </p:sp>
    </p:spTree>
    <p:extLst>
      <p:ext uri="{BB962C8B-B14F-4D97-AF65-F5344CB8AC3E}">
        <p14:creationId xmlns:p14="http://schemas.microsoft.com/office/powerpoint/2010/main" val="25445377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1172</Words>
  <Application>Microsoft Office PowerPoint</Application>
  <PresentationFormat>On-screen Show (4:3)</PresentationFormat>
  <Paragraphs>143</Paragraphs>
  <Slides>14</Slides>
  <Notes>14</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Calibri</vt:lpstr>
      <vt:lpstr>Times New Roman</vt:lpstr>
      <vt:lpstr>Tw Cen MT</vt:lpstr>
      <vt:lpstr>Tw Cen MT Condensed</vt:lpstr>
      <vt:lpstr>Wingdings 3</vt:lpstr>
      <vt:lpstr>Integral</vt:lpstr>
      <vt:lpstr>Equation</vt:lpstr>
      <vt:lpstr>Correlation</vt:lpstr>
      <vt:lpstr>Linear Correlation</vt:lpstr>
      <vt:lpstr>Linear Correlation</vt:lpstr>
      <vt:lpstr>A Positive Relationship</vt:lpstr>
      <vt:lpstr>A Negative Relationship</vt:lpstr>
      <vt:lpstr>No Linear Correlation (r = 0)</vt:lpstr>
      <vt:lpstr>Three Extreme Situations:  r = +1, r = -1, and r = 0</vt:lpstr>
      <vt:lpstr>Correlation and Causality</vt:lpstr>
      <vt:lpstr>Coefficient of Determination, R2</vt:lpstr>
      <vt:lpstr>Coefficient of Determination, R2</vt:lpstr>
      <vt:lpstr>Computing the Correlation Coefficient</vt:lpstr>
      <vt:lpstr>Example 1:   Grade and Height</vt:lpstr>
      <vt:lpstr>Example : Price and Quantity</vt:lpstr>
      <vt:lpstr>Example : Price and Quantity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2012-12-30T02:57:10Z</dcterms:created>
  <dcterms:modified xsi:type="dcterms:W3CDTF">2018-10-27T11:40:44Z</dcterms:modified>
</cp:coreProperties>
</file>