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</p:sldMasterIdLst>
  <p:notesMasterIdLst>
    <p:notesMasterId r:id="rId20"/>
  </p:notesMasterIdLst>
  <p:sldIdLst>
    <p:sldId id="256" r:id="rId2"/>
    <p:sldId id="281" r:id="rId3"/>
    <p:sldId id="303" r:id="rId4"/>
    <p:sldId id="282" r:id="rId5"/>
    <p:sldId id="287" r:id="rId6"/>
    <p:sldId id="288" r:id="rId7"/>
    <p:sldId id="293" r:id="rId8"/>
    <p:sldId id="305" r:id="rId9"/>
    <p:sldId id="294" r:id="rId10"/>
    <p:sldId id="295" r:id="rId11"/>
    <p:sldId id="304" r:id="rId12"/>
    <p:sldId id="297" r:id="rId13"/>
    <p:sldId id="298" r:id="rId14"/>
    <p:sldId id="299" r:id="rId15"/>
    <p:sldId id="300" r:id="rId16"/>
    <p:sldId id="302" r:id="rId17"/>
    <p:sldId id="275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74" autoAdjust="0"/>
    <p:restoredTop sz="94660"/>
  </p:normalViewPr>
  <p:slideViewPr>
    <p:cSldViewPr>
      <p:cViewPr varScale="1">
        <p:scale>
          <a:sx n="83" d="100"/>
          <a:sy n="83" d="100"/>
        </p:scale>
        <p:origin x="190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3276B-746C-42C2-9D22-491D548445F2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05855-7293-4882-ABCE-D4F3C803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6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43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25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7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5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9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94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2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3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34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5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1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59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8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51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18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25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2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95840A0-4B40-4FE9-ADFB-6709F7C5A1AB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Descriptive Statistics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E0B5-A4F9-42CE-B078-CBA5CEB9D7A9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Descriptive Statistics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8251-D6BE-4DB4-A14D-D76F596196F1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Descriptive Statistics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73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6C3-348C-48E4-AAAC-744DE8613BA4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Descriptive Statistics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0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C7F0-44E0-46EE-8EA0-5B7DE2B71AC8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Descriptive Statistics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5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6537-944C-4979-80EB-F0CC18617C5A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Descriptive Statistics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2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1686-DCF5-4ECA-B2A8-3E73C60A692B}" type="datetime1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Descriptive Statistics 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64D3-04B0-4E72-8401-93455E149122}" type="datetime1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Descriptive Statistics 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C9D0-5C7E-461E-817F-3A07F38A0F91}" type="datetime1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Descriptive Statistics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0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C604-ABCF-49FB-9C74-FF0B13188C1F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Descriptive Statistics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9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C6C3-B809-4282-8689-7100FAA115EC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Descriptive Statistics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2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77515E-12EC-4027-ABE0-2B26B7F29051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Descriptive Statistics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05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Descriptive Statistics: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7751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Working with Frequencies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frequency distribution </a:t>
            </a:r>
            <a:r>
              <a:rPr lang="en-US" dirty="0"/>
              <a:t>records data grouped into classes and the number of observations that fell into each class.</a:t>
            </a:r>
          </a:p>
          <a:p>
            <a:r>
              <a:rPr lang="en-US" dirty="0"/>
              <a:t>A frequency distribution can be used for: </a:t>
            </a:r>
          </a:p>
          <a:p>
            <a:pPr lvl="1"/>
            <a:r>
              <a:rPr lang="en-US" dirty="0"/>
              <a:t>categorical data </a:t>
            </a:r>
          </a:p>
          <a:p>
            <a:pPr lvl="1"/>
            <a:r>
              <a:rPr lang="en-US" dirty="0"/>
              <a:t>numerical data that can be grouped </a:t>
            </a:r>
            <a:r>
              <a:rPr lang="en-US"/>
              <a:t>into intervals </a:t>
            </a:r>
            <a:endParaRPr lang="en-US" dirty="0"/>
          </a:p>
          <a:p>
            <a:pPr lvl="1"/>
            <a:r>
              <a:rPr lang="en-US" dirty="0"/>
              <a:t>numerical data with repeated observations</a:t>
            </a:r>
          </a:p>
          <a:p>
            <a:r>
              <a:rPr lang="en-US" dirty="0"/>
              <a:t>A </a:t>
            </a:r>
            <a:r>
              <a:rPr lang="en-US" i="1" dirty="0"/>
              <a:t>percentage distribution </a:t>
            </a:r>
            <a:r>
              <a:rPr lang="en-US" dirty="0"/>
              <a:t>records the percent of the observations that fell into each class.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Descriptive Statistics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Working with Frequencies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109728" indent="0"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. A sample was taken of 200 professors at a (fictitious) local college. Each was asked for his or her (take-home) weekly salary. The responses ranged from about$520 to $590. If we wanted to display the data in, say, 7 equal intervals, we would use an interval width of $10.</a:t>
                </a:r>
              </a:p>
              <a:p>
                <a:pPr marL="109728" indent="0">
                  <a:buNone/>
                </a:pPr>
                <a:endParaRPr lang="en-US" dirty="0"/>
              </a:p>
              <a:p>
                <a:pPr marL="109728" indent="0">
                  <a:buNone/>
                </a:pPr>
                <a:r>
                  <a:rPr lang="en-US" dirty="0"/>
                  <a:t>Width of interval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𝑅𝑎𝑛𝑔𝑒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𝑐𝑙𝑎𝑠𝑠𝑒𝑠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$70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/>
                  <a:t> = $10/class.</a:t>
                </a:r>
              </a:p>
              <a:p>
                <a:pPr marL="365760" lvl="1" indent="0">
                  <a:buNone/>
                </a:pPr>
                <a:endParaRPr lang="en-US" dirty="0"/>
              </a:p>
              <a:p>
                <a:pPr marL="365760" lvl="1" indent="0">
                  <a:buNone/>
                </a:pPr>
                <a:endParaRPr lang="en-US" dirty="0"/>
              </a:p>
              <a:p>
                <a:pPr marL="109728" indent="0">
                  <a:buNone/>
                </a:pPr>
                <a:r>
                  <a:rPr lang="en-US" sz="2600" dirty="0"/>
                  <a:t>The Frequency / Percentage </a:t>
                </a:r>
              </a:p>
              <a:p>
                <a:pPr marL="109728" indent="0">
                  <a:buNone/>
                </a:pPr>
                <a:r>
                  <a:rPr lang="en-US" sz="2600" dirty="0"/>
                  <a:t>Distribution:</a:t>
                </a:r>
              </a:p>
              <a:p>
                <a:pPr marL="365760" lvl="1" indent="0">
                  <a:buNone/>
                </a:pPr>
                <a:endParaRPr lang="en-US" dirty="0"/>
              </a:p>
              <a:p>
                <a:pPr marL="365760" lvl="1" indent="0">
                  <a:buNone/>
                </a:pPr>
                <a:endParaRPr lang="en-US" dirty="0"/>
              </a:p>
              <a:p>
                <a:pPr marL="365760" lvl="1" indent="0">
                  <a:buNone/>
                </a:pPr>
                <a:endParaRPr lang="en-US" dirty="0"/>
              </a:p>
              <a:p>
                <a:pPr marL="365760" lvl="1" indent="0">
                  <a:buNone/>
                </a:pPr>
                <a:endParaRPr lang="en-US" dirty="0"/>
              </a:p>
              <a:p>
                <a:pPr marL="365760" lvl="1" indent="0">
                  <a:buNone/>
                </a:pPr>
                <a:endParaRPr lang="en-US" dirty="0"/>
              </a:p>
              <a:p>
                <a:pPr marL="365760" lvl="1" indent="0">
                  <a:buNone/>
                </a:pP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970" r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Descriptive Statistics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78895"/>
              </p:ext>
            </p:extLst>
          </p:nvPr>
        </p:nvGraphicFramePr>
        <p:xfrm>
          <a:off x="4572000" y="4114800"/>
          <a:ext cx="3886199" cy="1953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5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Take-home pay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frequency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percentage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520 and under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530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%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l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530   "     "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540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l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540   "     "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550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19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l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550   "     "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560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l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560   "     "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570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l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570   "     "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580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228600" marR="0" indent="-228600" algn="l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lain" startAt="580"/>
                      </a:pPr>
                      <a:r>
                        <a:rPr lang="en-US" sz="1200" dirty="0" smtClean="0">
                          <a:effectLst/>
                        </a:rPr>
                        <a:t>To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590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%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8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Working with Frequencies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A </a:t>
            </a:r>
            <a:r>
              <a:rPr lang="en-US" i="1" dirty="0"/>
              <a:t>Cumulative Distribution </a:t>
            </a:r>
            <a:r>
              <a:rPr lang="en-US" dirty="0"/>
              <a:t>focuses on the number or percentage of cases that lie below or above specified values rather than within intervals.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Descriptive Statistics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63479"/>
              </p:ext>
            </p:extLst>
          </p:nvPr>
        </p:nvGraphicFramePr>
        <p:xfrm>
          <a:off x="3886200" y="3276600"/>
          <a:ext cx="3505200" cy="205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Take-home pay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frequency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percentage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less than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520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"      "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530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"      "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540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"      "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550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"      "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560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"      "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570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"      "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580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"      "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590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23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Working with Frequencies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/>
              <a:t>The Frequency Histogram: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Descriptive Statistics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" y="2687599"/>
            <a:ext cx="6423025" cy="378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9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Working with Frequencies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The Frequency Polygon</a:t>
            </a:r>
          </a:p>
          <a:p>
            <a:pPr marL="109728" indent="0">
              <a:buNone/>
            </a:pPr>
            <a:r>
              <a:rPr lang="en-US" dirty="0"/>
              <a:t>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Descriptive Statistics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5097" y="2895600"/>
            <a:ext cx="5048028" cy="314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2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Working with Frequencies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The </a:t>
            </a:r>
            <a:r>
              <a:rPr lang="en-US" sz="2800" dirty="0"/>
              <a:t>Cumulative Frequency Distribution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Descriptive Statistics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15</a:t>
            </a:fld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53054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5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Statistics – 2 variables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dirty="0"/>
              <a:t>Categorical Data </a:t>
            </a:r>
            <a:r>
              <a:rPr lang="en-US" sz="2400" dirty="0"/>
              <a:t>– graphical representation</a:t>
            </a:r>
            <a:endParaRPr lang="en-US" dirty="0"/>
          </a:p>
          <a:p>
            <a:pPr lvl="1" hangingPunct="0"/>
            <a:r>
              <a:rPr lang="en-US" dirty="0"/>
              <a:t>Contingency Table</a:t>
            </a:r>
          </a:p>
          <a:p>
            <a:pPr lvl="1" hangingPunct="0"/>
            <a:r>
              <a:rPr lang="en-US" dirty="0"/>
              <a:t>Side-by-Side Bar Chart</a:t>
            </a:r>
          </a:p>
          <a:p>
            <a:pPr hangingPunct="0"/>
            <a:endParaRPr lang="en-US" dirty="0"/>
          </a:p>
          <a:p>
            <a:pPr hangingPunct="0"/>
            <a:r>
              <a:rPr lang="en-US" dirty="0"/>
              <a:t>Numerical Data </a:t>
            </a:r>
            <a:r>
              <a:rPr lang="en-US" sz="2400" dirty="0"/>
              <a:t>– looking for relationships in bivariate data</a:t>
            </a:r>
          </a:p>
          <a:p>
            <a:pPr lvl="1" hangingPunct="0"/>
            <a:r>
              <a:rPr lang="en-US" dirty="0"/>
              <a:t>Scatter Plot </a:t>
            </a:r>
          </a:p>
          <a:p>
            <a:pPr lvl="1" hangingPunct="0"/>
            <a:r>
              <a:rPr lang="en-US" dirty="0"/>
              <a:t>Correlation </a:t>
            </a:r>
          </a:p>
          <a:p>
            <a:pPr lvl="1" hangingPunct="0"/>
            <a:r>
              <a:rPr lang="en-US" dirty="0"/>
              <a:t>The Regression Line</a:t>
            </a:r>
          </a:p>
          <a:p>
            <a:pPr marL="109728" indent="0" hangingPunc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Descriptive Statistics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Contingency Table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5786" y="1752600"/>
            <a:ext cx="7290055" cy="402336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000" dirty="0"/>
              <a:t>Two categorical variables are most easily displayed in a contingency table.  This is a table of two-way frequencies.</a:t>
            </a:r>
          </a:p>
          <a:p>
            <a:endParaRPr lang="en-US" sz="2000" dirty="0"/>
          </a:p>
          <a:p>
            <a:pPr marL="365760" lvl="1" indent="0">
              <a:buNone/>
            </a:pPr>
            <a:r>
              <a:rPr lang="en-US" sz="1600" dirty="0"/>
              <a:t>Example: “Who would you vote for in the next election?”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109728" indent="0">
              <a:buNone/>
            </a:pPr>
            <a:endParaRPr lang="en-US" sz="2000" dirty="0"/>
          </a:p>
          <a:p>
            <a:pPr marL="365760" lvl="1" indent="0">
              <a:buNone/>
            </a:pPr>
            <a:endParaRPr lang="en-US" sz="1600" dirty="0"/>
          </a:p>
          <a:p>
            <a:pPr marL="365760" lvl="1" indent="0">
              <a:buNone/>
            </a:pPr>
            <a:r>
              <a:rPr lang="en-US" sz="1600" dirty="0"/>
              <a:t>This also works for two-way percentages:</a:t>
            </a:r>
          </a:p>
          <a:p>
            <a:pPr marL="109728" indent="0">
              <a:buNone/>
            </a:pPr>
            <a:endParaRPr lang="en-US" sz="2000" dirty="0"/>
          </a:p>
          <a:p>
            <a:endParaRPr lang="en-US" sz="2000" dirty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Descriptive Statistics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90553"/>
              </p:ext>
            </p:extLst>
          </p:nvPr>
        </p:nvGraphicFramePr>
        <p:xfrm>
          <a:off x="4461164" y="3145166"/>
          <a:ext cx="4648200" cy="1565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577">
                <a:tc>
                  <a:txBody>
                    <a:bodyPr/>
                    <a:lstStyle/>
                    <a:p>
                      <a:pPr marL="0" marR="27940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91">
                <a:tc>
                  <a:txBody>
                    <a:bodyPr/>
                    <a:lstStyle/>
                    <a:p>
                      <a:pPr marL="0" marR="27940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Republican Candidate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400" dirty="0">
                          <a:effectLst/>
                        </a:rPr>
                        <a:t>250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400" dirty="0">
                          <a:effectLst/>
                        </a:rPr>
                        <a:t>250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400" dirty="0">
                          <a:effectLst/>
                        </a:rPr>
                        <a:t>500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994">
                <a:tc>
                  <a:txBody>
                    <a:bodyPr/>
                    <a:lstStyle/>
                    <a:p>
                      <a:pPr marL="0" marR="27940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Democrat Candidate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400" dirty="0">
                          <a:effectLst/>
                        </a:rPr>
                        <a:t>150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400" dirty="0">
                          <a:effectLst/>
                        </a:rPr>
                        <a:t>350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400" dirty="0">
                          <a:effectLst/>
                        </a:rPr>
                        <a:t>500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91">
                <a:tc>
                  <a:txBody>
                    <a:bodyPr/>
                    <a:lstStyle/>
                    <a:p>
                      <a:pPr marL="0" marR="27940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400" dirty="0">
                          <a:effectLst/>
                        </a:rPr>
                        <a:t>400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400" dirty="0">
                          <a:effectLst/>
                        </a:rPr>
                        <a:t>600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1000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289">
                <a:tc>
                  <a:txBody>
                    <a:bodyPr/>
                    <a:lstStyle/>
                    <a:p>
                      <a:pPr marL="0" marR="27940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164" y="4814109"/>
            <a:ext cx="46482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Scatter Plot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What can we do with 2 numerical variables? We can graph them.</a:t>
            </a:r>
          </a:p>
          <a:p>
            <a:pPr marL="603504" lvl="2" indent="0">
              <a:buNone/>
            </a:pPr>
            <a:r>
              <a:rPr lang="en-US" dirty="0"/>
              <a:t>Example – Grade and Height (in inches)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Descriptive Statistics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922310"/>
              </p:ext>
            </p:extLst>
          </p:nvPr>
        </p:nvGraphicFramePr>
        <p:xfrm>
          <a:off x="660402" y="2823972"/>
          <a:ext cx="7467598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200" dirty="0">
                          <a:effectLst/>
                        </a:rPr>
                        <a:t>Y (Grade)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200" dirty="0">
                          <a:effectLst/>
                        </a:rPr>
                        <a:t>100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200" dirty="0">
                          <a:effectLst/>
                        </a:rPr>
                        <a:t>95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200" dirty="0">
                          <a:effectLst/>
                        </a:rPr>
                        <a:t>90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200" dirty="0">
                          <a:effectLst/>
                        </a:rPr>
                        <a:t>80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200" dirty="0">
                          <a:effectLst/>
                        </a:rPr>
                        <a:t>70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200" dirty="0">
                          <a:effectLst/>
                        </a:rPr>
                        <a:t>65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200" dirty="0">
                          <a:effectLst/>
                        </a:rPr>
                        <a:t>60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200" dirty="0">
                          <a:effectLst/>
                        </a:rPr>
                        <a:t>40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200" dirty="0">
                          <a:effectLst/>
                        </a:rPr>
                        <a:t>30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200" dirty="0">
                          <a:effectLst/>
                        </a:rPr>
                        <a:t>X (Height)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200">
                          <a:effectLst/>
                        </a:rPr>
                        <a:t>73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200">
                          <a:effectLst/>
                        </a:rPr>
                        <a:t>79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200">
                          <a:effectLst/>
                        </a:rPr>
                        <a:t>62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200">
                          <a:effectLst/>
                        </a:rPr>
                        <a:t>69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200">
                          <a:effectLst/>
                        </a:rPr>
                        <a:t>74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200">
                          <a:effectLst/>
                        </a:rPr>
                        <a:t>77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200" dirty="0">
                          <a:effectLst/>
                        </a:rPr>
                        <a:t>81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200" dirty="0">
                          <a:effectLst/>
                        </a:rPr>
                        <a:t>63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200" dirty="0">
                          <a:effectLst/>
                        </a:rPr>
                        <a:t>68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7940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3765" algn="l"/>
                          <a:tab pos="1421765" algn="l"/>
                          <a:tab pos="1878965" algn="l"/>
                          <a:tab pos="4457065" algn="l"/>
                        </a:tabLst>
                      </a:pPr>
                      <a:r>
                        <a:rPr lang="en-US" sz="1200" dirty="0">
                          <a:effectLst/>
                        </a:rPr>
                        <a:t>74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62400" y="3352799"/>
            <a:ext cx="3848986" cy="320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1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Shape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A third important property of data – after location and dispersion - is its </a:t>
            </a:r>
            <a:r>
              <a:rPr lang="en-US" sz="2800" i="1" dirty="0"/>
              <a:t>shape</a:t>
            </a:r>
            <a:r>
              <a:rPr lang="en-US" sz="2800" dirty="0"/>
              <a:t>.</a:t>
            </a:r>
          </a:p>
          <a:p>
            <a:pPr marL="109728" indent="0">
              <a:buNone/>
            </a:pPr>
            <a:endParaRPr lang="en-US" sz="2800" dirty="0"/>
          </a:p>
          <a:p>
            <a:r>
              <a:rPr lang="en-US" sz="2800" dirty="0"/>
              <a:t>Shape can be described by degree of asymmetry (i.e., </a:t>
            </a:r>
            <a:r>
              <a:rPr lang="en-US" sz="2800" dirty="0" err="1"/>
              <a:t>skewness</a:t>
            </a:r>
            <a:r>
              <a:rPr lang="en-US" sz="2800" dirty="0"/>
              <a:t>). </a:t>
            </a:r>
          </a:p>
          <a:p>
            <a:pPr lvl="1"/>
            <a:r>
              <a:rPr lang="en-US" sz="2400" dirty="0"/>
              <a:t>mean &gt; median	positive or right-</a:t>
            </a:r>
            <a:r>
              <a:rPr lang="en-US" sz="2400" dirty="0" err="1"/>
              <a:t>skewness</a:t>
            </a:r>
            <a:endParaRPr lang="en-US" sz="2400" dirty="0"/>
          </a:p>
          <a:p>
            <a:pPr lvl="1"/>
            <a:r>
              <a:rPr lang="en-US" sz="2400" dirty="0"/>
              <a:t>mean = median	symmetric or zero-</a:t>
            </a:r>
            <a:r>
              <a:rPr lang="en-US" sz="2400" dirty="0" err="1"/>
              <a:t>skewness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mean &lt; median	negative or left-</a:t>
            </a:r>
            <a:r>
              <a:rPr lang="en-US" sz="2400" dirty="0" err="1"/>
              <a:t>skewness</a:t>
            </a:r>
            <a:endParaRPr lang="en-US" sz="2400" dirty="0"/>
          </a:p>
          <a:p>
            <a:pPr marL="109728" indent="0">
              <a:buNone/>
            </a:pPr>
            <a:r>
              <a:rPr lang="en-US" sz="2800" dirty="0"/>
              <a:t> </a:t>
            </a:r>
          </a:p>
          <a:p>
            <a:r>
              <a:rPr lang="en-US" sz="2800" dirty="0"/>
              <a:t>Positive </a:t>
            </a:r>
            <a:r>
              <a:rPr lang="en-US" sz="2800" dirty="0" err="1"/>
              <a:t>skewness</a:t>
            </a:r>
            <a:r>
              <a:rPr lang="en-US" sz="2800" dirty="0"/>
              <a:t> can arise when the mean is increased by some unusually high values. </a:t>
            </a:r>
          </a:p>
          <a:p>
            <a:r>
              <a:rPr lang="en-US" sz="2800" dirty="0"/>
              <a:t>Negative </a:t>
            </a:r>
            <a:r>
              <a:rPr lang="en-US" sz="2800" dirty="0" err="1"/>
              <a:t>skewness</a:t>
            </a:r>
            <a:r>
              <a:rPr lang="en-US" sz="2800" dirty="0"/>
              <a:t> can arise when the mean is decreased by some unusually low values.</a:t>
            </a:r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endParaRPr lang="en-US" sz="19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Descriptive Statistics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4711157"/>
            <a:ext cx="3328987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Skewness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skewed: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Right skewed: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Symmetric: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Descriptive Statistics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360" y="914400"/>
            <a:ext cx="374808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43200"/>
            <a:ext cx="3290887" cy="161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05400" y="6115663"/>
            <a:ext cx="3700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1000" i="1" dirty="0"/>
              <a:t>Source:  Levine et al., Business Statistics, Pearson, 2013.</a:t>
            </a:r>
          </a:p>
        </p:txBody>
      </p:sp>
    </p:spTree>
    <p:extLst>
      <p:ext uri="{BB962C8B-B14F-4D97-AF65-F5344CB8AC3E}">
        <p14:creationId xmlns:p14="http://schemas.microsoft.com/office/powerpoint/2010/main" val="11429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# hours to complete a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109728" indent="0">
                  <a:buNone/>
                </a:pPr>
                <a:r>
                  <a:rPr lang="en-US" sz="2400" dirty="0"/>
                  <a:t>Data (for n=12 employees):</a:t>
                </a:r>
              </a:p>
              <a:p>
                <a:pPr marL="109728" indent="0">
                  <a:buNone/>
                </a:pPr>
                <a:r>
                  <a:rPr lang="en-US" sz="2400" b="1" dirty="0"/>
                  <a:t>2  3  8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┋</a:t>
                </a:r>
                <a:r>
                  <a:rPr lang="en-US" sz="2400" b="1" dirty="0"/>
                  <a:t> 8  9  10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┋</a:t>
                </a:r>
                <a:r>
                  <a:rPr lang="en-US" sz="2400" b="1" dirty="0"/>
                  <a:t> 10  12  15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┋</a:t>
                </a:r>
                <a:r>
                  <a:rPr lang="en-US" sz="2400" b="1" dirty="0"/>
                  <a:t> 18  22  63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sz="2400" dirty="0"/>
                  <a:t>= 180/12 = 15 hours</a:t>
                </a:r>
                <a:br>
                  <a:rPr lang="en-US" sz="2400" dirty="0"/>
                </a:br>
                <a:r>
                  <a:rPr lang="en-US" sz="2400" dirty="0"/>
                  <a:t>Median = 10 hours</a:t>
                </a:r>
                <a:br>
                  <a:rPr lang="en-US" sz="2400" dirty="0"/>
                </a:br>
                <a:endParaRPr lang="en-US" sz="2400" dirty="0"/>
              </a:p>
              <a:p>
                <a:pPr marL="109728" indent="0">
                  <a:buNone/>
                </a:pPr>
                <a:r>
                  <a:rPr lang="en-US" sz="2400" dirty="0"/>
                  <a:t>The (extremely slow) employee who took 63 hours to complete the task skewed the entire distributon to the right.  </a:t>
                </a:r>
              </a:p>
              <a:p>
                <a:pPr marL="109728" indent="0" hangingPunct="0">
                  <a:buNone/>
                </a:pPr>
                <a:r>
                  <a:rPr lang="en-US" sz="2400" dirty="0"/>
                  <a:t> </a:t>
                </a:r>
              </a:p>
              <a:p>
                <a:pPr marL="365760" lvl="1" indent="0" hangingPunct="0">
                  <a:buNone/>
                </a:pPr>
                <a:r>
                  <a:rPr lang="en-US" sz="2400" dirty="0"/>
                  <a:t>s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= 2868 / 11 = 260.79</a:t>
                </a:r>
              </a:p>
              <a:p>
                <a:pPr marL="365760" lvl="1" indent="0" hangingPunct="0">
                  <a:buNone/>
                </a:pPr>
                <a:r>
                  <a:rPr lang="en-US" sz="2400" dirty="0"/>
                  <a:t>s = 16.25 hours</a:t>
                </a:r>
              </a:p>
              <a:p>
                <a:pPr marL="365760" lvl="1" indent="0" hangingPunct="0">
                  <a:buNone/>
                </a:pPr>
                <a:r>
                  <a:rPr lang="en-US" sz="2400" dirty="0"/>
                  <a:t>CV = 107.7%</a:t>
                </a:r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19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" t="-3182" r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Descriptive Statistics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4</a:t>
            </a:fld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7315200" y="990600"/>
            <a:ext cx="1524000" cy="1072116"/>
          </a:xfrm>
          <a:prstGeom prst="borderCallout1">
            <a:avLst>
              <a:gd name="adj1" fmla="val 18750"/>
              <a:gd name="adj2" fmla="val -8333"/>
              <a:gd name="adj3" fmla="val 75426"/>
              <a:gd name="adj4" fmla="val -35059"/>
            </a:avLst>
          </a:prstGeom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This guy took a VERY long time!</a:t>
            </a:r>
          </a:p>
        </p:txBody>
      </p:sp>
    </p:spTree>
    <p:extLst>
      <p:ext uri="{BB962C8B-B14F-4D97-AF65-F5344CB8AC3E}">
        <p14:creationId xmlns:p14="http://schemas.microsoft.com/office/powerpoint/2010/main" val="19477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Standardizing Data:  Z-Scores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We can convert the original scores to new scores with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sz="2800" dirty="0"/>
                  <a:t> = 0 and </a:t>
                </a:r>
                <a:r>
                  <a:rPr lang="en-US" sz="2800" i="1" dirty="0"/>
                  <a:t>s</a:t>
                </a:r>
                <a:r>
                  <a:rPr lang="en-US" sz="2800" dirty="0"/>
                  <a:t> = 1.</a:t>
                </a:r>
              </a:p>
              <a:p>
                <a:r>
                  <a:rPr lang="en-US" sz="2800" dirty="0"/>
                  <a:t>This will give us a pure number with no units of measurement.</a:t>
                </a:r>
              </a:p>
              <a:p>
                <a:r>
                  <a:rPr lang="en-US" sz="2800" dirty="0"/>
                  <a:t>Any score below the mean will now be negative. </a:t>
                </a:r>
              </a:p>
              <a:p>
                <a:r>
                  <a:rPr lang="en-US" sz="2800" dirty="0"/>
                  <a:t>Any score at the mean will be 0.</a:t>
                </a:r>
              </a:p>
              <a:p>
                <a:r>
                  <a:rPr lang="en-US" sz="2800" dirty="0"/>
                  <a:t>Any score above the mean will be positive.</a:t>
                </a:r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19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Descriptive Statistics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Standardizing Data:  Z-Scores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sz="2800" dirty="0"/>
                  <a:t>To compute the Z-scores: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𝑍</m:t>
                      </m:r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109728" indent="0">
                  <a:buNone/>
                </a:pPr>
                <a:endParaRPr lang="en-US" sz="2800" dirty="0">
                  <a:latin typeface="Cambria Math"/>
                </a:endParaRPr>
              </a:p>
              <a:p>
                <a:pPr marL="109728" indent="0">
                  <a:buNone/>
                </a:pPr>
                <a:r>
                  <a:rPr lang="en-US" sz="2800" b="1" dirty="0"/>
                  <a:t>Example</a:t>
                </a:r>
                <a:r>
                  <a:rPr lang="en-US" sz="2800" dirty="0"/>
                  <a:t>.</a:t>
                </a:r>
              </a:p>
              <a:p>
                <a:pPr marL="109728" indent="0">
                  <a:buNone/>
                </a:pPr>
                <a:r>
                  <a:rPr lang="en-US" sz="2800" dirty="0"/>
                  <a:t>Data:  0, 2, 4, 6, 8, 10</a:t>
                </a:r>
                <a:endParaRPr lang="en-US" sz="2800" i="1" dirty="0">
                  <a:latin typeface="Cambria Math"/>
                </a:endParaRP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sz="2800" dirty="0"/>
                  <a:t> = 30/6 = 5; s = 3.74</a:t>
                </a:r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2800" dirty="0"/>
              </a:p>
              <a:p>
                <a:pPr marL="109728" indent="0">
                  <a:buNone/>
                </a:pPr>
                <a:endParaRPr lang="en-US" sz="19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148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Descriptive Statistics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813384"/>
                  </p:ext>
                </p:extLst>
              </p:nvPr>
            </p:nvGraphicFramePr>
            <p:xfrm>
              <a:off x="5715000" y="2514600"/>
              <a:ext cx="2590800" cy="2867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ym typeface="Wingdings" pitchFamily="2" charset="2"/>
                            </a:rPr>
                            <a:t>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0−5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3.74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-1.34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2−5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3.74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-.80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4−5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3.74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-.27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6−5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3.74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.27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8−5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3.74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.80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10−5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3.74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813384"/>
                  </p:ext>
                </p:extLst>
              </p:nvPr>
            </p:nvGraphicFramePr>
            <p:xfrm>
              <a:off x="5715000" y="2514600"/>
              <a:ext cx="2590800" cy="2867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000"/>
                    <a:gridCol w="914400"/>
                    <a:gridCol w="914400"/>
                  </a:tblGrid>
                  <a:tr h="3657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itchFamily="2" charset="2"/>
                            </a:rPr>
                            <a:t>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68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84000" t="-100000" r="-100000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-1.34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68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84000" t="-197101" r="-100000" b="-4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-.80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68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84000" t="-301471" r="-100000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-.</a:t>
                          </a:r>
                          <a:r>
                            <a:rPr lang="en-US" dirty="0" smtClean="0"/>
                            <a:t>27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68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84000" t="-401471" r="-100000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.27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68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84000" t="-494203" r="-100000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.80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68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84000" t="-602941" r="-100000" b="-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1.34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14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Boxplot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i="1" dirty="0"/>
              <a:t>boxplot</a:t>
            </a:r>
            <a:r>
              <a:rPr lang="en-US" dirty="0"/>
              <a:t> is a way to graphically portray a distribution of data by means of its five-number summary.</a:t>
            </a:r>
          </a:p>
          <a:p>
            <a:pPr marL="109728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Boxplot can be drawn along the horizontal or vertically.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Descriptive Statistics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0" y="2590800"/>
            <a:ext cx="4306187" cy="219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9603" y="2971800"/>
            <a:ext cx="434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Vertical line drawn within the box is the median</a:t>
            </a:r>
          </a:p>
          <a:p>
            <a:r>
              <a:rPr lang="en-US" sz="1600" dirty="0"/>
              <a:t>Vertical line at the left side of box is Q</a:t>
            </a:r>
            <a:r>
              <a:rPr lang="en-US" sz="1600" baseline="-25000" dirty="0"/>
              <a:t>1</a:t>
            </a:r>
          </a:p>
          <a:p>
            <a:r>
              <a:rPr lang="en-US" sz="1600" dirty="0"/>
              <a:t>Vertical line at the right side of box is Q</a:t>
            </a:r>
            <a:r>
              <a:rPr lang="en-US" sz="1600" baseline="-25000" dirty="0"/>
              <a:t>3</a:t>
            </a:r>
          </a:p>
          <a:p>
            <a:r>
              <a:rPr lang="en-US" sz="1600" dirty="0"/>
              <a:t>Line on left connects left side of box with </a:t>
            </a:r>
            <a:r>
              <a:rPr lang="en-US" sz="1600" dirty="0" err="1"/>
              <a:t>X</a:t>
            </a:r>
            <a:r>
              <a:rPr lang="en-US" sz="1600" baseline="-25000" dirty="0" err="1"/>
              <a:t>smallest</a:t>
            </a:r>
            <a:r>
              <a:rPr lang="en-US" sz="1600" baseline="-25000" dirty="0"/>
              <a:t> </a:t>
            </a:r>
            <a:r>
              <a:rPr lang="en-US" sz="1600" dirty="0"/>
              <a:t>(lower 25% of data)</a:t>
            </a:r>
          </a:p>
          <a:p>
            <a:r>
              <a:rPr lang="en-US" sz="1600" dirty="0"/>
              <a:t>Line on right connects right side of box with </a:t>
            </a:r>
            <a:r>
              <a:rPr lang="en-US" sz="1600" dirty="0" err="1"/>
              <a:t>X</a:t>
            </a:r>
            <a:r>
              <a:rPr lang="en-US" sz="1600" baseline="-25000" dirty="0" err="1"/>
              <a:t>largest</a:t>
            </a:r>
            <a:r>
              <a:rPr lang="en-US" sz="1600" baseline="-25000" dirty="0"/>
              <a:t> </a:t>
            </a:r>
            <a:r>
              <a:rPr lang="en-US" sz="1600" dirty="0"/>
              <a:t>(upper 25% of data)</a:t>
            </a:r>
          </a:p>
        </p:txBody>
      </p:sp>
    </p:spTree>
    <p:extLst>
      <p:ext uri="{BB962C8B-B14F-4D97-AF65-F5344CB8AC3E}">
        <p14:creationId xmlns:p14="http://schemas.microsoft.com/office/powerpoint/2010/main" val="376741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Boxplot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“bell-shaped” symmetric data distribution would look like this: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Descriptive Statistics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600" y="3048000"/>
            <a:ext cx="2314353" cy="1571625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635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Categorical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summarize categorical data using frequencies and graphical methods.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Descriptive Statistics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759</Words>
  <Application>Microsoft Office PowerPoint</Application>
  <PresentationFormat>On-screen Show (4:3)</PresentationFormat>
  <Paragraphs>418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Tw Cen MT</vt:lpstr>
      <vt:lpstr>Tw Cen MT Condensed</vt:lpstr>
      <vt:lpstr>Wingdings</vt:lpstr>
      <vt:lpstr>Wingdings 3</vt:lpstr>
      <vt:lpstr>Integral</vt:lpstr>
      <vt:lpstr>Descriptive Statistics:</vt:lpstr>
      <vt:lpstr>Shape</vt:lpstr>
      <vt:lpstr>Skewness</vt:lpstr>
      <vt:lpstr>Example: # hours to complete a task</vt:lpstr>
      <vt:lpstr>Standardizing Data:  Z-Scores </vt:lpstr>
      <vt:lpstr>Standardizing Data:  Z-Scores </vt:lpstr>
      <vt:lpstr>Boxplot</vt:lpstr>
      <vt:lpstr>Boxplot</vt:lpstr>
      <vt:lpstr>Categorical Data</vt:lpstr>
      <vt:lpstr>Working with Frequencies</vt:lpstr>
      <vt:lpstr>Working with Frequencies</vt:lpstr>
      <vt:lpstr>Working with Frequencies</vt:lpstr>
      <vt:lpstr>Working with Frequencies</vt:lpstr>
      <vt:lpstr>Working with Frequencies</vt:lpstr>
      <vt:lpstr>Working with Frequencies</vt:lpstr>
      <vt:lpstr>Descriptive Statistics – 2 variables</vt:lpstr>
      <vt:lpstr>The Contingency Table</vt:lpstr>
      <vt:lpstr>The Scatter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2013-01-03T15:44:11Z</dcterms:created>
  <dcterms:modified xsi:type="dcterms:W3CDTF">2018-10-27T10:38:21Z</dcterms:modified>
</cp:coreProperties>
</file>