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26" r:id="rId1"/>
  </p:sldMasterIdLst>
  <p:notesMasterIdLst>
    <p:notesMasterId r:id="rId34"/>
  </p:notesMasterIdLst>
  <p:sldIdLst>
    <p:sldId id="256" r:id="rId2"/>
    <p:sldId id="321" r:id="rId3"/>
    <p:sldId id="257" r:id="rId4"/>
    <p:sldId id="259" r:id="rId5"/>
    <p:sldId id="322" r:id="rId6"/>
    <p:sldId id="261" r:id="rId7"/>
    <p:sldId id="262" r:id="rId8"/>
    <p:sldId id="323" r:id="rId9"/>
    <p:sldId id="324" r:id="rId10"/>
    <p:sldId id="266" r:id="rId11"/>
    <p:sldId id="267" r:id="rId12"/>
    <p:sldId id="268" r:id="rId13"/>
    <p:sldId id="269" r:id="rId14"/>
    <p:sldId id="270" r:id="rId15"/>
    <p:sldId id="272" r:id="rId16"/>
    <p:sldId id="273" r:id="rId17"/>
    <p:sldId id="274" r:id="rId18"/>
    <p:sldId id="325" r:id="rId19"/>
    <p:sldId id="283" r:id="rId20"/>
    <p:sldId id="284" r:id="rId21"/>
    <p:sldId id="285" r:id="rId22"/>
    <p:sldId id="326" r:id="rId23"/>
    <p:sldId id="286" r:id="rId24"/>
    <p:sldId id="288" r:id="rId25"/>
    <p:sldId id="290" r:id="rId26"/>
    <p:sldId id="291" r:id="rId27"/>
    <p:sldId id="327" r:id="rId28"/>
    <p:sldId id="328" r:id="rId29"/>
    <p:sldId id="295" r:id="rId30"/>
    <p:sldId id="296" r:id="rId31"/>
    <p:sldId id="297" r:id="rId32"/>
    <p:sldId id="329"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224" autoAdjust="0"/>
    <p:restoredTop sz="94505" autoAdjust="0"/>
  </p:normalViewPr>
  <p:slideViewPr>
    <p:cSldViewPr>
      <p:cViewPr varScale="1">
        <p:scale>
          <a:sx n="83" d="100"/>
          <a:sy n="83" d="100"/>
        </p:scale>
        <p:origin x="1882"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1087FA-7D88-40B4-A1C6-5674D8AF018F}" type="datetimeFigureOut">
              <a:rPr lang="en-US" smtClean="0"/>
              <a:t>10/27/2018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EF9B21-D47A-4066-8AEE-D88FFDBD1D8F}" type="slidenum">
              <a:rPr lang="en-US" smtClean="0"/>
              <a:t>‹#›</a:t>
            </a:fld>
            <a:endParaRPr lang="en-US"/>
          </a:p>
        </p:txBody>
      </p:sp>
    </p:spTree>
    <p:extLst>
      <p:ext uri="{BB962C8B-B14F-4D97-AF65-F5344CB8AC3E}">
        <p14:creationId xmlns:p14="http://schemas.microsoft.com/office/powerpoint/2010/main" val="3452984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EF9B21-D47A-4066-8AEE-D88FFDBD1D8F}" type="slidenum">
              <a:rPr lang="en-US" smtClean="0"/>
              <a:t>1</a:t>
            </a:fld>
            <a:endParaRPr lang="en-US"/>
          </a:p>
        </p:txBody>
      </p:sp>
    </p:spTree>
    <p:extLst>
      <p:ext uri="{BB962C8B-B14F-4D97-AF65-F5344CB8AC3E}">
        <p14:creationId xmlns:p14="http://schemas.microsoft.com/office/powerpoint/2010/main" val="2233970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EF9B21-D47A-4066-8AEE-D88FFDBD1D8F}" type="slidenum">
              <a:rPr lang="en-US" smtClean="0"/>
              <a:t>10</a:t>
            </a:fld>
            <a:endParaRPr lang="en-US"/>
          </a:p>
        </p:txBody>
      </p:sp>
    </p:spTree>
    <p:extLst>
      <p:ext uri="{BB962C8B-B14F-4D97-AF65-F5344CB8AC3E}">
        <p14:creationId xmlns:p14="http://schemas.microsoft.com/office/powerpoint/2010/main" val="31024832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EF9B21-D47A-4066-8AEE-D88FFDBD1D8F}" type="slidenum">
              <a:rPr lang="en-US" smtClean="0"/>
              <a:t>11</a:t>
            </a:fld>
            <a:endParaRPr lang="en-US"/>
          </a:p>
        </p:txBody>
      </p:sp>
    </p:spTree>
    <p:extLst>
      <p:ext uri="{BB962C8B-B14F-4D97-AF65-F5344CB8AC3E}">
        <p14:creationId xmlns:p14="http://schemas.microsoft.com/office/powerpoint/2010/main" val="36852833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EF9B21-D47A-4066-8AEE-D88FFDBD1D8F}" type="slidenum">
              <a:rPr lang="en-US" smtClean="0"/>
              <a:t>12</a:t>
            </a:fld>
            <a:endParaRPr lang="en-US"/>
          </a:p>
        </p:txBody>
      </p:sp>
    </p:spTree>
    <p:extLst>
      <p:ext uri="{BB962C8B-B14F-4D97-AF65-F5344CB8AC3E}">
        <p14:creationId xmlns:p14="http://schemas.microsoft.com/office/powerpoint/2010/main" val="21049925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EF9B21-D47A-4066-8AEE-D88FFDBD1D8F}" type="slidenum">
              <a:rPr lang="en-US" smtClean="0"/>
              <a:t>13</a:t>
            </a:fld>
            <a:endParaRPr lang="en-US"/>
          </a:p>
        </p:txBody>
      </p:sp>
    </p:spTree>
    <p:extLst>
      <p:ext uri="{BB962C8B-B14F-4D97-AF65-F5344CB8AC3E}">
        <p14:creationId xmlns:p14="http://schemas.microsoft.com/office/powerpoint/2010/main" val="3154049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EF9B21-D47A-4066-8AEE-D88FFDBD1D8F}" type="slidenum">
              <a:rPr lang="en-US" smtClean="0"/>
              <a:t>14</a:t>
            </a:fld>
            <a:endParaRPr lang="en-US"/>
          </a:p>
        </p:txBody>
      </p:sp>
    </p:spTree>
    <p:extLst>
      <p:ext uri="{BB962C8B-B14F-4D97-AF65-F5344CB8AC3E}">
        <p14:creationId xmlns:p14="http://schemas.microsoft.com/office/powerpoint/2010/main" val="36873446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EF9B21-D47A-4066-8AEE-D88FFDBD1D8F}" type="slidenum">
              <a:rPr lang="en-US" smtClean="0"/>
              <a:t>15</a:t>
            </a:fld>
            <a:endParaRPr lang="en-US"/>
          </a:p>
        </p:txBody>
      </p:sp>
    </p:spTree>
    <p:extLst>
      <p:ext uri="{BB962C8B-B14F-4D97-AF65-F5344CB8AC3E}">
        <p14:creationId xmlns:p14="http://schemas.microsoft.com/office/powerpoint/2010/main" val="5258270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EF9B21-D47A-4066-8AEE-D88FFDBD1D8F}" type="slidenum">
              <a:rPr lang="en-US" smtClean="0"/>
              <a:t>16</a:t>
            </a:fld>
            <a:endParaRPr lang="en-US"/>
          </a:p>
        </p:txBody>
      </p:sp>
    </p:spTree>
    <p:extLst>
      <p:ext uri="{BB962C8B-B14F-4D97-AF65-F5344CB8AC3E}">
        <p14:creationId xmlns:p14="http://schemas.microsoft.com/office/powerpoint/2010/main" val="2416167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EF9B21-D47A-4066-8AEE-D88FFDBD1D8F}" type="slidenum">
              <a:rPr lang="en-US" smtClean="0"/>
              <a:t>17</a:t>
            </a:fld>
            <a:endParaRPr lang="en-US"/>
          </a:p>
        </p:txBody>
      </p:sp>
    </p:spTree>
    <p:extLst>
      <p:ext uri="{BB962C8B-B14F-4D97-AF65-F5344CB8AC3E}">
        <p14:creationId xmlns:p14="http://schemas.microsoft.com/office/powerpoint/2010/main" val="39494791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EF9B21-D47A-4066-8AEE-D88FFDBD1D8F}" type="slidenum">
              <a:rPr lang="en-US" smtClean="0"/>
              <a:t>18</a:t>
            </a:fld>
            <a:endParaRPr lang="en-US"/>
          </a:p>
        </p:txBody>
      </p:sp>
    </p:spTree>
    <p:extLst>
      <p:ext uri="{BB962C8B-B14F-4D97-AF65-F5344CB8AC3E}">
        <p14:creationId xmlns:p14="http://schemas.microsoft.com/office/powerpoint/2010/main" val="39494791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EF9B21-D47A-4066-8AEE-D88FFDBD1D8F}" type="slidenum">
              <a:rPr lang="en-US" smtClean="0"/>
              <a:t>19</a:t>
            </a:fld>
            <a:endParaRPr lang="en-US"/>
          </a:p>
        </p:txBody>
      </p:sp>
    </p:spTree>
    <p:extLst>
      <p:ext uri="{BB962C8B-B14F-4D97-AF65-F5344CB8AC3E}">
        <p14:creationId xmlns:p14="http://schemas.microsoft.com/office/powerpoint/2010/main" val="2257090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EF9B21-D47A-4066-8AEE-D88FFDBD1D8F}" type="slidenum">
              <a:rPr lang="en-US" smtClean="0"/>
              <a:t>2</a:t>
            </a:fld>
            <a:endParaRPr lang="en-US"/>
          </a:p>
        </p:txBody>
      </p:sp>
    </p:spTree>
    <p:extLst>
      <p:ext uri="{BB962C8B-B14F-4D97-AF65-F5344CB8AC3E}">
        <p14:creationId xmlns:p14="http://schemas.microsoft.com/office/powerpoint/2010/main" val="29188826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EF9B21-D47A-4066-8AEE-D88FFDBD1D8F}" type="slidenum">
              <a:rPr lang="en-US" smtClean="0"/>
              <a:t>20</a:t>
            </a:fld>
            <a:endParaRPr lang="en-US"/>
          </a:p>
        </p:txBody>
      </p:sp>
    </p:spTree>
    <p:extLst>
      <p:ext uri="{BB962C8B-B14F-4D97-AF65-F5344CB8AC3E}">
        <p14:creationId xmlns:p14="http://schemas.microsoft.com/office/powerpoint/2010/main" val="6622539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EF9B21-D47A-4066-8AEE-D88FFDBD1D8F}" type="slidenum">
              <a:rPr lang="en-US" smtClean="0"/>
              <a:t>21</a:t>
            </a:fld>
            <a:endParaRPr lang="en-US"/>
          </a:p>
        </p:txBody>
      </p:sp>
    </p:spTree>
    <p:extLst>
      <p:ext uri="{BB962C8B-B14F-4D97-AF65-F5344CB8AC3E}">
        <p14:creationId xmlns:p14="http://schemas.microsoft.com/office/powerpoint/2010/main" val="26448013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EF9B21-D47A-4066-8AEE-D88FFDBD1D8F}" type="slidenum">
              <a:rPr lang="en-US" smtClean="0"/>
              <a:t>22</a:t>
            </a:fld>
            <a:endParaRPr lang="en-US"/>
          </a:p>
        </p:txBody>
      </p:sp>
    </p:spTree>
    <p:extLst>
      <p:ext uri="{BB962C8B-B14F-4D97-AF65-F5344CB8AC3E}">
        <p14:creationId xmlns:p14="http://schemas.microsoft.com/office/powerpoint/2010/main" val="26448013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EF9B21-D47A-4066-8AEE-D88FFDBD1D8F}" type="slidenum">
              <a:rPr lang="en-US" smtClean="0"/>
              <a:t>23</a:t>
            </a:fld>
            <a:endParaRPr lang="en-US"/>
          </a:p>
        </p:txBody>
      </p:sp>
    </p:spTree>
    <p:extLst>
      <p:ext uri="{BB962C8B-B14F-4D97-AF65-F5344CB8AC3E}">
        <p14:creationId xmlns:p14="http://schemas.microsoft.com/office/powerpoint/2010/main" val="38984389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EF9B21-D47A-4066-8AEE-D88FFDBD1D8F}" type="slidenum">
              <a:rPr lang="en-US" smtClean="0"/>
              <a:t>24</a:t>
            </a:fld>
            <a:endParaRPr lang="en-US"/>
          </a:p>
        </p:txBody>
      </p:sp>
    </p:spTree>
    <p:extLst>
      <p:ext uri="{BB962C8B-B14F-4D97-AF65-F5344CB8AC3E}">
        <p14:creationId xmlns:p14="http://schemas.microsoft.com/office/powerpoint/2010/main" val="15304792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EF9B21-D47A-4066-8AEE-D88FFDBD1D8F}" type="slidenum">
              <a:rPr lang="en-US" smtClean="0"/>
              <a:t>25</a:t>
            </a:fld>
            <a:endParaRPr lang="en-US"/>
          </a:p>
        </p:txBody>
      </p:sp>
    </p:spTree>
    <p:extLst>
      <p:ext uri="{BB962C8B-B14F-4D97-AF65-F5344CB8AC3E}">
        <p14:creationId xmlns:p14="http://schemas.microsoft.com/office/powerpoint/2010/main" val="4969595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EF9B21-D47A-4066-8AEE-D88FFDBD1D8F}" type="slidenum">
              <a:rPr lang="en-US" smtClean="0"/>
              <a:t>26</a:t>
            </a:fld>
            <a:endParaRPr lang="en-US"/>
          </a:p>
        </p:txBody>
      </p:sp>
    </p:spTree>
    <p:extLst>
      <p:ext uri="{BB962C8B-B14F-4D97-AF65-F5344CB8AC3E}">
        <p14:creationId xmlns:p14="http://schemas.microsoft.com/office/powerpoint/2010/main" val="32716792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EF9B21-D47A-4066-8AEE-D88FFDBD1D8F}" type="slidenum">
              <a:rPr lang="en-US" smtClean="0"/>
              <a:t>27</a:t>
            </a:fld>
            <a:endParaRPr lang="en-US"/>
          </a:p>
        </p:txBody>
      </p:sp>
    </p:spTree>
    <p:extLst>
      <p:ext uri="{BB962C8B-B14F-4D97-AF65-F5344CB8AC3E}">
        <p14:creationId xmlns:p14="http://schemas.microsoft.com/office/powerpoint/2010/main" val="6912575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EF9B21-D47A-4066-8AEE-D88FFDBD1D8F}" type="slidenum">
              <a:rPr lang="en-US" smtClean="0"/>
              <a:t>28</a:t>
            </a:fld>
            <a:endParaRPr lang="en-US"/>
          </a:p>
        </p:txBody>
      </p:sp>
    </p:spTree>
    <p:extLst>
      <p:ext uri="{BB962C8B-B14F-4D97-AF65-F5344CB8AC3E}">
        <p14:creationId xmlns:p14="http://schemas.microsoft.com/office/powerpoint/2010/main" val="37000863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EF9B21-D47A-4066-8AEE-D88FFDBD1D8F}" type="slidenum">
              <a:rPr lang="en-US" smtClean="0"/>
              <a:t>29</a:t>
            </a:fld>
            <a:endParaRPr lang="en-US"/>
          </a:p>
        </p:txBody>
      </p:sp>
    </p:spTree>
    <p:extLst>
      <p:ext uri="{BB962C8B-B14F-4D97-AF65-F5344CB8AC3E}">
        <p14:creationId xmlns:p14="http://schemas.microsoft.com/office/powerpoint/2010/main" val="1574288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EF9B21-D47A-4066-8AEE-D88FFDBD1D8F}" type="slidenum">
              <a:rPr lang="en-US" smtClean="0"/>
              <a:t>3</a:t>
            </a:fld>
            <a:endParaRPr lang="en-US"/>
          </a:p>
        </p:txBody>
      </p:sp>
    </p:spTree>
    <p:extLst>
      <p:ext uri="{BB962C8B-B14F-4D97-AF65-F5344CB8AC3E}">
        <p14:creationId xmlns:p14="http://schemas.microsoft.com/office/powerpoint/2010/main" val="20935122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EF9B21-D47A-4066-8AEE-D88FFDBD1D8F}" type="slidenum">
              <a:rPr lang="en-US" smtClean="0"/>
              <a:t>30</a:t>
            </a:fld>
            <a:endParaRPr lang="en-US"/>
          </a:p>
        </p:txBody>
      </p:sp>
    </p:spTree>
    <p:extLst>
      <p:ext uri="{BB962C8B-B14F-4D97-AF65-F5344CB8AC3E}">
        <p14:creationId xmlns:p14="http://schemas.microsoft.com/office/powerpoint/2010/main" val="19241090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EF9B21-D47A-4066-8AEE-D88FFDBD1D8F}" type="slidenum">
              <a:rPr lang="en-US" smtClean="0"/>
              <a:t>31</a:t>
            </a:fld>
            <a:endParaRPr lang="en-US"/>
          </a:p>
        </p:txBody>
      </p:sp>
    </p:spTree>
    <p:extLst>
      <p:ext uri="{BB962C8B-B14F-4D97-AF65-F5344CB8AC3E}">
        <p14:creationId xmlns:p14="http://schemas.microsoft.com/office/powerpoint/2010/main" val="30513120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EF9B21-D47A-4066-8AEE-D88FFDBD1D8F}" type="slidenum">
              <a:rPr lang="en-US" smtClean="0"/>
              <a:t>32</a:t>
            </a:fld>
            <a:endParaRPr lang="en-US"/>
          </a:p>
        </p:txBody>
      </p:sp>
    </p:spTree>
    <p:extLst>
      <p:ext uri="{BB962C8B-B14F-4D97-AF65-F5344CB8AC3E}">
        <p14:creationId xmlns:p14="http://schemas.microsoft.com/office/powerpoint/2010/main" val="1390882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EF9B21-D47A-4066-8AEE-D88FFDBD1D8F}" type="slidenum">
              <a:rPr lang="en-US" smtClean="0"/>
              <a:t>4</a:t>
            </a:fld>
            <a:endParaRPr lang="en-US"/>
          </a:p>
        </p:txBody>
      </p:sp>
    </p:spTree>
    <p:extLst>
      <p:ext uri="{BB962C8B-B14F-4D97-AF65-F5344CB8AC3E}">
        <p14:creationId xmlns:p14="http://schemas.microsoft.com/office/powerpoint/2010/main" val="3135297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EF9B21-D47A-4066-8AEE-D88FFDBD1D8F}" type="slidenum">
              <a:rPr lang="en-US" smtClean="0"/>
              <a:t>5</a:t>
            </a:fld>
            <a:endParaRPr lang="en-US"/>
          </a:p>
        </p:txBody>
      </p:sp>
    </p:spTree>
    <p:extLst>
      <p:ext uri="{BB962C8B-B14F-4D97-AF65-F5344CB8AC3E}">
        <p14:creationId xmlns:p14="http://schemas.microsoft.com/office/powerpoint/2010/main" val="3135297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EF9B21-D47A-4066-8AEE-D88FFDBD1D8F}" type="slidenum">
              <a:rPr lang="en-US" smtClean="0"/>
              <a:t>6</a:t>
            </a:fld>
            <a:endParaRPr lang="en-US"/>
          </a:p>
        </p:txBody>
      </p:sp>
    </p:spTree>
    <p:extLst>
      <p:ext uri="{BB962C8B-B14F-4D97-AF65-F5344CB8AC3E}">
        <p14:creationId xmlns:p14="http://schemas.microsoft.com/office/powerpoint/2010/main" val="1063002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EF9B21-D47A-4066-8AEE-D88FFDBD1D8F}" type="slidenum">
              <a:rPr lang="en-US" smtClean="0"/>
              <a:t>7</a:t>
            </a:fld>
            <a:endParaRPr lang="en-US"/>
          </a:p>
        </p:txBody>
      </p:sp>
    </p:spTree>
    <p:extLst>
      <p:ext uri="{BB962C8B-B14F-4D97-AF65-F5344CB8AC3E}">
        <p14:creationId xmlns:p14="http://schemas.microsoft.com/office/powerpoint/2010/main" val="537919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EF9B21-D47A-4066-8AEE-D88FFDBD1D8F}" type="slidenum">
              <a:rPr lang="en-US" smtClean="0"/>
              <a:t>8</a:t>
            </a:fld>
            <a:endParaRPr lang="en-US"/>
          </a:p>
        </p:txBody>
      </p:sp>
    </p:spTree>
    <p:extLst>
      <p:ext uri="{BB962C8B-B14F-4D97-AF65-F5344CB8AC3E}">
        <p14:creationId xmlns:p14="http://schemas.microsoft.com/office/powerpoint/2010/main" val="654712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EF9B21-D47A-4066-8AEE-D88FFDBD1D8F}" type="slidenum">
              <a:rPr lang="en-US" smtClean="0"/>
              <a:t>9</a:t>
            </a:fld>
            <a:endParaRPr lang="en-US"/>
          </a:p>
        </p:txBody>
      </p:sp>
    </p:spTree>
    <p:extLst>
      <p:ext uri="{BB962C8B-B14F-4D97-AF65-F5344CB8AC3E}">
        <p14:creationId xmlns:p14="http://schemas.microsoft.com/office/powerpoint/2010/main" val="1223465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D006FEE8-B4E1-46D8-9911-94039253D5EE}" type="datetime1">
              <a:rPr lang="en-US" smtClean="0"/>
              <a:t>10/27/2018</a:t>
            </a:fld>
            <a:endParaRPr lang="en-US"/>
          </a:p>
        </p:txBody>
      </p:sp>
      <p:sp>
        <p:nvSpPr>
          <p:cNvPr id="5" name="Footer Placeholder 4"/>
          <p:cNvSpPr>
            <a:spLocks noGrp="1"/>
          </p:cNvSpPr>
          <p:nvPr>
            <p:ph type="ftr" sz="quarter" idx="11"/>
          </p:nvPr>
        </p:nvSpPr>
        <p:spPr/>
        <p:txBody>
          <a:bodyPr/>
          <a:lstStyle/>
          <a:p>
            <a:r>
              <a:rPr lang="en-US" smtClean="0"/>
              <a:t>Descriptive Statistics I</a:t>
            </a:r>
            <a:endParaRPr lang="en-US"/>
          </a:p>
        </p:txBody>
      </p:sp>
      <p:sp>
        <p:nvSpPr>
          <p:cNvPr id="6" name="Slide Number Placeholder 5"/>
          <p:cNvSpPr>
            <a:spLocks noGrp="1"/>
          </p:cNvSpPr>
          <p:nvPr>
            <p:ph type="sldNum" sz="quarter" idx="12"/>
          </p:nvPr>
        </p:nvSpPr>
        <p:spPr/>
        <p:txBody>
          <a:bodyPr/>
          <a:lstStyle/>
          <a:p>
            <a:fld id="{DCEFA406-86C8-4ED8-B2F1-E4F6F91D09EE}"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7256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01B8C6D-678B-4D23-A655-11A7C2D1565F}" type="datetime1">
              <a:rPr lang="en-US" smtClean="0"/>
              <a:t>10/27/2018</a:t>
            </a:fld>
            <a:endParaRPr lang="en-US"/>
          </a:p>
        </p:txBody>
      </p:sp>
      <p:sp>
        <p:nvSpPr>
          <p:cNvPr id="5" name="Footer Placeholder 4"/>
          <p:cNvSpPr>
            <a:spLocks noGrp="1"/>
          </p:cNvSpPr>
          <p:nvPr>
            <p:ph type="ftr" sz="quarter" idx="11"/>
          </p:nvPr>
        </p:nvSpPr>
        <p:spPr/>
        <p:txBody>
          <a:bodyPr/>
          <a:lstStyle/>
          <a:p>
            <a:r>
              <a:rPr lang="en-US" smtClean="0"/>
              <a:t>Descriptive Statistics I</a:t>
            </a:r>
            <a:endParaRPr lang="en-US"/>
          </a:p>
        </p:txBody>
      </p:sp>
      <p:sp>
        <p:nvSpPr>
          <p:cNvPr id="6" name="Slide Number Placeholder 5"/>
          <p:cNvSpPr>
            <a:spLocks noGrp="1"/>
          </p:cNvSpPr>
          <p:nvPr>
            <p:ph type="sldNum" sz="quarter" idx="12"/>
          </p:nvPr>
        </p:nvSpPr>
        <p:spPr/>
        <p:txBody>
          <a:bodyPr/>
          <a:lstStyle/>
          <a:p>
            <a:fld id="{DCEFA406-86C8-4ED8-B2F1-E4F6F91D09EE}" type="slidenum">
              <a:rPr lang="en-US" smtClean="0"/>
              <a:t>‹#›</a:t>
            </a:fld>
            <a:endParaRPr lang="en-US"/>
          </a:p>
        </p:txBody>
      </p:sp>
    </p:spTree>
    <p:extLst>
      <p:ext uri="{BB962C8B-B14F-4D97-AF65-F5344CB8AC3E}">
        <p14:creationId xmlns:p14="http://schemas.microsoft.com/office/powerpoint/2010/main" val="652842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71F86F-82CC-4A14-BDA9-93FEA5096531}" type="datetime1">
              <a:rPr lang="en-US" smtClean="0"/>
              <a:t>10/27/2018</a:t>
            </a:fld>
            <a:endParaRPr lang="en-US"/>
          </a:p>
        </p:txBody>
      </p:sp>
      <p:sp>
        <p:nvSpPr>
          <p:cNvPr id="5" name="Footer Placeholder 4"/>
          <p:cNvSpPr>
            <a:spLocks noGrp="1"/>
          </p:cNvSpPr>
          <p:nvPr>
            <p:ph type="ftr" sz="quarter" idx="11"/>
          </p:nvPr>
        </p:nvSpPr>
        <p:spPr/>
        <p:txBody>
          <a:bodyPr/>
          <a:lstStyle/>
          <a:p>
            <a:r>
              <a:rPr lang="en-US" smtClean="0"/>
              <a:t>Descriptive Statistics I</a:t>
            </a:r>
            <a:endParaRPr lang="en-US"/>
          </a:p>
        </p:txBody>
      </p:sp>
      <p:sp>
        <p:nvSpPr>
          <p:cNvPr id="6" name="Slide Number Placeholder 5"/>
          <p:cNvSpPr>
            <a:spLocks noGrp="1"/>
          </p:cNvSpPr>
          <p:nvPr>
            <p:ph type="sldNum" sz="quarter" idx="12"/>
          </p:nvPr>
        </p:nvSpPr>
        <p:spPr/>
        <p:txBody>
          <a:bodyPr/>
          <a:lstStyle/>
          <a:p>
            <a:fld id="{DCEFA406-86C8-4ED8-B2F1-E4F6F91D09EE}" type="slidenum">
              <a:rPr lang="en-US" smtClean="0"/>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2903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ACC066-213F-4189-BCEB-527BA3782CE3}" type="datetime1">
              <a:rPr lang="en-US" smtClean="0"/>
              <a:t>10/27/2018</a:t>
            </a:fld>
            <a:endParaRPr lang="en-US"/>
          </a:p>
        </p:txBody>
      </p:sp>
      <p:sp>
        <p:nvSpPr>
          <p:cNvPr id="5" name="Footer Placeholder 4"/>
          <p:cNvSpPr>
            <a:spLocks noGrp="1"/>
          </p:cNvSpPr>
          <p:nvPr>
            <p:ph type="ftr" sz="quarter" idx="11"/>
          </p:nvPr>
        </p:nvSpPr>
        <p:spPr/>
        <p:txBody>
          <a:bodyPr/>
          <a:lstStyle/>
          <a:p>
            <a:r>
              <a:rPr lang="en-US" smtClean="0"/>
              <a:t>Descriptive Statistics I</a:t>
            </a:r>
            <a:endParaRPr lang="en-US"/>
          </a:p>
        </p:txBody>
      </p:sp>
      <p:sp>
        <p:nvSpPr>
          <p:cNvPr id="6" name="Slide Number Placeholder 5"/>
          <p:cNvSpPr>
            <a:spLocks noGrp="1"/>
          </p:cNvSpPr>
          <p:nvPr>
            <p:ph type="sldNum" sz="quarter" idx="12"/>
          </p:nvPr>
        </p:nvSpPr>
        <p:spPr/>
        <p:txBody>
          <a:bodyPr/>
          <a:lstStyle/>
          <a:p>
            <a:fld id="{DCEFA406-86C8-4ED8-B2F1-E4F6F91D09EE}" type="slidenum">
              <a:rPr lang="en-US" smtClean="0"/>
              <a:t>‹#›</a:t>
            </a:fld>
            <a:endParaRPr lang="en-US"/>
          </a:p>
        </p:txBody>
      </p:sp>
    </p:spTree>
    <p:extLst>
      <p:ext uri="{BB962C8B-B14F-4D97-AF65-F5344CB8AC3E}">
        <p14:creationId xmlns:p14="http://schemas.microsoft.com/office/powerpoint/2010/main" val="2006695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59F2ECD-8298-4E03-B838-7BC48B4B37C0}" type="datetime1">
              <a:rPr lang="en-US" smtClean="0"/>
              <a:t>10/27/2018</a:t>
            </a:fld>
            <a:endParaRPr lang="en-US"/>
          </a:p>
        </p:txBody>
      </p:sp>
      <p:sp>
        <p:nvSpPr>
          <p:cNvPr id="5" name="Footer Placeholder 4"/>
          <p:cNvSpPr>
            <a:spLocks noGrp="1"/>
          </p:cNvSpPr>
          <p:nvPr>
            <p:ph type="ftr" sz="quarter" idx="11"/>
          </p:nvPr>
        </p:nvSpPr>
        <p:spPr/>
        <p:txBody>
          <a:bodyPr/>
          <a:lstStyle/>
          <a:p>
            <a:r>
              <a:rPr lang="en-US" smtClean="0"/>
              <a:t>Descriptive Statistics I</a:t>
            </a:r>
            <a:endParaRPr lang="en-US"/>
          </a:p>
        </p:txBody>
      </p:sp>
      <p:sp>
        <p:nvSpPr>
          <p:cNvPr id="6" name="Slide Number Placeholder 5"/>
          <p:cNvSpPr>
            <a:spLocks noGrp="1"/>
          </p:cNvSpPr>
          <p:nvPr>
            <p:ph type="sldNum" sz="quarter" idx="12"/>
          </p:nvPr>
        </p:nvSpPr>
        <p:spPr/>
        <p:txBody>
          <a:bodyPr/>
          <a:lstStyle/>
          <a:p>
            <a:fld id="{DCEFA406-86C8-4ED8-B2F1-E4F6F91D09EE}"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0222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06774E5-4597-4E16-8573-28F13A2E3A17}" type="datetime1">
              <a:rPr lang="en-US" smtClean="0"/>
              <a:t>10/27/2018</a:t>
            </a:fld>
            <a:endParaRPr lang="en-US"/>
          </a:p>
        </p:txBody>
      </p:sp>
      <p:sp>
        <p:nvSpPr>
          <p:cNvPr id="6" name="Footer Placeholder 5"/>
          <p:cNvSpPr>
            <a:spLocks noGrp="1"/>
          </p:cNvSpPr>
          <p:nvPr>
            <p:ph type="ftr" sz="quarter" idx="11"/>
          </p:nvPr>
        </p:nvSpPr>
        <p:spPr/>
        <p:txBody>
          <a:bodyPr/>
          <a:lstStyle/>
          <a:p>
            <a:r>
              <a:rPr lang="en-US" smtClean="0"/>
              <a:t>Descriptive Statistics I</a:t>
            </a:r>
            <a:endParaRPr lang="en-US"/>
          </a:p>
        </p:txBody>
      </p:sp>
      <p:sp>
        <p:nvSpPr>
          <p:cNvPr id="7" name="Slide Number Placeholder 6"/>
          <p:cNvSpPr>
            <a:spLocks noGrp="1"/>
          </p:cNvSpPr>
          <p:nvPr>
            <p:ph type="sldNum" sz="quarter" idx="12"/>
          </p:nvPr>
        </p:nvSpPr>
        <p:spPr/>
        <p:txBody>
          <a:bodyPr/>
          <a:lstStyle/>
          <a:p>
            <a:fld id="{DCEFA406-86C8-4ED8-B2F1-E4F6F91D09EE}" type="slidenum">
              <a:rPr lang="en-US" smtClean="0"/>
              <a:t>‹#›</a:t>
            </a:fld>
            <a:endParaRPr lang="en-US"/>
          </a:p>
        </p:txBody>
      </p:sp>
    </p:spTree>
    <p:extLst>
      <p:ext uri="{BB962C8B-B14F-4D97-AF65-F5344CB8AC3E}">
        <p14:creationId xmlns:p14="http://schemas.microsoft.com/office/powerpoint/2010/main" val="1821567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097E9DA-13B4-4325-A21F-E84AB59384E3}" type="datetime1">
              <a:rPr lang="en-US" smtClean="0"/>
              <a:t>10/27/2018</a:t>
            </a:fld>
            <a:endParaRPr lang="en-US"/>
          </a:p>
        </p:txBody>
      </p:sp>
      <p:sp>
        <p:nvSpPr>
          <p:cNvPr id="8" name="Footer Placeholder 7"/>
          <p:cNvSpPr>
            <a:spLocks noGrp="1"/>
          </p:cNvSpPr>
          <p:nvPr>
            <p:ph type="ftr" sz="quarter" idx="11"/>
          </p:nvPr>
        </p:nvSpPr>
        <p:spPr/>
        <p:txBody>
          <a:bodyPr/>
          <a:lstStyle/>
          <a:p>
            <a:r>
              <a:rPr lang="en-US" smtClean="0"/>
              <a:t>Descriptive Statistics I</a:t>
            </a:r>
            <a:endParaRPr lang="en-US"/>
          </a:p>
        </p:txBody>
      </p:sp>
      <p:sp>
        <p:nvSpPr>
          <p:cNvPr id="9" name="Slide Number Placeholder 8"/>
          <p:cNvSpPr>
            <a:spLocks noGrp="1"/>
          </p:cNvSpPr>
          <p:nvPr>
            <p:ph type="sldNum" sz="quarter" idx="12"/>
          </p:nvPr>
        </p:nvSpPr>
        <p:spPr/>
        <p:txBody>
          <a:bodyPr/>
          <a:lstStyle/>
          <a:p>
            <a:fld id="{DCEFA406-86C8-4ED8-B2F1-E4F6F91D09EE}" type="slidenum">
              <a:rPr lang="en-US" smtClean="0"/>
              <a:t>‹#›</a:t>
            </a:fld>
            <a:endParaRPr lang="en-US"/>
          </a:p>
        </p:txBody>
      </p:sp>
    </p:spTree>
    <p:extLst>
      <p:ext uri="{BB962C8B-B14F-4D97-AF65-F5344CB8AC3E}">
        <p14:creationId xmlns:p14="http://schemas.microsoft.com/office/powerpoint/2010/main" val="1019082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D6BCFE-3A1E-49DF-9736-8C9710536B48}" type="datetime1">
              <a:rPr lang="en-US" smtClean="0"/>
              <a:t>10/27/2018</a:t>
            </a:fld>
            <a:endParaRPr lang="en-US"/>
          </a:p>
        </p:txBody>
      </p:sp>
      <p:sp>
        <p:nvSpPr>
          <p:cNvPr id="4" name="Footer Placeholder 3"/>
          <p:cNvSpPr>
            <a:spLocks noGrp="1"/>
          </p:cNvSpPr>
          <p:nvPr>
            <p:ph type="ftr" sz="quarter" idx="11"/>
          </p:nvPr>
        </p:nvSpPr>
        <p:spPr/>
        <p:txBody>
          <a:bodyPr/>
          <a:lstStyle/>
          <a:p>
            <a:r>
              <a:rPr lang="en-US" smtClean="0"/>
              <a:t>Descriptive Statistics I</a:t>
            </a:r>
            <a:endParaRPr lang="en-US"/>
          </a:p>
        </p:txBody>
      </p:sp>
      <p:sp>
        <p:nvSpPr>
          <p:cNvPr id="5" name="Slide Number Placeholder 4"/>
          <p:cNvSpPr>
            <a:spLocks noGrp="1"/>
          </p:cNvSpPr>
          <p:nvPr>
            <p:ph type="sldNum" sz="quarter" idx="12"/>
          </p:nvPr>
        </p:nvSpPr>
        <p:spPr/>
        <p:txBody>
          <a:bodyPr/>
          <a:lstStyle/>
          <a:p>
            <a:fld id="{DCEFA406-86C8-4ED8-B2F1-E4F6F91D09EE}" type="slidenum">
              <a:rPr lang="en-US" smtClean="0"/>
              <a:t>‹#›</a:t>
            </a:fld>
            <a:endParaRPr lang="en-US"/>
          </a:p>
        </p:txBody>
      </p:sp>
    </p:spTree>
    <p:extLst>
      <p:ext uri="{BB962C8B-B14F-4D97-AF65-F5344CB8AC3E}">
        <p14:creationId xmlns:p14="http://schemas.microsoft.com/office/powerpoint/2010/main" val="4205350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1B44CA-F073-4C4F-BFBD-688961D7ABFC}" type="datetime1">
              <a:rPr lang="en-US" smtClean="0"/>
              <a:t>10/27/2018</a:t>
            </a:fld>
            <a:endParaRPr lang="en-US"/>
          </a:p>
        </p:txBody>
      </p:sp>
      <p:sp>
        <p:nvSpPr>
          <p:cNvPr id="3" name="Footer Placeholder 2"/>
          <p:cNvSpPr>
            <a:spLocks noGrp="1"/>
          </p:cNvSpPr>
          <p:nvPr>
            <p:ph type="ftr" sz="quarter" idx="11"/>
          </p:nvPr>
        </p:nvSpPr>
        <p:spPr/>
        <p:txBody>
          <a:bodyPr/>
          <a:lstStyle/>
          <a:p>
            <a:r>
              <a:rPr lang="en-US" smtClean="0"/>
              <a:t>Descriptive Statistics I</a:t>
            </a:r>
            <a:endParaRPr lang="en-US"/>
          </a:p>
        </p:txBody>
      </p:sp>
      <p:sp>
        <p:nvSpPr>
          <p:cNvPr id="4" name="Slide Number Placeholder 3"/>
          <p:cNvSpPr>
            <a:spLocks noGrp="1"/>
          </p:cNvSpPr>
          <p:nvPr>
            <p:ph type="sldNum" sz="quarter" idx="12"/>
          </p:nvPr>
        </p:nvSpPr>
        <p:spPr/>
        <p:txBody>
          <a:bodyPr/>
          <a:lstStyle/>
          <a:p>
            <a:fld id="{DCEFA406-86C8-4ED8-B2F1-E4F6F91D09EE}" type="slidenum">
              <a:rPr lang="en-US" smtClean="0"/>
              <a:t>‹#›</a:t>
            </a:fld>
            <a:endParaRPr lang="en-US"/>
          </a:p>
        </p:txBody>
      </p:sp>
    </p:spTree>
    <p:extLst>
      <p:ext uri="{BB962C8B-B14F-4D97-AF65-F5344CB8AC3E}">
        <p14:creationId xmlns:p14="http://schemas.microsoft.com/office/powerpoint/2010/main" val="4175059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smtClean="0"/>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BC2A044-8994-44E1-A427-44F90A5B5C63}" type="datetime1">
              <a:rPr lang="en-US" smtClean="0"/>
              <a:t>10/27/2018</a:t>
            </a:fld>
            <a:endParaRPr lang="en-US"/>
          </a:p>
        </p:txBody>
      </p:sp>
      <p:sp>
        <p:nvSpPr>
          <p:cNvPr id="6" name="Footer Placeholder 5"/>
          <p:cNvSpPr>
            <a:spLocks noGrp="1"/>
          </p:cNvSpPr>
          <p:nvPr>
            <p:ph type="ftr" sz="quarter" idx="11"/>
          </p:nvPr>
        </p:nvSpPr>
        <p:spPr/>
        <p:txBody>
          <a:bodyPr/>
          <a:lstStyle/>
          <a:p>
            <a:r>
              <a:rPr lang="en-US" smtClean="0"/>
              <a:t>Descriptive Statistics I</a:t>
            </a:r>
            <a:endParaRPr lang="en-US"/>
          </a:p>
        </p:txBody>
      </p:sp>
      <p:sp>
        <p:nvSpPr>
          <p:cNvPr id="7" name="Slide Number Placeholder 6"/>
          <p:cNvSpPr>
            <a:spLocks noGrp="1"/>
          </p:cNvSpPr>
          <p:nvPr>
            <p:ph type="sldNum" sz="quarter" idx="12"/>
          </p:nvPr>
        </p:nvSpPr>
        <p:spPr/>
        <p:txBody>
          <a:bodyPr/>
          <a:lstStyle/>
          <a:p>
            <a:fld id="{DCEFA406-86C8-4ED8-B2F1-E4F6F91D09EE}" type="slidenum">
              <a:rPr lang="en-US" smtClean="0"/>
              <a:t>‹#›</a:t>
            </a:fld>
            <a:endParaRPr lang="en-US"/>
          </a:p>
        </p:txBody>
      </p:sp>
    </p:spTree>
    <p:extLst>
      <p:ext uri="{BB962C8B-B14F-4D97-AF65-F5344CB8AC3E}">
        <p14:creationId xmlns:p14="http://schemas.microsoft.com/office/powerpoint/2010/main" val="4219902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7D5B0597-C580-4D2B-853F-57633C19119F}" type="datetime1">
              <a:rPr lang="en-US" smtClean="0"/>
              <a:t>10/27/2018</a:t>
            </a:fld>
            <a:endParaRPr lang="en-US"/>
          </a:p>
        </p:txBody>
      </p:sp>
      <p:sp>
        <p:nvSpPr>
          <p:cNvPr id="6" name="Footer Placeholder 5"/>
          <p:cNvSpPr>
            <a:spLocks noGrp="1"/>
          </p:cNvSpPr>
          <p:nvPr>
            <p:ph type="ftr" sz="quarter" idx="11"/>
          </p:nvPr>
        </p:nvSpPr>
        <p:spPr/>
        <p:txBody>
          <a:bodyPr/>
          <a:lstStyle/>
          <a:p>
            <a:r>
              <a:rPr lang="en-US" smtClean="0"/>
              <a:t>Descriptive Statistics I</a:t>
            </a:r>
            <a:endParaRPr lang="en-US"/>
          </a:p>
        </p:txBody>
      </p:sp>
      <p:sp>
        <p:nvSpPr>
          <p:cNvPr id="7" name="Slide Number Placeholder 6"/>
          <p:cNvSpPr>
            <a:spLocks noGrp="1"/>
          </p:cNvSpPr>
          <p:nvPr>
            <p:ph type="sldNum" sz="quarter" idx="12"/>
          </p:nvPr>
        </p:nvSpPr>
        <p:spPr/>
        <p:txBody>
          <a:bodyPr/>
          <a:lstStyle/>
          <a:p>
            <a:fld id="{DCEFA406-86C8-4ED8-B2F1-E4F6F91D09EE}"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0667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7D9291B-699A-4FCE-A40C-41453C034D39}" type="datetime1">
              <a:rPr lang="en-US" smtClean="0"/>
              <a:t>10/27/2018</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smtClean="0"/>
              <a:t>Descriptive Statistics I</a:t>
            </a:r>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CEFA406-86C8-4ED8-B2F1-E4F6F91D09EE}" type="slidenum">
              <a:rPr lang="en-US" smtClean="0"/>
              <a:t>‹#›</a:t>
            </a:fld>
            <a:endParaRPr 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5985444"/>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dt="0"/>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20.png"/></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7.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Descriptive Statistics</a:t>
            </a:r>
          </a:p>
        </p:txBody>
      </p:sp>
      <p:sp>
        <p:nvSpPr>
          <p:cNvPr id="3" name="Subtitle 2"/>
          <p:cNvSpPr>
            <a:spLocks noGrp="1"/>
          </p:cNvSpPr>
          <p:nvPr>
            <p:ph type="subTitle" idx="1"/>
          </p:nvPr>
        </p:nvSpPr>
        <p:spPr/>
        <p:txBody>
          <a:bodyPr/>
          <a:lstStyle/>
          <a:p>
            <a:r>
              <a:rPr lang="en-US" dirty="0"/>
              <a:t>Part I</a:t>
            </a:r>
          </a:p>
        </p:txBody>
      </p:sp>
    </p:spTree>
    <p:extLst>
      <p:ext uri="{BB962C8B-B14F-4D97-AF65-F5344CB8AC3E}">
        <p14:creationId xmlns:p14="http://schemas.microsoft.com/office/powerpoint/2010/main" val="22065921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200" dirty="0"/>
              <a:t>The Median</a:t>
            </a:r>
          </a:p>
        </p:txBody>
      </p:sp>
      <mc:AlternateContent xmlns:mc="http://schemas.openxmlformats.org/markup-compatibility/2006">
        <mc:Choice xmlns:a14="http://schemas.microsoft.com/office/drawing/2010/main" Requires="a14">
          <p:sp>
            <p:nvSpPr>
              <p:cNvPr id="2" name="Content Placeholder 1"/>
              <p:cNvSpPr>
                <a:spLocks noGrp="1"/>
              </p:cNvSpPr>
              <p:nvPr>
                <p:ph idx="1"/>
              </p:nvPr>
            </p:nvSpPr>
            <p:spPr/>
            <p:txBody>
              <a:bodyPr>
                <a:normAutofit/>
              </a:bodyPr>
              <a:lstStyle/>
              <a:p>
                <a:pPr>
                  <a:spcAft>
                    <a:spcPts val="1200"/>
                  </a:spcAft>
                </a:pPr>
                <a:r>
                  <a:rPr lang="en-US" sz="2400" dirty="0"/>
                  <a:t>The median has 3 interesting characteristics:</a:t>
                </a:r>
              </a:p>
              <a:p>
                <a:pPr lvl="1">
                  <a:spcAft>
                    <a:spcPts val="1200"/>
                  </a:spcAft>
                </a:pPr>
                <a:r>
                  <a:rPr lang="en-US" sz="2400" dirty="0"/>
                  <a:t>1. The median is not affected by extreme values, only by the number of observations.</a:t>
                </a:r>
              </a:p>
              <a:p>
                <a:pPr lvl="1">
                  <a:spcAft>
                    <a:spcPts val="1200"/>
                  </a:spcAft>
                </a:pPr>
                <a:r>
                  <a:rPr lang="en-US" sz="2400" dirty="0"/>
                  <a:t>2. Any observation selected at random is just as likely to be greater than the median as less than the median.</a:t>
                </a:r>
              </a:p>
              <a:p>
                <a:pPr lvl="1">
                  <a:spcAft>
                    <a:spcPts val="600"/>
                  </a:spcAft>
                </a:pPr>
                <a:r>
                  <a:rPr lang="en-US" sz="2400" dirty="0"/>
                  <a:t>3. Summation of the absolute value of the differences about the median is a minimum:</a:t>
                </a:r>
              </a:p>
              <a:p>
                <a:pPr marL="365760" lvl="1" indent="0">
                  <a:buNone/>
                </a:pPr>
                <a:r>
                  <a:rPr lang="en-US" sz="2400" dirty="0"/>
                  <a:t>	</a:t>
                </a:r>
                <a14:m>
                  <m:oMath xmlns:m="http://schemas.openxmlformats.org/officeDocument/2006/math">
                    <m:nary>
                      <m:naryPr>
                        <m:chr m:val="∑"/>
                        <m:ctrlPr>
                          <a:rPr lang="en-US" sz="2400" i="1" smtClean="0">
                            <a:latin typeface="Cambria Math" panose="02040503050406030204" pitchFamily="18" charset="0"/>
                          </a:rPr>
                        </m:ctrlPr>
                      </m:naryPr>
                      <m:sub>
                        <m:r>
                          <a:rPr lang="en-US" sz="2400" i="1" smtClean="0">
                            <a:latin typeface="Cambria Math"/>
                          </a:rPr>
                          <m:t>𝑖</m:t>
                        </m:r>
                        <m:r>
                          <a:rPr lang="en-US" sz="2400" i="1" smtClean="0">
                            <a:latin typeface="Cambria Math"/>
                          </a:rPr>
                          <m:t>=0</m:t>
                        </m:r>
                      </m:sub>
                      <m:sup>
                        <m:r>
                          <a:rPr lang="en-US" sz="2400" i="1" smtClean="0">
                            <a:latin typeface="Cambria Math"/>
                          </a:rPr>
                          <m:t>𝑛</m:t>
                        </m:r>
                      </m:sup>
                      <m:e>
                        <m:d>
                          <m:dPr>
                            <m:begChr m:val="|"/>
                            <m:endChr m:val="|"/>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a:rPr>
                                  <m:t>𝑋</m:t>
                                </m:r>
                              </m:e>
                              <m:sub>
                                <m:r>
                                  <a:rPr lang="en-US" sz="2400" i="1">
                                    <a:latin typeface="Cambria Math"/>
                                  </a:rPr>
                                  <m:t>𝑖</m:t>
                                </m:r>
                              </m:sub>
                            </m:sSub>
                            <m:r>
                              <a:rPr lang="en-US" sz="2400" i="1">
                                <a:latin typeface="Cambria Math"/>
                              </a:rPr>
                              <m:t>−</m:t>
                            </m:r>
                            <m:r>
                              <a:rPr lang="en-US" sz="2400" i="1">
                                <a:latin typeface="Cambria Math"/>
                              </a:rPr>
                              <m:t>𝑀𝑒𝑑𝑖𝑎𝑛</m:t>
                            </m:r>
                          </m:e>
                        </m:d>
                      </m:e>
                    </m:nary>
                  </m:oMath>
                </a14:m>
                <a:r>
                  <a:rPr lang="en-US" sz="2400" dirty="0"/>
                  <a:t> = </a:t>
                </a:r>
                <a:r>
                  <a:rPr lang="en-US" sz="2400" i="1" dirty="0"/>
                  <a:t>minimum</a:t>
                </a:r>
              </a:p>
            </p:txBody>
          </p:sp>
        </mc:Choice>
        <mc:Fallback>
          <p:sp>
            <p:nvSpPr>
              <p:cNvPr id="2" name="Content Placeholder 1"/>
              <p:cNvSpPr>
                <a:spLocks noGrp="1" noRot="1" noChangeAspect="1" noMove="1" noResize="1" noEditPoints="1" noAdjustHandles="1" noChangeArrowheads="1" noChangeShapeType="1" noTextEdit="1"/>
              </p:cNvSpPr>
              <p:nvPr>
                <p:ph idx="1"/>
              </p:nvPr>
            </p:nvSpPr>
            <p:spPr>
              <a:blipFill>
                <a:blip r:embed="rId3"/>
                <a:stretch>
                  <a:fillRect l="-669" t="-2121" r="-2425" b="-6212"/>
                </a:stretch>
              </a:blipFill>
            </p:spPr>
            <p:txBody>
              <a:bodyPr/>
              <a:lstStyle/>
              <a:p>
                <a:r>
                  <a:rPr lang="en-US">
                    <a:noFill/>
                  </a:rPr>
                  <a:t> </a:t>
                </a:r>
              </a:p>
            </p:txBody>
          </p:sp>
        </mc:Fallback>
      </mc:AlternateContent>
      <p:sp>
        <p:nvSpPr>
          <p:cNvPr id="3" name="Footer Placeholder 2"/>
          <p:cNvSpPr>
            <a:spLocks noGrp="1"/>
          </p:cNvSpPr>
          <p:nvPr>
            <p:ph type="ftr" sz="quarter" idx="11"/>
          </p:nvPr>
        </p:nvSpPr>
        <p:spPr/>
        <p:txBody>
          <a:bodyPr/>
          <a:lstStyle/>
          <a:p>
            <a:r>
              <a:rPr lang="en-US"/>
              <a:t>Descriptive Statistics I</a:t>
            </a:r>
            <a:endParaRPr lang="en-US" dirty="0"/>
          </a:p>
        </p:txBody>
      </p:sp>
      <p:sp>
        <p:nvSpPr>
          <p:cNvPr id="4" name="Slide Number Placeholder 3"/>
          <p:cNvSpPr>
            <a:spLocks noGrp="1"/>
          </p:cNvSpPr>
          <p:nvPr>
            <p:ph type="sldNum" sz="quarter" idx="12"/>
          </p:nvPr>
        </p:nvSpPr>
        <p:spPr/>
        <p:txBody>
          <a:bodyPr/>
          <a:lstStyle/>
          <a:p>
            <a:fld id="{DCEFA406-86C8-4ED8-B2F1-E4F6F91D09EE}" type="slidenum">
              <a:rPr lang="en-US" smtClean="0"/>
              <a:t>10</a:t>
            </a:fld>
            <a:endParaRPr lang="en-US"/>
          </a:p>
        </p:txBody>
      </p:sp>
    </p:spTree>
    <p:extLst>
      <p:ext uri="{BB962C8B-B14F-4D97-AF65-F5344CB8AC3E}">
        <p14:creationId xmlns:p14="http://schemas.microsoft.com/office/powerpoint/2010/main" val="13798566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200" dirty="0"/>
              <a:t>The Mode</a:t>
            </a:r>
          </a:p>
        </p:txBody>
      </p:sp>
      <p:sp>
        <p:nvSpPr>
          <p:cNvPr id="2" name="Content Placeholder 1"/>
          <p:cNvSpPr>
            <a:spLocks noGrp="1"/>
          </p:cNvSpPr>
          <p:nvPr>
            <p:ph idx="1"/>
          </p:nvPr>
        </p:nvSpPr>
        <p:spPr/>
        <p:txBody>
          <a:bodyPr>
            <a:normAutofit fontScale="92500" lnSpcReduction="10000"/>
          </a:bodyPr>
          <a:lstStyle/>
          <a:p>
            <a:r>
              <a:rPr lang="en-US" sz="2800" dirty="0"/>
              <a:t>The </a:t>
            </a:r>
            <a:r>
              <a:rPr lang="en-US" sz="2800" u="sng" dirty="0"/>
              <a:t>mode</a:t>
            </a:r>
            <a:r>
              <a:rPr lang="en-US" sz="2800" dirty="0"/>
              <a:t> is the value of the data that occurs with the greatest frequency. </a:t>
            </a:r>
          </a:p>
          <a:p>
            <a:pPr marL="109728" indent="0">
              <a:buNone/>
            </a:pPr>
            <a:endParaRPr lang="en-US" sz="2600" dirty="0"/>
          </a:p>
          <a:p>
            <a:pPr marL="109728" indent="0">
              <a:buNone/>
            </a:pPr>
            <a:r>
              <a:rPr lang="en-US" sz="2600" b="1" dirty="0"/>
              <a:t>Example</a:t>
            </a:r>
            <a:r>
              <a:rPr lang="en-US" sz="2600" dirty="0"/>
              <a:t>.  1, 1, 1, 2, 3, 4, 5</a:t>
            </a:r>
          </a:p>
          <a:p>
            <a:pPr marL="365760" lvl="1" indent="0">
              <a:buNone/>
            </a:pPr>
            <a:r>
              <a:rPr lang="en-US" sz="2200" b="1" dirty="0"/>
              <a:t>Answer</a:t>
            </a:r>
            <a:r>
              <a:rPr lang="en-US" sz="2200" dirty="0"/>
              <a:t>. The mode is 1 since it occurs three times. The other values each appear only once in the data set.</a:t>
            </a:r>
          </a:p>
          <a:p>
            <a:pPr marL="109728" indent="0">
              <a:buNone/>
            </a:pPr>
            <a:endParaRPr lang="en-US" sz="2600" dirty="0"/>
          </a:p>
          <a:p>
            <a:pPr marL="109728" indent="0">
              <a:buNone/>
            </a:pPr>
            <a:r>
              <a:rPr lang="en-US" sz="2600" b="1" dirty="0"/>
              <a:t>Example</a:t>
            </a:r>
            <a:r>
              <a:rPr lang="en-US" sz="2600" dirty="0"/>
              <a:t>.  5, 5, 5, 6, 8, 10, 10, 10.</a:t>
            </a:r>
          </a:p>
          <a:p>
            <a:pPr marL="365760" lvl="1" indent="0">
              <a:buNone/>
            </a:pPr>
            <a:r>
              <a:rPr lang="en-US" sz="2200" b="1" dirty="0"/>
              <a:t>Answer</a:t>
            </a:r>
            <a:r>
              <a:rPr lang="en-US" sz="2200" dirty="0"/>
              <a:t>. The mode is:  5, 10.  </a:t>
            </a:r>
          </a:p>
          <a:p>
            <a:pPr marL="365760" lvl="1" indent="0">
              <a:buNone/>
            </a:pPr>
            <a:r>
              <a:rPr lang="en-US" sz="2200" dirty="0"/>
              <a:t>There are two modes. This is a </a:t>
            </a:r>
            <a:r>
              <a:rPr lang="en-US" sz="2200" b="1" i="1" dirty="0"/>
              <a:t>bi-modal </a:t>
            </a:r>
            <a:r>
              <a:rPr lang="en-US" sz="2200" dirty="0"/>
              <a:t>dataset.</a:t>
            </a:r>
          </a:p>
          <a:p>
            <a:pPr marL="109728" indent="0">
              <a:buNone/>
            </a:pPr>
            <a:endParaRPr lang="en-US" sz="2800" dirty="0"/>
          </a:p>
          <a:p>
            <a:pPr marL="109728" indent="0">
              <a:buNone/>
            </a:pPr>
            <a:endParaRPr lang="en-US" sz="2800" dirty="0"/>
          </a:p>
        </p:txBody>
      </p:sp>
      <p:sp>
        <p:nvSpPr>
          <p:cNvPr id="3" name="Footer Placeholder 2"/>
          <p:cNvSpPr>
            <a:spLocks noGrp="1"/>
          </p:cNvSpPr>
          <p:nvPr>
            <p:ph type="ftr" sz="quarter" idx="11"/>
          </p:nvPr>
        </p:nvSpPr>
        <p:spPr/>
        <p:txBody>
          <a:bodyPr/>
          <a:lstStyle/>
          <a:p>
            <a:r>
              <a:rPr lang="en-US"/>
              <a:t>Descriptive Statistics I</a:t>
            </a:r>
            <a:endParaRPr lang="en-US" dirty="0"/>
          </a:p>
        </p:txBody>
      </p:sp>
      <p:sp>
        <p:nvSpPr>
          <p:cNvPr id="4" name="Slide Number Placeholder 3"/>
          <p:cNvSpPr>
            <a:spLocks noGrp="1"/>
          </p:cNvSpPr>
          <p:nvPr>
            <p:ph type="sldNum" sz="quarter" idx="12"/>
          </p:nvPr>
        </p:nvSpPr>
        <p:spPr/>
        <p:txBody>
          <a:bodyPr/>
          <a:lstStyle/>
          <a:p>
            <a:fld id="{DCEFA406-86C8-4ED8-B2F1-E4F6F91D09EE}" type="slidenum">
              <a:rPr lang="en-US" smtClean="0"/>
              <a:t>11</a:t>
            </a:fld>
            <a:endParaRPr lang="en-US"/>
          </a:p>
        </p:txBody>
      </p:sp>
    </p:spTree>
    <p:extLst>
      <p:ext uri="{BB962C8B-B14F-4D97-AF65-F5344CB8AC3E}">
        <p14:creationId xmlns:p14="http://schemas.microsoft.com/office/powerpoint/2010/main" val="17523436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200" dirty="0"/>
              <a:t>The Mode</a:t>
            </a:r>
          </a:p>
        </p:txBody>
      </p:sp>
      <p:sp>
        <p:nvSpPr>
          <p:cNvPr id="2" name="Content Placeholder 1"/>
          <p:cNvSpPr>
            <a:spLocks noGrp="1"/>
          </p:cNvSpPr>
          <p:nvPr>
            <p:ph idx="1"/>
          </p:nvPr>
        </p:nvSpPr>
        <p:spPr/>
        <p:txBody>
          <a:bodyPr>
            <a:normAutofit fontScale="92500" lnSpcReduction="10000"/>
          </a:bodyPr>
          <a:lstStyle/>
          <a:p>
            <a:pPr>
              <a:spcAft>
                <a:spcPts val="600"/>
              </a:spcAft>
            </a:pPr>
            <a:r>
              <a:rPr lang="en-US" sz="2600" dirty="0"/>
              <a:t>The mode is different from the mean and the median in that those measures always exist and are always unique.  For any numeric data set there will be one mean and one median.</a:t>
            </a:r>
          </a:p>
          <a:p>
            <a:pPr>
              <a:spcAft>
                <a:spcPts val="600"/>
              </a:spcAft>
            </a:pPr>
            <a:r>
              <a:rPr lang="en-US" sz="2600" i="1" dirty="0"/>
              <a:t>The mode may not exist</a:t>
            </a:r>
            <a:r>
              <a:rPr lang="en-US" sz="2600" dirty="0"/>
              <a:t>. </a:t>
            </a:r>
          </a:p>
          <a:p>
            <a:pPr lvl="1">
              <a:spcAft>
                <a:spcPts val="600"/>
              </a:spcAft>
            </a:pPr>
            <a:r>
              <a:rPr lang="en-US" sz="2400" dirty="0"/>
              <a:t>Data:  1, 2, 3, 4, 5, 6, 7, 8, 9, 0</a:t>
            </a:r>
          </a:p>
          <a:p>
            <a:pPr lvl="1">
              <a:spcAft>
                <a:spcPts val="600"/>
              </a:spcAft>
            </a:pPr>
            <a:r>
              <a:rPr lang="en-US" sz="2400" dirty="0"/>
              <a:t>Here you have 10 observations and they are all different.</a:t>
            </a:r>
          </a:p>
          <a:p>
            <a:pPr>
              <a:spcAft>
                <a:spcPts val="600"/>
              </a:spcAft>
            </a:pPr>
            <a:r>
              <a:rPr lang="en-US" sz="2600" i="1" dirty="0"/>
              <a:t>The mode may not be unique</a:t>
            </a:r>
            <a:r>
              <a:rPr lang="en-US" sz="2600" dirty="0"/>
              <a:t>.</a:t>
            </a:r>
          </a:p>
          <a:p>
            <a:pPr lvl="1">
              <a:spcAft>
                <a:spcPts val="600"/>
              </a:spcAft>
            </a:pPr>
            <a:r>
              <a:rPr lang="en-US" sz="2400" dirty="0"/>
              <a:t>Data: 0, 1, 1, 2, 2, 3, 3, 4, 4, 5, 5, 6, 6, 7</a:t>
            </a:r>
          </a:p>
          <a:p>
            <a:pPr lvl="1"/>
            <a:r>
              <a:rPr lang="en-US" sz="2400" dirty="0"/>
              <a:t>Mode = 1, 2, 3, 4, 5, and 6.  There are </a:t>
            </a:r>
            <a:r>
              <a:rPr lang="en-US" sz="2400" b="1" i="1" dirty="0"/>
              <a:t>six</a:t>
            </a:r>
            <a:r>
              <a:rPr lang="en-US" sz="2400" dirty="0"/>
              <a:t> modes.</a:t>
            </a:r>
          </a:p>
          <a:p>
            <a:pPr marL="109728" indent="0">
              <a:buNone/>
            </a:pPr>
            <a:endParaRPr lang="en-US" sz="2800" dirty="0"/>
          </a:p>
          <a:p>
            <a:pPr marL="109728" indent="0">
              <a:buNone/>
            </a:pPr>
            <a:endParaRPr lang="en-US" sz="2800" dirty="0"/>
          </a:p>
          <a:p>
            <a:pPr marL="109728" indent="0">
              <a:buNone/>
            </a:pPr>
            <a:endParaRPr lang="en-US" sz="2800" dirty="0"/>
          </a:p>
        </p:txBody>
      </p:sp>
      <p:sp>
        <p:nvSpPr>
          <p:cNvPr id="3" name="Footer Placeholder 2"/>
          <p:cNvSpPr>
            <a:spLocks noGrp="1"/>
          </p:cNvSpPr>
          <p:nvPr>
            <p:ph type="ftr" sz="quarter" idx="11"/>
          </p:nvPr>
        </p:nvSpPr>
        <p:spPr/>
        <p:txBody>
          <a:bodyPr/>
          <a:lstStyle/>
          <a:p>
            <a:r>
              <a:rPr lang="en-US"/>
              <a:t>Descriptive Statistics I</a:t>
            </a:r>
            <a:endParaRPr lang="en-US" dirty="0"/>
          </a:p>
        </p:txBody>
      </p:sp>
      <p:sp>
        <p:nvSpPr>
          <p:cNvPr id="4" name="Slide Number Placeholder 3"/>
          <p:cNvSpPr>
            <a:spLocks noGrp="1"/>
          </p:cNvSpPr>
          <p:nvPr>
            <p:ph type="sldNum" sz="quarter" idx="12"/>
          </p:nvPr>
        </p:nvSpPr>
        <p:spPr/>
        <p:txBody>
          <a:bodyPr/>
          <a:lstStyle/>
          <a:p>
            <a:fld id="{DCEFA406-86C8-4ED8-B2F1-E4F6F91D09EE}" type="slidenum">
              <a:rPr lang="en-US" smtClean="0"/>
              <a:t>12</a:t>
            </a:fld>
            <a:endParaRPr lang="en-US"/>
          </a:p>
        </p:txBody>
      </p:sp>
    </p:spTree>
    <p:extLst>
      <p:ext uri="{BB962C8B-B14F-4D97-AF65-F5344CB8AC3E}">
        <p14:creationId xmlns:p14="http://schemas.microsoft.com/office/powerpoint/2010/main" val="33727371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200" dirty="0" err="1"/>
              <a:t>Quantiles</a:t>
            </a:r>
            <a:endParaRPr lang="en-US" sz="3200" dirty="0"/>
          </a:p>
        </p:txBody>
      </p:sp>
      <p:sp>
        <p:nvSpPr>
          <p:cNvPr id="2" name="Content Placeholder 1"/>
          <p:cNvSpPr>
            <a:spLocks noGrp="1"/>
          </p:cNvSpPr>
          <p:nvPr>
            <p:ph idx="1"/>
          </p:nvPr>
        </p:nvSpPr>
        <p:spPr/>
        <p:txBody>
          <a:bodyPr>
            <a:normAutofit/>
          </a:bodyPr>
          <a:lstStyle/>
          <a:p>
            <a:r>
              <a:rPr lang="en-US" sz="2800" dirty="0"/>
              <a:t>Measures of non-central location used to summarize a set of data</a:t>
            </a:r>
          </a:p>
          <a:p>
            <a:pPr marL="109728" indent="0">
              <a:buNone/>
            </a:pPr>
            <a:r>
              <a:rPr lang="en-US" sz="2800" dirty="0"/>
              <a:t>  </a:t>
            </a:r>
          </a:p>
          <a:p>
            <a:r>
              <a:rPr lang="en-US" sz="2800" dirty="0"/>
              <a:t>Examples of commonly used </a:t>
            </a:r>
            <a:r>
              <a:rPr lang="en-US" sz="2800" dirty="0" err="1"/>
              <a:t>quantiles</a:t>
            </a:r>
            <a:r>
              <a:rPr lang="en-US" sz="2800" dirty="0"/>
              <a:t>: </a:t>
            </a:r>
          </a:p>
          <a:p>
            <a:pPr lvl="1"/>
            <a:r>
              <a:rPr lang="en-US" sz="2400" dirty="0"/>
              <a:t>Quartiles</a:t>
            </a:r>
          </a:p>
          <a:p>
            <a:pPr lvl="1"/>
            <a:r>
              <a:rPr lang="en-US" sz="2400" dirty="0"/>
              <a:t>Quintiles</a:t>
            </a:r>
          </a:p>
          <a:p>
            <a:pPr lvl="1"/>
            <a:r>
              <a:rPr lang="en-US" sz="2400" dirty="0" err="1"/>
              <a:t>Deciles</a:t>
            </a:r>
            <a:endParaRPr lang="en-US" sz="2400" dirty="0"/>
          </a:p>
          <a:p>
            <a:pPr lvl="1"/>
            <a:r>
              <a:rPr lang="en-US" sz="2400" dirty="0"/>
              <a:t>Percentiles</a:t>
            </a:r>
          </a:p>
          <a:p>
            <a:endParaRPr lang="en-US" sz="2800" dirty="0"/>
          </a:p>
        </p:txBody>
      </p:sp>
      <p:sp>
        <p:nvSpPr>
          <p:cNvPr id="3" name="Footer Placeholder 2"/>
          <p:cNvSpPr>
            <a:spLocks noGrp="1"/>
          </p:cNvSpPr>
          <p:nvPr>
            <p:ph type="ftr" sz="quarter" idx="11"/>
          </p:nvPr>
        </p:nvSpPr>
        <p:spPr/>
        <p:txBody>
          <a:bodyPr/>
          <a:lstStyle/>
          <a:p>
            <a:r>
              <a:rPr lang="en-US"/>
              <a:t>Descriptive Statistics I</a:t>
            </a:r>
            <a:endParaRPr lang="en-US" dirty="0"/>
          </a:p>
        </p:txBody>
      </p:sp>
      <p:sp>
        <p:nvSpPr>
          <p:cNvPr id="4" name="Slide Number Placeholder 3"/>
          <p:cNvSpPr>
            <a:spLocks noGrp="1"/>
          </p:cNvSpPr>
          <p:nvPr>
            <p:ph type="sldNum" sz="quarter" idx="12"/>
          </p:nvPr>
        </p:nvSpPr>
        <p:spPr/>
        <p:txBody>
          <a:bodyPr/>
          <a:lstStyle/>
          <a:p>
            <a:fld id="{DCEFA406-86C8-4ED8-B2F1-E4F6F91D09EE}" type="slidenum">
              <a:rPr lang="en-US" smtClean="0"/>
              <a:t>13</a:t>
            </a:fld>
            <a:endParaRPr lang="en-US"/>
          </a:p>
        </p:txBody>
      </p:sp>
    </p:spTree>
    <p:extLst>
      <p:ext uri="{BB962C8B-B14F-4D97-AF65-F5344CB8AC3E}">
        <p14:creationId xmlns:p14="http://schemas.microsoft.com/office/powerpoint/2010/main" val="23481787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200" dirty="0"/>
              <a:t>Quartiles</a:t>
            </a:r>
          </a:p>
        </p:txBody>
      </p:sp>
      <p:sp>
        <p:nvSpPr>
          <p:cNvPr id="2" name="Content Placeholder 1"/>
          <p:cNvSpPr>
            <a:spLocks noGrp="1"/>
          </p:cNvSpPr>
          <p:nvPr>
            <p:ph idx="1"/>
          </p:nvPr>
        </p:nvSpPr>
        <p:spPr>
          <a:xfrm>
            <a:off x="646272" y="1634789"/>
            <a:ext cx="8211978" cy="5112544"/>
          </a:xfrm>
        </p:spPr>
        <p:txBody>
          <a:bodyPr>
            <a:noAutofit/>
          </a:bodyPr>
          <a:lstStyle/>
          <a:p>
            <a:r>
              <a:rPr lang="en-US" sz="2000" i="1" dirty="0"/>
              <a:t>Quartiles</a:t>
            </a:r>
            <a:r>
              <a:rPr lang="en-US" sz="2000" dirty="0"/>
              <a:t> split a set of ordered data into four parts.  </a:t>
            </a:r>
          </a:p>
          <a:p>
            <a:pPr lvl="1"/>
            <a:r>
              <a:rPr lang="en-US" sz="1800" dirty="0"/>
              <a:t>Imagine cutting a chocolate bar into four equal pieces… How many cuts would you make? (yes, 3!)</a:t>
            </a:r>
          </a:p>
          <a:p>
            <a:r>
              <a:rPr lang="en-US" sz="2000" dirty="0"/>
              <a:t>Q</a:t>
            </a:r>
            <a:r>
              <a:rPr lang="en-US" sz="2000" baseline="-25000" dirty="0"/>
              <a:t>1</a:t>
            </a:r>
            <a:r>
              <a:rPr lang="en-US" sz="2000" dirty="0"/>
              <a:t> is the First Quartile</a:t>
            </a:r>
          </a:p>
          <a:p>
            <a:pPr lvl="1"/>
            <a:r>
              <a:rPr lang="en-US" sz="1800" dirty="0"/>
              <a:t>25% of the observations are smaller than Q</a:t>
            </a:r>
            <a:r>
              <a:rPr lang="en-US" sz="1800" baseline="-25000" dirty="0"/>
              <a:t>1</a:t>
            </a:r>
            <a:r>
              <a:rPr lang="en-US" sz="1800" dirty="0"/>
              <a:t> and 75% of the observations are larger </a:t>
            </a:r>
            <a:endParaRPr lang="en-US" sz="1800" baseline="-25000" dirty="0"/>
          </a:p>
          <a:p>
            <a:r>
              <a:rPr lang="en-US" sz="2000" dirty="0"/>
              <a:t>Q</a:t>
            </a:r>
            <a:r>
              <a:rPr lang="en-US" sz="2000" baseline="-25000" dirty="0"/>
              <a:t>2</a:t>
            </a:r>
            <a:r>
              <a:rPr lang="en-US" sz="2000" dirty="0"/>
              <a:t> is the Second Quartile</a:t>
            </a:r>
          </a:p>
          <a:p>
            <a:pPr lvl="1"/>
            <a:r>
              <a:rPr lang="en-US" sz="1800" dirty="0"/>
              <a:t>50% of the observations are smaller than Q</a:t>
            </a:r>
            <a:r>
              <a:rPr lang="en-US" sz="1800" baseline="-25000" dirty="0"/>
              <a:t>2</a:t>
            </a:r>
            <a:r>
              <a:rPr lang="en-US" sz="1800" dirty="0"/>
              <a:t> and 50% of the observations are larger. Same as the Median. It is also the 50th percentile.</a:t>
            </a:r>
          </a:p>
          <a:p>
            <a:r>
              <a:rPr lang="en-US" sz="2000" dirty="0"/>
              <a:t>Q</a:t>
            </a:r>
            <a:r>
              <a:rPr lang="en-US" sz="2000" baseline="-25000" dirty="0"/>
              <a:t>3</a:t>
            </a:r>
            <a:r>
              <a:rPr lang="en-US" sz="2000" dirty="0"/>
              <a:t> is the Third Quartile </a:t>
            </a:r>
          </a:p>
          <a:p>
            <a:pPr lvl="1"/>
            <a:r>
              <a:rPr lang="en-US" sz="1800" dirty="0"/>
              <a:t>75% of the observations are smaller than Q</a:t>
            </a:r>
            <a:r>
              <a:rPr lang="en-US" sz="1800" baseline="-25000" dirty="0"/>
              <a:t>3</a:t>
            </a:r>
            <a:r>
              <a:rPr lang="en-US" sz="1800" dirty="0"/>
              <a:t>and 25% of the observations are larger </a:t>
            </a:r>
          </a:p>
          <a:p>
            <a:r>
              <a:rPr lang="en-US" sz="1800" dirty="0"/>
              <a:t>Some books use a formula to determine the quartiles. We prefer a quick-and-dirty approximation method outlined in the next slide.</a:t>
            </a:r>
          </a:p>
        </p:txBody>
      </p:sp>
      <p:sp>
        <p:nvSpPr>
          <p:cNvPr id="3" name="Footer Placeholder 2"/>
          <p:cNvSpPr>
            <a:spLocks noGrp="1"/>
          </p:cNvSpPr>
          <p:nvPr>
            <p:ph type="ftr" sz="quarter" idx="11"/>
          </p:nvPr>
        </p:nvSpPr>
        <p:spPr/>
        <p:txBody>
          <a:bodyPr/>
          <a:lstStyle/>
          <a:p>
            <a:r>
              <a:rPr lang="en-US"/>
              <a:t>Descriptive Statistics I</a:t>
            </a:r>
            <a:endParaRPr lang="en-US" dirty="0"/>
          </a:p>
        </p:txBody>
      </p:sp>
      <p:sp>
        <p:nvSpPr>
          <p:cNvPr id="4" name="Slide Number Placeholder 3"/>
          <p:cNvSpPr>
            <a:spLocks noGrp="1"/>
          </p:cNvSpPr>
          <p:nvPr>
            <p:ph type="sldNum" sz="quarter" idx="12"/>
          </p:nvPr>
        </p:nvSpPr>
        <p:spPr/>
        <p:txBody>
          <a:bodyPr/>
          <a:lstStyle/>
          <a:p>
            <a:fld id="{DCEFA406-86C8-4ED8-B2F1-E4F6F91D09EE}" type="slidenum">
              <a:rPr lang="en-US" smtClean="0"/>
              <a:t>14</a:t>
            </a:fld>
            <a:endParaRPr lang="en-US"/>
          </a:p>
        </p:txBody>
      </p:sp>
    </p:spTree>
    <p:extLst>
      <p:ext uri="{BB962C8B-B14F-4D97-AF65-F5344CB8AC3E}">
        <p14:creationId xmlns:p14="http://schemas.microsoft.com/office/powerpoint/2010/main" val="2779832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200" dirty="0"/>
              <a:t>Quartiles</a:t>
            </a:r>
          </a:p>
        </p:txBody>
      </p:sp>
      <p:sp>
        <p:nvSpPr>
          <p:cNvPr id="2" name="Content Placeholder 1"/>
          <p:cNvSpPr>
            <a:spLocks noGrp="1"/>
          </p:cNvSpPr>
          <p:nvPr>
            <p:ph idx="1"/>
          </p:nvPr>
        </p:nvSpPr>
        <p:spPr/>
        <p:txBody>
          <a:bodyPr>
            <a:normAutofit fontScale="32500" lnSpcReduction="20000"/>
          </a:bodyPr>
          <a:lstStyle/>
          <a:p>
            <a:r>
              <a:rPr lang="en-US" sz="2600" dirty="0"/>
              <a:t>A quartile, like the median, either takes the value of one of the observations, or the value halfway between two observations.</a:t>
            </a:r>
          </a:p>
          <a:p>
            <a:r>
              <a:rPr lang="en-US" sz="2600" dirty="0"/>
              <a:t>The simple method we like to use is just to first split the data set into two equal parts to get the median (Q2) and then get the median of each resulting subset.</a:t>
            </a:r>
          </a:p>
          <a:p>
            <a:pPr marL="109728" indent="0">
              <a:buNone/>
            </a:pPr>
            <a:endParaRPr lang="en-US" sz="4000" dirty="0"/>
          </a:p>
          <a:p>
            <a:pPr marL="109728" indent="0">
              <a:buNone/>
            </a:pPr>
            <a:endParaRPr lang="en-US" sz="40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r>
              <a:rPr lang="en-US" sz="2400" dirty="0"/>
              <a:t>The method we are using is an approximation. If you solve this in MS Excel, which relies on a formula, you may get an answer that is slightly different.</a:t>
            </a:r>
            <a:endParaRPr lang="en-US" sz="3000" dirty="0"/>
          </a:p>
        </p:txBody>
      </p:sp>
      <p:sp>
        <p:nvSpPr>
          <p:cNvPr id="3" name="Footer Placeholder 2"/>
          <p:cNvSpPr>
            <a:spLocks noGrp="1"/>
          </p:cNvSpPr>
          <p:nvPr>
            <p:ph type="ftr" sz="quarter" idx="11"/>
          </p:nvPr>
        </p:nvSpPr>
        <p:spPr/>
        <p:txBody>
          <a:bodyPr/>
          <a:lstStyle/>
          <a:p>
            <a:r>
              <a:rPr lang="en-US"/>
              <a:t>Descriptive Statistics I</a:t>
            </a:r>
            <a:endParaRPr lang="en-US" dirty="0"/>
          </a:p>
        </p:txBody>
      </p:sp>
      <p:sp>
        <p:nvSpPr>
          <p:cNvPr id="4" name="Slide Number Placeholder 3"/>
          <p:cNvSpPr>
            <a:spLocks noGrp="1"/>
          </p:cNvSpPr>
          <p:nvPr>
            <p:ph type="sldNum" sz="quarter" idx="12"/>
          </p:nvPr>
        </p:nvSpPr>
        <p:spPr/>
        <p:txBody>
          <a:bodyPr/>
          <a:lstStyle/>
          <a:p>
            <a:fld id="{DCEFA406-86C8-4ED8-B2F1-E4F6F91D09EE}" type="slidenum">
              <a:rPr lang="en-US" smtClean="0"/>
              <a:t>15</a:t>
            </a:fld>
            <a:endParaRPr lang="en-US"/>
          </a:p>
        </p:txBody>
      </p:sp>
      <p:pic>
        <p:nvPicPr>
          <p:cNvPr id="11267"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1219200" y="2743200"/>
            <a:ext cx="4133850" cy="2781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68099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200" dirty="0"/>
              <a:t>Exercise </a:t>
            </a:r>
          </a:p>
        </p:txBody>
      </p:sp>
      <mc:AlternateContent xmlns:mc="http://schemas.openxmlformats.org/markup-compatibility/2006">
        <mc:Choice xmlns:a14="http://schemas.microsoft.com/office/drawing/2010/main" Requires="a14">
          <p:sp>
            <p:nvSpPr>
              <p:cNvPr id="2" name="Content Placeholder 1"/>
              <p:cNvSpPr>
                <a:spLocks noGrp="1"/>
              </p:cNvSpPr>
              <p:nvPr>
                <p:ph idx="1"/>
              </p:nvPr>
            </p:nvSpPr>
            <p:spPr/>
            <p:txBody>
              <a:bodyPr>
                <a:normAutofit fontScale="70000" lnSpcReduction="20000"/>
              </a:bodyPr>
              <a:lstStyle/>
              <a:p>
                <a:pPr marL="109728" indent="0">
                  <a:buNone/>
                </a:pPr>
                <a:r>
                  <a:rPr lang="en-US" sz="2600" dirty="0"/>
                  <a:t>Computer Sales (n = 12 salespeople)</a:t>
                </a:r>
              </a:p>
              <a:p>
                <a:pPr marL="109728" indent="0">
                  <a:buNone/>
                </a:pPr>
                <a:r>
                  <a:rPr lang="en-US" sz="2600" dirty="0"/>
                  <a:t>Original Data: 3, 10, 2, 5, 9, 8, 7, 12, 10, 0, 4, 6</a:t>
                </a:r>
                <a:br>
                  <a:rPr lang="en-US" sz="2600" dirty="0"/>
                </a:br>
                <a:r>
                  <a:rPr lang="en-US" sz="2600" dirty="0"/>
                  <a:t>Compute the mean, median, mode, quartiles.</a:t>
                </a:r>
              </a:p>
              <a:p>
                <a:pPr marL="109728" indent="0">
                  <a:buNone/>
                </a:pPr>
                <a:endParaRPr lang="en-US" sz="2600" dirty="0"/>
              </a:p>
              <a:p>
                <a:pPr marL="109728" indent="0">
                  <a:buNone/>
                </a:pPr>
                <a:r>
                  <a:rPr lang="en-US" sz="2600" dirty="0"/>
                  <a:t>First order the data:  </a:t>
                </a:r>
              </a:p>
              <a:p>
                <a:pPr marL="109728" indent="0">
                  <a:buNone/>
                </a:pPr>
                <a:r>
                  <a:rPr lang="en-US" sz="2600" dirty="0"/>
                  <a:t>0, 2, 3, 4, 5, 6, 7, 8, 9, 10, 10, 12</a:t>
                </a:r>
              </a:p>
              <a:p>
                <a:pPr marL="109728" indent="0">
                  <a:buNone/>
                </a:pPr>
                <a:r>
                  <a:rPr lang="en-US" sz="2600" dirty="0"/>
                  <a:t>	∑X</a:t>
                </a:r>
                <a:r>
                  <a:rPr lang="en-US" sz="2600" baseline="-25000" dirty="0"/>
                  <a:t>i</a:t>
                </a:r>
                <a:r>
                  <a:rPr lang="en-US" sz="2600" dirty="0"/>
                  <a:t> = 76 </a:t>
                </a:r>
              </a:p>
              <a:p>
                <a:pPr marL="109728" indent="0">
                  <a:buNone/>
                </a:pPr>
                <a:r>
                  <a:rPr lang="en-US" sz="2600" dirty="0"/>
                  <a:t>	</a:t>
                </a:r>
                <a14:m>
                  <m:oMath xmlns:m="http://schemas.openxmlformats.org/officeDocument/2006/math">
                    <m:bar>
                      <m:barPr>
                        <m:pos m:val="top"/>
                        <m:ctrlPr>
                          <a:rPr lang="en-US" sz="2600" i="1" dirty="0" smtClean="0">
                            <a:latin typeface="Cambria Math" panose="02040503050406030204" pitchFamily="18" charset="0"/>
                          </a:rPr>
                        </m:ctrlPr>
                      </m:barPr>
                      <m:e>
                        <m:r>
                          <a:rPr lang="en-US" sz="2600" b="0" i="1" dirty="0" smtClean="0">
                            <a:latin typeface="Cambria Math"/>
                          </a:rPr>
                          <m:t>𝑋</m:t>
                        </m:r>
                      </m:e>
                    </m:bar>
                  </m:oMath>
                </a14:m>
                <a:r>
                  <a:rPr lang="en-US" sz="2600" dirty="0"/>
                  <a:t>= 76 / 12 = 6.33 computers sold</a:t>
                </a:r>
              </a:p>
              <a:p>
                <a:pPr marL="109728" indent="0">
                  <a:buNone/>
                </a:pPr>
                <a:r>
                  <a:rPr lang="en-US" sz="2600" dirty="0"/>
                  <a:t>	Median = 6.5 computers </a:t>
                </a:r>
              </a:p>
              <a:p>
                <a:pPr marL="109728" indent="0">
                  <a:buNone/>
                </a:pPr>
                <a:r>
                  <a:rPr lang="en-US" sz="2600" dirty="0"/>
                  <a:t>	Mode = 10 computers  </a:t>
                </a:r>
              </a:p>
              <a:p>
                <a:pPr marL="109728" indent="0">
                  <a:buNone/>
                </a:pPr>
                <a:r>
                  <a:rPr lang="en-US" sz="2600" dirty="0"/>
                  <a:t>	Q</a:t>
                </a:r>
                <a:r>
                  <a:rPr lang="en-US" sz="2600" baseline="-25000" dirty="0"/>
                  <a:t>1</a:t>
                </a:r>
                <a:r>
                  <a:rPr lang="en-US" sz="2600" dirty="0"/>
                  <a:t> = 3.5 computers,  Q</a:t>
                </a:r>
                <a:r>
                  <a:rPr lang="en-US" sz="2600" baseline="-25000" dirty="0"/>
                  <a:t>3</a:t>
                </a:r>
                <a:r>
                  <a:rPr lang="en-US" sz="2600" dirty="0"/>
                  <a:t> = 9.5 computers</a:t>
                </a:r>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1900" dirty="0"/>
              </a:p>
            </p:txBody>
          </p:sp>
        </mc:Choice>
        <mc:Fallback>
          <p:sp>
            <p:nvSpPr>
              <p:cNvPr id="2" name="Content Placeholder 1"/>
              <p:cNvSpPr>
                <a:spLocks noGrp="1" noRot="1" noChangeAspect="1" noMove="1" noResize="1" noEditPoints="1" noAdjustHandles="1" noChangeArrowheads="1" noChangeShapeType="1" noTextEdit="1"/>
              </p:cNvSpPr>
              <p:nvPr>
                <p:ph idx="1"/>
              </p:nvPr>
            </p:nvSpPr>
            <p:spPr>
              <a:blipFill>
                <a:blip r:embed="rId3"/>
                <a:stretch>
                  <a:fillRect t="-2424"/>
                </a:stretch>
              </a:blipFill>
            </p:spPr>
            <p:txBody>
              <a:bodyPr/>
              <a:lstStyle/>
              <a:p>
                <a:r>
                  <a:rPr lang="en-US">
                    <a:noFill/>
                  </a:rPr>
                  <a:t> </a:t>
                </a:r>
              </a:p>
            </p:txBody>
          </p:sp>
        </mc:Fallback>
      </mc:AlternateContent>
      <p:sp>
        <p:nvSpPr>
          <p:cNvPr id="3" name="Footer Placeholder 2"/>
          <p:cNvSpPr>
            <a:spLocks noGrp="1"/>
          </p:cNvSpPr>
          <p:nvPr>
            <p:ph type="ftr" sz="quarter" idx="11"/>
          </p:nvPr>
        </p:nvSpPr>
        <p:spPr/>
        <p:txBody>
          <a:bodyPr/>
          <a:lstStyle/>
          <a:p>
            <a:r>
              <a:rPr lang="en-US"/>
              <a:t>Descriptive Statistics I</a:t>
            </a:r>
            <a:endParaRPr lang="en-US" dirty="0"/>
          </a:p>
        </p:txBody>
      </p:sp>
      <p:sp>
        <p:nvSpPr>
          <p:cNvPr id="4" name="Slide Number Placeholder 3"/>
          <p:cNvSpPr>
            <a:spLocks noGrp="1"/>
          </p:cNvSpPr>
          <p:nvPr>
            <p:ph type="sldNum" sz="quarter" idx="12"/>
          </p:nvPr>
        </p:nvSpPr>
        <p:spPr/>
        <p:txBody>
          <a:bodyPr/>
          <a:lstStyle/>
          <a:p>
            <a:fld id="{DCEFA406-86C8-4ED8-B2F1-E4F6F91D09EE}" type="slidenum">
              <a:rPr lang="en-US" smtClean="0"/>
              <a:t>16</a:t>
            </a:fld>
            <a:endParaRPr lang="en-US"/>
          </a:p>
        </p:txBody>
      </p:sp>
    </p:spTree>
    <p:extLst>
      <p:ext uri="{BB962C8B-B14F-4D97-AF65-F5344CB8AC3E}">
        <p14:creationId xmlns:p14="http://schemas.microsoft.com/office/powerpoint/2010/main" val="27022520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200" dirty="0"/>
              <a:t>Other </a:t>
            </a:r>
            <a:r>
              <a:rPr lang="en-US" sz="3200" dirty="0" err="1"/>
              <a:t>Quantiles</a:t>
            </a:r>
            <a:endParaRPr lang="en-US" sz="3200" dirty="0"/>
          </a:p>
        </p:txBody>
      </p:sp>
      <p:sp>
        <p:nvSpPr>
          <p:cNvPr id="2" name="Content Placeholder 1"/>
          <p:cNvSpPr>
            <a:spLocks noGrp="1"/>
          </p:cNvSpPr>
          <p:nvPr>
            <p:ph idx="1"/>
          </p:nvPr>
        </p:nvSpPr>
        <p:spPr/>
        <p:txBody>
          <a:bodyPr>
            <a:normAutofit fontScale="92500" lnSpcReduction="10000"/>
          </a:bodyPr>
          <a:lstStyle/>
          <a:p>
            <a:r>
              <a:rPr lang="en-US" sz="2600" dirty="0"/>
              <a:t>Similar to what we just learned about quartiles, where 3 quartiles split the data into 4 equal parts,</a:t>
            </a:r>
          </a:p>
          <a:p>
            <a:pPr lvl="1"/>
            <a:r>
              <a:rPr lang="en-US" sz="2400" dirty="0"/>
              <a:t>There are 9 </a:t>
            </a:r>
            <a:r>
              <a:rPr lang="en-US" sz="2400" i="1" dirty="0" err="1"/>
              <a:t>deciles</a:t>
            </a:r>
            <a:r>
              <a:rPr lang="en-US" sz="2400" dirty="0"/>
              <a:t> dividing the distribution into 10 equal portions (tenths). </a:t>
            </a:r>
          </a:p>
          <a:p>
            <a:pPr lvl="1"/>
            <a:r>
              <a:rPr lang="en-US" sz="2400" dirty="0"/>
              <a:t>There are four </a:t>
            </a:r>
            <a:r>
              <a:rPr lang="en-US" sz="2400" i="1" dirty="0"/>
              <a:t>quintiles</a:t>
            </a:r>
            <a:r>
              <a:rPr lang="en-US" sz="2400" dirty="0"/>
              <a:t> dividing the population into 5 equal portions. </a:t>
            </a:r>
          </a:p>
          <a:p>
            <a:pPr lvl="1"/>
            <a:r>
              <a:rPr lang="en-US" sz="2400" dirty="0"/>
              <a:t>… and 99 percentiles (next slide) </a:t>
            </a:r>
          </a:p>
          <a:p>
            <a:r>
              <a:rPr lang="en-US" sz="2600" dirty="0"/>
              <a:t>In all these cases, the convention is the same. The point, be it a quartile, </a:t>
            </a:r>
            <a:r>
              <a:rPr lang="en-US" sz="2600" dirty="0" err="1"/>
              <a:t>decile</a:t>
            </a:r>
            <a:r>
              <a:rPr lang="en-US" sz="2600" dirty="0"/>
              <a:t>, or </a:t>
            </a:r>
            <a:r>
              <a:rPr lang="en-US" sz="2600" i="1" dirty="0"/>
              <a:t>percentile</a:t>
            </a:r>
            <a:r>
              <a:rPr lang="en-US" sz="2600" dirty="0"/>
              <a:t>, takes the value of one of the observations or it has a value halfway between two adjacent observations. It is never necessary to split the difference between two observations more finely.</a:t>
            </a:r>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1900" dirty="0"/>
          </a:p>
        </p:txBody>
      </p:sp>
      <p:sp>
        <p:nvSpPr>
          <p:cNvPr id="3" name="Footer Placeholder 2"/>
          <p:cNvSpPr>
            <a:spLocks noGrp="1"/>
          </p:cNvSpPr>
          <p:nvPr>
            <p:ph type="ftr" sz="quarter" idx="11"/>
          </p:nvPr>
        </p:nvSpPr>
        <p:spPr/>
        <p:txBody>
          <a:bodyPr/>
          <a:lstStyle/>
          <a:p>
            <a:r>
              <a:rPr lang="en-US"/>
              <a:t>Descriptive Statistics I</a:t>
            </a:r>
            <a:endParaRPr lang="en-US" dirty="0"/>
          </a:p>
        </p:txBody>
      </p:sp>
      <p:sp>
        <p:nvSpPr>
          <p:cNvPr id="4" name="Slide Number Placeholder 3"/>
          <p:cNvSpPr>
            <a:spLocks noGrp="1"/>
          </p:cNvSpPr>
          <p:nvPr>
            <p:ph type="sldNum" sz="quarter" idx="12"/>
          </p:nvPr>
        </p:nvSpPr>
        <p:spPr/>
        <p:txBody>
          <a:bodyPr/>
          <a:lstStyle/>
          <a:p>
            <a:fld id="{DCEFA406-86C8-4ED8-B2F1-E4F6F91D09EE}" type="slidenum">
              <a:rPr lang="en-US" smtClean="0"/>
              <a:t>17</a:t>
            </a:fld>
            <a:endParaRPr lang="en-US"/>
          </a:p>
        </p:txBody>
      </p:sp>
    </p:spTree>
    <p:extLst>
      <p:ext uri="{BB962C8B-B14F-4D97-AF65-F5344CB8AC3E}">
        <p14:creationId xmlns:p14="http://schemas.microsoft.com/office/powerpoint/2010/main" val="25862642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200" dirty="0"/>
              <a:t>Percentiles</a:t>
            </a:r>
          </a:p>
        </p:txBody>
      </p:sp>
      <p:sp>
        <p:nvSpPr>
          <p:cNvPr id="2" name="Content Placeholder 1"/>
          <p:cNvSpPr>
            <a:spLocks noGrp="1"/>
          </p:cNvSpPr>
          <p:nvPr>
            <p:ph idx="1"/>
          </p:nvPr>
        </p:nvSpPr>
        <p:spPr/>
        <p:txBody>
          <a:bodyPr>
            <a:normAutofit fontScale="77500" lnSpcReduction="20000"/>
          </a:bodyPr>
          <a:lstStyle/>
          <a:p>
            <a:r>
              <a:rPr lang="en-US" sz="2800" dirty="0"/>
              <a:t>We use 99 </a:t>
            </a:r>
            <a:r>
              <a:rPr lang="en-US" sz="2800" i="1" dirty="0"/>
              <a:t>percentiles</a:t>
            </a:r>
            <a:r>
              <a:rPr lang="en-US" sz="2800" dirty="0"/>
              <a:t> to divide a data set into 100 equal portions.</a:t>
            </a:r>
          </a:p>
          <a:p>
            <a:pPr marL="109728" indent="0">
              <a:buNone/>
            </a:pPr>
            <a:r>
              <a:rPr lang="en-US" sz="2800" dirty="0"/>
              <a:t> </a:t>
            </a:r>
          </a:p>
          <a:p>
            <a:r>
              <a:rPr lang="en-US" sz="2800" dirty="0"/>
              <a:t>Percentiles are used in analyzing the results of standardized exams. For instance, a score of 40 on a standardized test might seem like a terrible grade, but if it is the 99</a:t>
            </a:r>
            <a:r>
              <a:rPr lang="en-US" sz="2800" baseline="30000" dirty="0"/>
              <a:t>th</a:t>
            </a:r>
            <a:r>
              <a:rPr lang="en-US" sz="2800" dirty="0"/>
              <a:t> percentile, don’t worry about telling your parents. ☺</a:t>
            </a:r>
          </a:p>
          <a:p>
            <a:pPr marL="109728" indent="0">
              <a:buNone/>
            </a:pPr>
            <a:r>
              <a:rPr lang="en-US" sz="2800" dirty="0"/>
              <a:t> </a:t>
            </a:r>
          </a:p>
          <a:p>
            <a:r>
              <a:rPr lang="en-US" sz="2800" dirty="0"/>
              <a:t>Which percentile is Q1? Q2 (the median)?  Q3?</a:t>
            </a:r>
          </a:p>
          <a:p>
            <a:endParaRPr lang="en-US" sz="2800" dirty="0"/>
          </a:p>
          <a:p>
            <a:r>
              <a:rPr lang="en-US" sz="2800" dirty="0"/>
              <a:t>We will always use computer software to obtain the percentiles.</a:t>
            </a:r>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1900" dirty="0"/>
          </a:p>
        </p:txBody>
      </p:sp>
      <p:sp>
        <p:nvSpPr>
          <p:cNvPr id="3" name="Footer Placeholder 2"/>
          <p:cNvSpPr>
            <a:spLocks noGrp="1"/>
          </p:cNvSpPr>
          <p:nvPr>
            <p:ph type="ftr" sz="quarter" idx="11"/>
          </p:nvPr>
        </p:nvSpPr>
        <p:spPr/>
        <p:txBody>
          <a:bodyPr/>
          <a:lstStyle/>
          <a:p>
            <a:r>
              <a:rPr lang="en-US"/>
              <a:t>Descriptive Statistics I</a:t>
            </a:r>
            <a:endParaRPr lang="en-US" dirty="0"/>
          </a:p>
        </p:txBody>
      </p:sp>
      <p:sp>
        <p:nvSpPr>
          <p:cNvPr id="4" name="Slide Number Placeholder 3"/>
          <p:cNvSpPr>
            <a:spLocks noGrp="1"/>
          </p:cNvSpPr>
          <p:nvPr>
            <p:ph type="sldNum" sz="quarter" idx="12"/>
          </p:nvPr>
        </p:nvSpPr>
        <p:spPr/>
        <p:txBody>
          <a:bodyPr/>
          <a:lstStyle/>
          <a:p>
            <a:fld id="{DCEFA406-86C8-4ED8-B2F1-E4F6F91D09EE}" type="slidenum">
              <a:rPr lang="en-US" smtClean="0"/>
              <a:t>18</a:t>
            </a:fld>
            <a:endParaRPr lang="en-US"/>
          </a:p>
        </p:txBody>
      </p:sp>
    </p:spTree>
    <p:extLst>
      <p:ext uri="{BB962C8B-B14F-4D97-AF65-F5344CB8AC3E}">
        <p14:creationId xmlns:p14="http://schemas.microsoft.com/office/powerpoint/2010/main" val="24217452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200" dirty="0"/>
              <a:t>Measures of Dispersion</a:t>
            </a:r>
          </a:p>
        </p:txBody>
      </p:sp>
      <p:sp>
        <p:nvSpPr>
          <p:cNvPr id="2" name="Content Placeholder 1"/>
          <p:cNvSpPr>
            <a:spLocks noGrp="1"/>
          </p:cNvSpPr>
          <p:nvPr>
            <p:ph idx="1"/>
          </p:nvPr>
        </p:nvSpPr>
        <p:spPr/>
        <p:txBody>
          <a:bodyPr>
            <a:normAutofit fontScale="85000" lnSpcReduction="20000"/>
          </a:bodyPr>
          <a:lstStyle/>
          <a:p>
            <a:r>
              <a:rPr lang="en-US" sz="2800" dirty="0"/>
              <a:t>Dispersion is the amount of spread, or variability, in a set of data. </a:t>
            </a:r>
          </a:p>
          <a:p>
            <a:endParaRPr lang="en-US" sz="2800" dirty="0"/>
          </a:p>
          <a:p>
            <a:r>
              <a:rPr lang="en-US" sz="2800" dirty="0"/>
              <a:t>Why do we need to look at measures of dispersion?</a:t>
            </a:r>
          </a:p>
          <a:p>
            <a:pPr marL="109728" indent="0">
              <a:buNone/>
            </a:pPr>
            <a:r>
              <a:rPr lang="en-US" sz="2800" dirty="0"/>
              <a:t> </a:t>
            </a:r>
          </a:p>
          <a:p>
            <a:r>
              <a:rPr lang="en-US" sz="2800" dirty="0"/>
              <a:t>Consider this example:</a:t>
            </a:r>
          </a:p>
          <a:p>
            <a:pPr marL="365760" lvl="1" indent="0">
              <a:buNone/>
            </a:pPr>
            <a:r>
              <a:rPr lang="en-US" sz="2400" dirty="0"/>
              <a:t>A company is about to buy computer chips that must have an average life of 10 years. The company has a choice of two suppliers. Whose chips should they buy? They take a sample of 10 chips from each of the suppliers and test them.  See the data on the next slide.</a:t>
            </a:r>
            <a:br>
              <a:rPr lang="en-US" sz="2400" dirty="0"/>
            </a:br>
            <a:endParaRPr lang="en-US" sz="2400" baseline="-25000" dirty="0"/>
          </a:p>
          <a:p>
            <a:pPr marL="109728" indent="0">
              <a:buNone/>
            </a:pPr>
            <a:endParaRPr lang="en-US" sz="2800" baseline="-25000" dirty="0"/>
          </a:p>
          <a:p>
            <a:pPr marL="109728" indent="0">
              <a:buNone/>
            </a:pPr>
            <a:endParaRPr lang="en-US" sz="20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1900" dirty="0"/>
          </a:p>
        </p:txBody>
      </p:sp>
      <p:sp>
        <p:nvSpPr>
          <p:cNvPr id="3" name="Footer Placeholder 2"/>
          <p:cNvSpPr>
            <a:spLocks noGrp="1"/>
          </p:cNvSpPr>
          <p:nvPr>
            <p:ph type="ftr" sz="quarter" idx="11"/>
          </p:nvPr>
        </p:nvSpPr>
        <p:spPr/>
        <p:txBody>
          <a:bodyPr/>
          <a:lstStyle/>
          <a:p>
            <a:r>
              <a:rPr lang="en-US"/>
              <a:t>Descriptive Statistics I</a:t>
            </a:r>
            <a:endParaRPr lang="en-US" dirty="0"/>
          </a:p>
        </p:txBody>
      </p:sp>
      <p:sp>
        <p:nvSpPr>
          <p:cNvPr id="4" name="Slide Number Placeholder 3"/>
          <p:cNvSpPr>
            <a:spLocks noGrp="1"/>
          </p:cNvSpPr>
          <p:nvPr>
            <p:ph type="sldNum" sz="quarter" idx="12"/>
          </p:nvPr>
        </p:nvSpPr>
        <p:spPr/>
        <p:txBody>
          <a:bodyPr/>
          <a:lstStyle/>
          <a:p>
            <a:fld id="{DCEFA406-86C8-4ED8-B2F1-E4F6F91D09EE}" type="slidenum">
              <a:rPr lang="en-US" smtClean="0"/>
              <a:t>19</a:t>
            </a:fld>
            <a:endParaRPr lang="en-US"/>
          </a:p>
        </p:txBody>
      </p:sp>
    </p:spTree>
    <p:extLst>
      <p:ext uri="{BB962C8B-B14F-4D97-AF65-F5344CB8AC3E}">
        <p14:creationId xmlns:p14="http://schemas.microsoft.com/office/powerpoint/2010/main" val="30410715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Descriptive Statistics</a:t>
            </a:r>
          </a:p>
        </p:txBody>
      </p:sp>
      <p:sp>
        <p:nvSpPr>
          <p:cNvPr id="2" name="Content Placeholder 1"/>
          <p:cNvSpPr>
            <a:spLocks noGrp="1"/>
          </p:cNvSpPr>
          <p:nvPr>
            <p:ph idx="1"/>
          </p:nvPr>
        </p:nvSpPr>
        <p:spPr/>
        <p:txBody>
          <a:bodyPr>
            <a:normAutofit/>
          </a:bodyPr>
          <a:lstStyle/>
          <a:p>
            <a:r>
              <a:rPr lang="en-US" dirty="0"/>
              <a:t>In this lecture we discuss using </a:t>
            </a:r>
            <a:r>
              <a:rPr lang="en-US" i="1" dirty="0"/>
              <a:t>descriptive statistics</a:t>
            </a:r>
            <a:r>
              <a:rPr lang="en-US" dirty="0"/>
              <a:t>, as opposed to </a:t>
            </a:r>
            <a:r>
              <a:rPr lang="en-US" i="1" dirty="0"/>
              <a:t>inferential statistics</a:t>
            </a:r>
            <a:r>
              <a:rPr lang="en-US" dirty="0"/>
              <a:t>.</a:t>
            </a:r>
          </a:p>
          <a:p>
            <a:r>
              <a:rPr lang="en-US" dirty="0"/>
              <a:t>Here we are interested only in summarizing the data in front of us, without assuming that it represents anything more.</a:t>
            </a:r>
          </a:p>
          <a:p>
            <a:r>
              <a:rPr lang="en-US" dirty="0"/>
              <a:t>We will look at both numerical and categorical data.</a:t>
            </a:r>
          </a:p>
          <a:p>
            <a:r>
              <a:rPr lang="en-US" dirty="0"/>
              <a:t>We will look at both quantitative and graphical techniques.</a:t>
            </a:r>
          </a:p>
          <a:p>
            <a:r>
              <a:rPr lang="en-US" dirty="0"/>
              <a:t>The basic overall idea is to turn </a:t>
            </a:r>
            <a:r>
              <a:rPr lang="en-US" i="1" dirty="0"/>
              <a:t>data</a:t>
            </a:r>
            <a:r>
              <a:rPr lang="en-US" dirty="0"/>
              <a:t> into </a:t>
            </a:r>
            <a:r>
              <a:rPr lang="en-US" i="1" dirty="0"/>
              <a:t>information</a:t>
            </a:r>
            <a:r>
              <a:rPr lang="en-US" dirty="0"/>
              <a:t>.</a:t>
            </a:r>
          </a:p>
        </p:txBody>
      </p:sp>
      <p:sp>
        <p:nvSpPr>
          <p:cNvPr id="3" name="Footer Placeholder 2"/>
          <p:cNvSpPr>
            <a:spLocks noGrp="1"/>
          </p:cNvSpPr>
          <p:nvPr>
            <p:ph type="ftr" sz="quarter" idx="11"/>
          </p:nvPr>
        </p:nvSpPr>
        <p:spPr/>
        <p:txBody>
          <a:bodyPr/>
          <a:lstStyle/>
          <a:p>
            <a:r>
              <a:rPr lang="en-US"/>
              <a:t>Descriptive Statistics I</a:t>
            </a:r>
          </a:p>
        </p:txBody>
      </p:sp>
      <p:sp>
        <p:nvSpPr>
          <p:cNvPr id="4" name="Slide Number Placeholder 3"/>
          <p:cNvSpPr>
            <a:spLocks noGrp="1"/>
          </p:cNvSpPr>
          <p:nvPr>
            <p:ph type="sldNum" sz="quarter" idx="12"/>
          </p:nvPr>
        </p:nvSpPr>
        <p:spPr/>
        <p:txBody>
          <a:bodyPr/>
          <a:lstStyle/>
          <a:p>
            <a:fld id="{DCEFA406-86C8-4ED8-B2F1-E4F6F91D09EE}" type="slidenum">
              <a:rPr lang="en-US" smtClean="0"/>
              <a:t>2</a:t>
            </a:fld>
            <a:endParaRPr lang="en-US"/>
          </a:p>
        </p:txBody>
      </p:sp>
    </p:spTree>
    <p:extLst>
      <p:ext uri="{BB962C8B-B14F-4D97-AF65-F5344CB8AC3E}">
        <p14:creationId xmlns:p14="http://schemas.microsoft.com/office/powerpoint/2010/main" val="31936275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200" dirty="0"/>
              <a:t>Measures of Dispersion</a:t>
            </a:r>
          </a:p>
        </p:txBody>
      </p:sp>
      <p:sp>
        <p:nvSpPr>
          <p:cNvPr id="2" name="Content Placeholder 1"/>
          <p:cNvSpPr>
            <a:spLocks noGrp="1"/>
          </p:cNvSpPr>
          <p:nvPr>
            <p:ph idx="1"/>
          </p:nvPr>
        </p:nvSpPr>
        <p:spPr/>
        <p:txBody>
          <a:bodyPr>
            <a:normAutofit fontScale="92500" lnSpcReduction="20000"/>
          </a:bodyPr>
          <a:lstStyle/>
          <a:p>
            <a:pPr marL="109728" indent="0">
              <a:buNone/>
            </a:pPr>
            <a:r>
              <a:rPr lang="en-US" sz="2000" dirty="0"/>
              <a:t>We see that supplier B’s chips have a longer average life. </a:t>
            </a:r>
          </a:p>
          <a:p>
            <a:pPr marL="109728" indent="0">
              <a:buNone/>
            </a:pPr>
            <a:endParaRPr lang="en-US" sz="2000" dirty="0"/>
          </a:p>
          <a:p>
            <a:pPr marL="109728" indent="0">
              <a:buNone/>
            </a:pPr>
            <a:r>
              <a:rPr lang="en-US" sz="2000" dirty="0"/>
              <a:t>However, what if the company offers</a:t>
            </a:r>
          </a:p>
          <a:p>
            <a:pPr marL="109728" indent="0">
              <a:buNone/>
            </a:pPr>
            <a:r>
              <a:rPr lang="en-US" sz="2000" dirty="0"/>
              <a:t>a 3-year warranty? </a:t>
            </a:r>
          </a:p>
          <a:p>
            <a:pPr marL="109728" indent="0">
              <a:buNone/>
            </a:pPr>
            <a:endParaRPr lang="en-US" sz="2000" dirty="0"/>
          </a:p>
          <a:p>
            <a:pPr marL="109728" indent="0">
              <a:buNone/>
            </a:pPr>
            <a:r>
              <a:rPr lang="en-US" sz="2000" dirty="0"/>
              <a:t>Then, computers manufactured </a:t>
            </a:r>
          </a:p>
          <a:p>
            <a:pPr marL="109728" indent="0">
              <a:buNone/>
            </a:pPr>
            <a:r>
              <a:rPr lang="en-US" sz="2000" dirty="0"/>
              <a:t>using the chips from supplier A </a:t>
            </a:r>
          </a:p>
          <a:p>
            <a:pPr marL="109728" indent="0">
              <a:buNone/>
            </a:pPr>
            <a:r>
              <a:rPr lang="en-US" sz="2000" dirty="0"/>
              <a:t>will have no returns </a:t>
            </a:r>
          </a:p>
          <a:p>
            <a:pPr marL="109728" indent="0">
              <a:buNone/>
            </a:pPr>
            <a:r>
              <a:rPr lang="en-US" sz="2000" dirty="0"/>
              <a:t>while using supplier B will result in</a:t>
            </a:r>
          </a:p>
          <a:p>
            <a:pPr marL="109728" indent="0">
              <a:buNone/>
            </a:pPr>
            <a:r>
              <a:rPr lang="en-US" sz="2000" dirty="0"/>
              <a:t>4/10 or 40% returns.</a:t>
            </a:r>
          </a:p>
          <a:p>
            <a:pPr marL="109728" indent="0">
              <a:buNone/>
            </a:pPr>
            <a:endParaRPr lang="en-US" sz="1900" dirty="0"/>
          </a:p>
        </p:txBody>
      </p:sp>
      <p:sp>
        <p:nvSpPr>
          <p:cNvPr id="3" name="Footer Placeholder 2"/>
          <p:cNvSpPr>
            <a:spLocks noGrp="1"/>
          </p:cNvSpPr>
          <p:nvPr>
            <p:ph type="ftr" sz="quarter" idx="11"/>
          </p:nvPr>
        </p:nvSpPr>
        <p:spPr/>
        <p:txBody>
          <a:bodyPr/>
          <a:lstStyle/>
          <a:p>
            <a:r>
              <a:rPr lang="en-US"/>
              <a:t>Descriptive Statistics I</a:t>
            </a:r>
            <a:endParaRPr lang="en-US" dirty="0"/>
          </a:p>
        </p:txBody>
      </p:sp>
      <p:sp>
        <p:nvSpPr>
          <p:cNvPr id="4" name="Slide Number Placeholder 3"/>
          <p:cNvSpPr>
            <a:spLocks noGrp="1"/>
          </p:cNvSpPr>
          <p:nvPr>
            <p:ph type="sldNum" sz="quarter" idx="12"/>
          </p:nvPr>
        </p:nvSpPr>
        <p:spPr/>
        <p:txBody>
          <a:bodyPr/>
          <a:lstStyle/>
          <a:p>
            <a:fld id="{DCEFA406-86C8-4ED8-B2F1-E4F6F91D09EE}" type="slidenum">
              <a:rPr lang="en-US" smtClean="0"/>
              <a:t>20</a:t>
            </a:fld>
            <a:endParaRPr lang="en-US"/>
          </a:p>
        </p:txBody>
      </p:sp>
      <mc:AlternateContent xmlns:mc="http://schemas.openxmlformats.org/markup-compatibility/2006">
        <mc:Choice xmlns:a14="http://schemas.microsoft.com/office/drawing/2010/main" Requires="a14">
          <p:graphicFrame>
            <p:nvGraphicFramePr>
              <p:cNvPr id="6" name="Table 5"/>
              <p:cNvGraphicFramePr>
                <a:graphicFrameLocks noGrp="1"/>
              </p:cNvGraphicFramePr>
              <p:nvPr>
                <p:extLst>
                  <p:ext uri="{D42A27DB-BD31-4B8C-83A1-F6EECF244321}">
                    <p14:modId xmlns:p14="http://schemas.microsoft.com/office/powerpoint/2010/main" val="477360260"/>
                  </p:ext>
                </p:extLst>
              </p:nvPr>
            </p:nvGraphicFramePr>
            <p:xfrm>
              <a:off x="5845247" y="2058443"/>
              <a:ext cx="3200400" cy="4331589"/>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0">
                    <a:tc>
                      <a:txBody>
                        <a:bodyPr/>
                        <a:lstStyle/>
                        <a:p>
                          <a:r>
                            <a:rPr lang="en-US" sz="1100" dirty="0"/>
                            <a:t>Supplier A chips </a:t>
                          </a:r>
                        </a:p>
                        <a:p>
                          <a:r>
                            <a:rPr lang="en-US" sz="1100" dirty="0"/>
                            <a:t>(life in years)</a:t>
                          </a:r>
                        </a:p>
                      </a:txBody>
                      <a:tcPr/>
                    </a:tc>
                    <a:tc>
                      <a:txBody>
                        <a:bodyPr/>
                        <a:lstStyle/>
                        <a:p>
                          <a:r>
                            <a:rPr lang="en-US" sz="1100" dirty="0"/>
                            <a:t>Supplier B chips </a:t>
                          </a:r>
                        </a:p>
                        <a:p>
                          <a:r>
                            <a:rPr lang="en-US" sz="1100" dirty="0"/>
                            <a:t>(life in years)</a:t>
                          </a:r>
                        </a:p>
                      </a:txBody>
                      <a:tcPr/>
                    </a:tc>
                    <a:extLst>
                      <a:ext uri="{0D108BD9-81ED-4DB2-BD59-A6C34878D82A}">
                        <a16:rowId xmlns:a16="http://schemas.microsoft.com/office/drawing/2014/main" val="10000"/>
                      </a:ext>
                    </a:extLst>
                  </a:tr>
                  <a:tr h="0">
                    <a:tc>
                      <a:txBody>
                        <a:bodyPr/>
                        <a:lstStyle/>
                        <a:p>
                          <a:pPr algn="r"/>
                          <a:r>
                            <a:rPr lang="en-US" sz="1100" dirty="0"/>
                            <a:t>11</a:t>
                          </a:r>
                        </a:p>
                      </a:txBody>
                      <a:tcPr/>
                    </a:tc>
                    <a:tc>
                      <a:txBody>
                        <a:bodyPr/>
                        <a:lstStyle/>
                        <a:p>
                          <a:pPr algn="r"/>
                          <a:r>
                            <a:rPr lang="en-US" sz="1100" dirty="0"/>
                            <a:t>170</a:t>
                          </a:r>
                        </a:p>
                      </a:txBody>
                      <a:tcPr/>
                    </a:tc>
                    <a:extLst>
                      <a:ext uri="{0D108BD9-81ED-4DB2-BD59-A6C34878D82A}">
                        <a16:rowId xmlns:a16="http://schemas.microsoft.com/office/drawing/2014/main" val="10001"/>
                      </a:ext>
                    </a:extLst>
                  </a:tr>
                  <a:tr h="0">
                    <a:tc>
                      <a:txBody>
                        <a:bodyPr/>
                        <a:lstStyle/>
                        <a:p>
                          <a:pPr algn="r"/>
                          <a:r>
                            <a:rPr lang="en-US" sz="1100" dirty="0"/>
                            <a:t>11</a:t>
                          </a:r>
                        </a:p>
                      </a:txBody>
                      <a:tcPr/>
                    </a:tc>
                    <a:tc>
                      <a:txBody>
                        <a:bodyPr/>
                        <a:lstStyle/>
                        <a:p>
                          <a:pPr algn="r"/>
                          <a:r>
                            <a:rPr lang="en-US" sz="1100" dirty="0"/>
                            <a:t>1</a:t>
                          </a:r>
                        </a:p>
                      </a:txBody>
                      <a:tcPr/>
                    </a:tc>
                    <a:extLst>
                      <a:ext uri="{0D108BD9-81ED-4DB2-BD59-A6C34878D82A}">
                        <a16:rowId xmlns:a16="http://schemas.microsoft.com/office/drawing/2014/main" val="10002"/>
                      </a:ext>
                    </a:extLst>
                  </a:tr>
                  <a:tr h="0">
                    <a:tc>
                      <a:txBody>
                        <a:bodyPr/>
                        <a:lstStyle/>
                        <a:p>
                          <a:pPr algn="r"/>
                          <a:r>
                            <a:rPr lang="en-US" sz="1100" dirty="0"/>
                            <a:t>10</a:t>
                          </a:r>
                        </a:p>
                      </a:txBody>
                      <a:tcPr/>
                    </a:tc>
                    <a:tc>
                      <a:txBody>
                        <a:bodyPr/>
                        <a:lstStyle/>
                        <a:p>
                          <a:pPr algn="r"/>
                          <a:r>
                            <a:rPr lang="en-US" sz="1100" dirty="0"/>
                            <a:t>1</a:t>
                          </a:r>
                        </a:p>
                      </a:txBody>
                      <a:tcPr/>
                    </a:tc>
                    <a:extLst>
                      <a:ext uri="{0D108BD9-81ED-4DB2-BD59-A6C34878D82A}">
                        <a16:rowId xmlns:a16="http://schemas.microsoft.com/office/drawing/2014/main" val="10003"/>
                      </a:ext>
                    </a:extLst>
                  </a:tr>
                  <a:tr h="0">
                    <a:tc>
                      <a:txBody>
                        <a:bodyPr/>
                        <a:lstStyle/>
                        <a:p>
                          <a:pPr algn="r"/>
                          <a:r>
                            <a:rPr lang="en-US" sz="1100" dirty="0"/>
                            <a:t>10</a:t>
                          </a:r>
                        </a:p>
                      </a:txBody>
                      <a:tcPr/>
                    </a:tc>
                    <a:tc>
                      <a:txBody>
                        <a:bodyPr/>
                        <a:lstStyle/>
                        <a:p>
                          <a:pPr algn="r"/>
                          <a:r>
                            <a:rPr lang="en-US" sz="1100" dirty="0"/>
                            <a:t>160</a:t>
                          </a:r>
                        </a:p>
                      </a:txBody>
                      <a:tcPr/>
                    </a:tc>
                    <a:extLst>
                      <a:ext uri="{0D108BD9-81ED-4DB2-BD59-A6C34878D82A}">
                        <a16:rowId xmlns:a16="http://schemas.microsoft.com/office/drawing/2014/main" val="10004"/>
                      </a:ext>
                    </a:extLst>
                  </a:tr>
                  <a:tr h="0">
                    <a:tc>
                      <a:txBody>
                        <a:bodyPr/>
                        <a:lstStyle/>
                        <a:p>
                          <a:pPr algn="r"/>
                          <a:r>
                            <a:rPr lang="en-US" sz="1100" dirty="0"/>
                            <a:t>11</a:t>
                          </a:r>
                        </a:p>
                      </a:txBody>
                      <a:tcPr/>
                    </a:tc>
                    <a:tc>
                      <a:txBody>
                        <a:bodyPr/>
                        <a:lstStyle/>
                        <a:p>
                          <a:pPr algn="r"/>
                          <a:r>
                            <a:rPr lang="en-US" sz="1100" dirty="0"/>
                            <a:t>2</a:t>
                          </a:r>
                        </a:p>
                      </a:txBody>
                      <a:tcPr/>
                    </a:tc>
                    <a:extLst>
                      <a:ext uri="{0D108BD9-81ED-4DB2-BD59-A6C34878D82A}">
                        <a16:rowId xmlns:a16="http://schemas.microsoft.com/office/drawing/2014/main" val="10005"/>
                      </a:ext>
                    </a:extLst>
                  </a:tr>
                  <a:tr h="0">
                    <a:tc>
                      <a:txBody>
                        <a:bodyPr/>
                        <a:lstStyle/>
                        <a:p>
                          <a:pPr algn="r"/>
                          <a:r>
                            <a:rPr lang="en-US" sz="1100" dirty="0"/>
                            <a:t>11</a:t>
                          </a:r>
                        </a:p>
                      </a:txBody>
                      <a:tcPr/>
                    </a:tc>
                    <a:tc>
                      <a:txBody>
                        <a:bodyPr/>
                        <a:lstStyle/>
                        <a:p>
                          <a:pPr algn="r"/>
                          <a:r>
                            <a:rPr lang="en-US" sz="1100" dirty="0"/>
                            <a:t>150</a:t>
                          </a:r>
                        </a:p>
                      </a:txBody>
                      <a:tcPr/>
                    </a:tc>
                    <a:extLst>
                      <a:ext uri="{0D108BD9-81ED-4DB2-BD59-A6C34878D82A}">
                        <a16:rowId xmlns:a16="http://schemas.microsoft.com/office/drawing/2014/main" val="10006"/>
                      </a:ext>
                    </a:extLst>
                  </a:tr>
                  <a:tr h="0">
                    <a:tc>
                      <a:txBody>
                        <a:bodyPr/>
                        <a:lstStyle/>
                        <a:p>
                          <a:pPr algn="r"/>
                          <a:r>
                            <a:rPr lang="en-US" sz="1100" dirty="0"/>
                            <a:t>11</a:t>
                          </a:r>
                        </a:p>
                      </a:txBody>
                      <a:tcPr/>
                    </a:tc>
                    <a:tc>
                      <a:txBody>
                        <a:bodyPr/>
                        <a:lstStyle/>
                        <a:p>
                          <a:pPr algn="r"/>
                          <a:r>
                            <a:rPr lang="en-US" sz="1100" dirty="0"/>
                            <a:t>150</a:t>
                          </a:r>
                        </a:p>
                      </a:txBody>
                      <a:tcPr/>
                    </a:tc>
                    <a:extLst>
                      <a:ext uri="{0D108BD9-81ED-4DB2-BD59-A6C34878D82A}">
                        <a16:rowId xmlns:a16="http://schemas.microsoft.com/office/drawing/2014/main" val="10007"/>
                      </a:ext>
                    </a:extLst>
                  </a:tr>
                  <a:tr h="0">
                    <a:tc>
                      <a:txBody>
                        <a:bodyPr/>
                        <a:lstStyle/>
                        <a:p>
                          <a:pPr algn="r"/>
                          <a:r>
                            <a:rPr lang="en-US" sz="1100" dirty="0"/>
                            <a:t>11</a:t>
                          </a:r>
                        </a:p>
                      </a:txBody>
                      <a:tcPr/>
                    </a:tc>
                    <a:tc>
                      <a:txBody>
                        <a:bodyPr/>
                        <a:lstStyle/>
                        <a:p>
                          <a:pPr algn="r"/>
                          <a:r>
                            <a:rPr lang="en-US" sz="1100" dirty="0"/>
                            <a:t>170</a:t>
                          </a:r>
                        </a:p>
                      </a:txBody>
                      <a:tcPr/>
                    </a:tc>
                    <a:extLst>
                      <a:ext uri="{0D108BD9-81ED-4DB2-BD59-A6C34878D82A}">
                        <a16:rowId xmlns:a16="http://schemas.microsoft.com/office/drawing/2014/main" val="10008"/>
                      </a:ext>
                    </a:extLst>
                  </a:tr>
                  <a:tr h="0">
                    <a:tc>
                      <a:txBody>
                        <a:bodyPr/>
                        <a:lstStyle/>
                        <a:p>
                          <a:pPr algn="r"/>
                          <a:r>
                            <a:rPr lang="en-US" sz="1100" dirty="0"/>
                            <a:t>10</a:t>
                          </a:r>
                        </a:p>
                      </a:txBody>
                      <a:tcPr/>
                    </a:tc>
                    <a:tc>
                      <a:txBody>
                        <a:bodyPr/>
                        <a:lstStyle/>
                        <a:p>
                          <a:pPr algn="r"/>
                          <a:r>
                            <a:rPr lang="en-US" sz="1100" dirty="0"/>
                            <a:t>2</a:t>
                          </a:r>
                        </a:p>
                      </a:txBody>
                      <a:tcPr/>
                    </a:tc>
                    <a:extLst>
                      <a:ext uri="{0D108BD9-81ED-4DB2-BD59-A6C34878D82A}">
                        <a16:rowId xmlns:a16="http://schemas.microsoft.com/office/drawing/2014/main" val="10009"/>
                      </a:ext>
                    </a:extLst>
                  </a:tr>
                  <a:tr h="0">
                    <a:tc>
                      <a:txBody>
                        <a:bodyPr/>
                        <a:lstStyle/>
                        <a:p>
                          <a:pPr algn="r"/>
                          <a:r>
                            <a:rPr lang="en-US" sz="1100" dirty="0"/>
                            <a:t>12</a:t>
                          </a:r>
                        </a:p>
                      </a:txBody>
                      <a:tcPr/>
                    </a:tc>
                    <a:tc>
                      <a:txBody>
                        <a:bodyPr/>
                        <a:lstStyle/>
                        <a:p>
                          <a:pPr algn="r"/>
                          <a:r>
                            <a:rPr lang="en-US" sz="1100" dirty="0"/>
                            <a:t>140</a:t>
                          </a:r>
                        </a:p>
                      </a:txBody>
                      <a:tcPr/>
                    </a:tc>
                    <a:extLst>
                      <a:ext uri="{0D108BD9-81ED-4DB2-BD59-A6C34878D82A}">
                        <a16:rowId xmlns:a16="http://schemas.microsoft.com/office/drawing/2014/main" val="10010"/>
                      </a:ext>
                    </a:extLst>
                  </a:tr>
                  <a:tr h="0">
                    <a:tc>
                      <a:txBody>
                        <a:bodyPr/>
                        <a:lstStyle/>
                        <a:p>
                          <a:endParaRPr lang="en-US" sz="1100" dirty="0"/>
                        </a:p>
                      </a:txBody>
                      <a:tcPr>
                        <a:solidFill>
                          <a:schemeClr val="bg2">
                            <a:lumMod val="75000"/>
                          </a:schemeClr>
                        </a:solidFill>
                      </a:tcPr>
                    </a:tc>
                    <a:tc>
                      <a:txBody>
                        <a:bodyPr/>
                        <a:lstStyle/>
                        <a:p>
                          <a:endParaRPr lang="en-US" sz="1100" dirty="0"/>
                        </a:p>
                      </a:txBody>
                      <a:tcPr>
                        <a:solidFill>
                          <a:schemeClr val="bg2">
                            <a:lumMod val="75000"/>
                          </a:schemeClr>
                        </a:solidFill>
                      </a:tcPr>
                    </a:tc>
                    <a:extLst>
                      <a:ext uri="{0D108BD9-81ED-4DB2-BD59-A6C34878D82A}">
                        <a16:rowId xmlns:a16="http://schemas.microsoft.com/office/drawing/2014/main" val="10011"/>
                      </a:ext>
                    </a:extLst>
                  </a:tr>
                  <a:tr h="0">
                    <a:tc>
                      <a:txBody>
                        <a:bodyPr/>
                        <a:lstStyle/>
                        <a:p>
                          <a14:m>
                            <m:oMath xmlns:m="http://schemas.openxmlformats.org/officeDocument/2006/math">
                              <m:bar>
                                <m:barPr>
                                  <m:pos m:val="top"/>
                                  <m:ctrlPr>
                                    <a:rPr kumimoji="0" lang="en-US" sz="1100" i="1" kern="1200" dirty="0" smtClean="0">
                                      <a:solidFill>
                                        <a:schemeClr val="dk1"/>
                                      </a:solidFill>
                                      <a:effectLst/>
                                      <a:latin typeface="Cambria Math" panose="02040503050406030204" pitchFamily="18" charset="0"/>
                                      <a:ea typeface="+mn-ea"/>
                                      <a:cs typeface="+mn-cs"/>
                                    </a:rPr>
                                  </m:ctrlPr>
                                </m:barPr>
                                <m:e>
                                  <m:r>
                                    <a:rPr kumimoji="0" lang="en-US" sz="1100" b="0" i="1" kern="1200" dirty="0" smtClean="0">
                                      <a:solidFill>
                                        <a:schemeClr val="dk1"/>
                                      </a:solidFill>
                                      <a:effectLst/>
                                      <a:latin typeface="Cambria Math"/>
                                      <a:ea typeface="+mn-ea"/>
                                      <a:cs typeface="+mn-cs"/>
                                    </a:rPr>
                                    <m:t>𝑋</m:t>
                                  </m:r>
                                </m:e>
                              </m:bar>
                            </m:oMath>
                          </a14:m>
                          <a:r>
                            <a:rPr kumimoji="0" lang="en-US" sz="1100" kern="1200" baseline="-25000" dirty="0">
                              <a:solidFill>
                                <a:schemeClr val="dk1"/>
                              </a:solidFill>
                              <a:effectLst/>
                              <a:latin typeface="+mn-lt"/>
                              <a:ea typeface="+mn-ea"/>
                              <a:cs typeface="+mn-cs"/>
                            </a:rPr>
                            <a:t>A</a:t>
                          </a:r>
                          <a:r>
                            <a:rPr kumimoji="0" lang="en-US" sz="1100" kern="1200" dirty="0">
                              <a:solidFill>
                                <a:schemeClr val="dk1"/>
                              </a:solidFill>
                              <a:effectLst/>
                              <a:latin typeface="+mn-lt"/>
                              <a:ea typeface="+mn-ea"/>
                              <a:cs typeface="+mn-cs"/>
                            </a:rPr>
                            <a:t> = 10.8 years</a:t>
                          </a:r>
                          <a:endParaRPr lang="en-US" sz="1100" dirty="0"/>
                        </a:p>
                      </a:txBody>
                      <a:tcPr/>
                    </a:tc>
                    <a:tc>
                      <a:txBody>
                        <a:bodyPr/>
                        <a:lstStyle/>
                        <a:p>
                          <a14:m>
                            <m:oMath xmlns:m="http://schemas.openxmlformats.org/officeDocument/2006/math">
                              <m:sSub>
                                <m:sSubPr>
                                  <m:ctrlPr>
                                    <a:rPr kumimoji="0" lang="en-US" sz="1100" b="0" i="1" kern="1200" dirty="0" smtClean="0">
                                      <a:solidFill>
                                        <a:schemeClr val="dk1"/>
                                      </a:solidFill>
                                      <a:effectLst/>
                                      <a:latin typeface="Cambria Math" panose="02040503050406030204" pitchFamily="18" charset="0"/>
                                      <a:ea typeface="+mn-ea"/>
                                      <a:cs typeface="+mn-cs"/>
                                    </a:rPr>
                                  </m:ctrlPr>
                                </m:sSubPr>
                                <m:e>
                                  <m:bar>
                                    <m:barPr>
                                      <m:pos m:val="top"/>
                                      <m:ctrlPr>
                                        <a:rPr kumimoji="0" lang="en-US" sz="1100" b="0" i="1" kern="1200" dirty="0" smtClean="0">
                                          <a:solidFill>
                                            <a:schemeClr val="dk1"/>
                                          </a:solidFill>
                                          <a:effectLst/>
                                          <a:latin typeface="Cambria Math" panose="02040503050406030204" pitchFamily="18" charset="0"/>
                                          <a:ea typeface="+mn-ea"/>
                                          <a:cs typeface="+mn-cs"/>
                                        </a:rPr>
                                      </m:ctrlPr>
                                    </m:barPr>
                                    <m:e>
                                      <m:r>
                                        <a:rPr kumimoji="0" lang="en-US" sz="1100" b="0" i="1" kern="1200" dirty="0" smtClean="0">
                                          <a:solidFill>
                                            <a:schemeClr val="dk1"/>
                                          </a:solidFill>
                                          <a:effectLst/>
                                          <a:latin typeface="Cambria Math"/>
                                          <a:ea typeface="+mn-ea"/>
                                          <a:cs typeface="+mn-cs"/>
                                        </a:rPr>
                                        <m:t>𝑋</m:t>
                                      </m:r>
                                    </m:e>
                                  </m:bar>
                                </m:e>
                                <m:sub>
                                  <m:r>
                                    <a:rPr kumimoji="0" lang="en-US" sz="1100" b="0" i="1" kern="1200" dirty="0" smtClean="0">
                                      <a:solidFill>
                                        <a:schemeClr val="dk1"/>
                                      </a:solidFill>
                                      <a:effectLst/>
                                      <a:latin typeface="Cambria Math"/>
                                      <a:ea typeface="+mn-ea"/>
                                      <a:cs typeface="+mn-cs"/>
                                    </a:rPr>
                                    <m:t>𝐵</m:t>
                                  </m:r>
                                </m:sub>
                              </m:sSub>
                            </m:oMath>
                          </a14:m>
                          <a:r>
                            <a:rPr kumimoji="0" lang="en-US" sz="1100" kern="1200" dirty="0">
                              <a:solidFill>
                                <a:schemeClr val="dk1"/>
                              </a:solidFill>
                              <a:effectLst/>
                              <a:latin typeface="+mn-lt"/>
                              <a:ea typeface="+mn-ea"/>
                              <a:cs typeface="+mn-cs"/>
                            </a:rPr>
                            <a:t> = 94.6 years</a:t>
                          </a:r>
                          <a:endParaRPr lang="en-US" sz="1100" dirty="0"/>
                        </a:p>
                      </a:txBody>
                      <a:tcPr/>
                    </a:tc>
                    <a:extLst>
                      <a:ext uri="{0D108BD9-81ED-4DB2-BD59-A6C34878D82A}">
                        <a16:rowId xmlns:a16="http://schemas.microsoft.com/office/drawing/2014/main" val="10012"/>
                      </a:ext>
                    </a:extLst>
                  </a:tr>
                  <a:tr h="0">
                    <a:tc>
                      <a:txBody>
                        <a:bodyPr/>
                        <a:lstStyle/>
                        <a:p>
                          <a:r>
                            <a:rPr kumimoji="0" lang="en-US" sz="1100" kern="1200" dirty="0" err="1">
                              <a:solidFill>
                                <a:schemeClr val="dk1"/>
                              </a:solidFill>
                              <a:effectLst/>
                              <a:latin typeface="+mn-lt"/>
                              <a:ea typeface="+mn-ea"/>
                              <a:cs typeface="+mn-cs"/>
                            </a:rPr>
                            <a:t>Median</a:t>
                          </a:r>
                          <a:r>
                            <a:rPr kumimoji="0" lang="en-US" sz="1100" kern="1200" baseline="-25000" dirty="0" err="1">
                              <a:solidFill>
                                <a:schemeClr val="dk1"/>
                              </a:solidFill>
                              <a:effectLst/>
                              <a:latin typeface="+mn-lt"/>
                              <a:ea typeface="+mn-ea"/>
                              <a:cs typeface="+mn-cs"/>
                            </a:rPr>
                            <a:t>A</a:t>
                          </a:r>
                          <a:r>
                            <a:rPr kumimoji="0" lang="en-US" sz="1100" kern="1200" dirty="0">
                              <a:solidFill>
                                <a:schemeClr val="dk1"/>
                              </a:solidFill>
                              <a:effectLst/>
                              <a:latin typeface="+mn-lt"/>
                              <a:ea typeface="+mn-ea"/>
                              <a:cs typeface="+mn-cs"/>
                            </a:rPr>
                            <a:t> = 11 years</a:t>
                          </a:r>
                          <a:endParaRPr lang="en-US" sz="1100" dirty="0"/>
                        </a:p>
                      </a:txBody>
                      <a:tcPr/>
                    </a:tc>
                    <a:tc>
                      <a:txBody>
                        <a:bodyPr/>
                        <a:lstStyle/>
                        <a:p>
                          <a:r>
                            <a:rPr kumimoji="0" lang="en-US" sz="1100" kern="1200" dirty="0" err="1">
                              <a:solidFill>
                                <a:schemeClr val="dk1"/>
                              </a:solidFill>
                              <a:effectLst/>
                              <a:latin typeface="+mn-lt"/>
                              <a:ea typeface="+mn-ea"/>
                              <a:cs typeface="+mn-cs"/>
                            </a:rPr>
                            <a:t>Median</a:t>
                          </a:r>
                          <a:r>
                            <a:rPr kumimoji="0" lang="en-US" sz="1100" kern="1200" baseline="-25000" dirty="0" err="1">
                              <a:solidFill>
                                <a:schemeClr val="dk1"/>
                              </a:solidFill>
                              <a:effectLst/>
                              <a:latin typeface="+mn-lt"/>
                              <a:ea typeface="+mn-ea"/>
                              <a:cs typeface="+mn-cs"/>
                            </a:rPr>
                            <a:t>B</a:t>
                          </a:r>
                          <a:r>
                            <a:rPr kumimoji="0" lang="en-US" sz="1100" kern="1200" dirty="0">
                              <a:solidFill>
                                <a:schemeClr val="dk1"/>
                              </a:solidFill>
                              <a:effectLst/>
                              <a:latin typeface="+mn-lt"/>
                              <a:ea typeface="+mn-ea"/>
                              <a:cs typeface="+mn-cs"/>
                            </a:rPr>
                            <a:t> = 145 years</a:t>
                          </a:r>
                          <a:endParaRPr lang="en-US" sz="1100" dirty="0"/>
                        </a:p>
                      </a:txBody>
                      <a:tcPr/>
                    </a:tc>
                    <a:extLst>
                      <a:ext uri="{0D108BD9-81ED-4DB2-BD59-A6C34878D82A}">
                        <a16:rowId xmlns:a16="http://schemas.microsoft.com/office/drawing/2014/main" val="10013"/>
                      </a:ext>
                    </a:extLst>
                  </a:tr>
                  <a:tr h="0">
                    <a:tc>
                      <a:txBody>
                        <a:bodyPr/>
                        <a:lstStyle/>
                        <a:p>
                          <a:pPr hangingPunct="0"/>
                          <a:r>
                            <a:rPr kumimoji="0" lang="en-US" sz="1100" kern="1200" dirty="0" err="1">
                              <a:solidFill>
                                <a:schemeClr val="dk1"/>
                              </a:solidFill>
                              <a:effectLst/>
                              <a:latin typeface="+mn-lt"/>
                              <a:ea typeface="+mn-ea"/>
                              <a:cs typeface="+mn-cs"/>
                            </a:rPr>
                            <a:t>s</a:t>
                          </a:r>
                          <a:r>
                            <a:rPr kumimoji="0" lang="en-US" sz="1100" kern="1200" baseline="-25000" dirty="0" err="1">
                              <a:solidFill>
                                <a:schemeClr val="dk1"/>
                              </a:solidFill>
                              <a:effectLst/>
                              <a:latin typeface="+mn-lt"/>
                              <a:ea typeface="+mn-ea"/>
                              <a:cs typeface="+mn-cs"/>
                            </a:rPr>
                            <a:t>A</a:t>
                          </a:r>
                          <a:r>
                            <a:rPr kumimoji="0" lang="en-US" sz="1100" kern="1200" dirty="0">
                              <a:solidFill>
                                <a:schemeClr val="dk1"/>
                              </a:solidFill>
                              <a:effectLst/>
                              <a:latin typeface="+mn-lt"/>
                              <a:ea typeface="+mn-ea"/>
                              <a:cs typeface="+mn-cs"/>
                            </a:rPr>
                            <a:t> = 0.63 years </a:t>
                          </a:r>
                        </a:p>
                      </a:txBody>
                      <a:tcPr/>
                    </a:tc>
                    <a:tc>
                      <a:txBody>
                        <a:bodyPr/>
                        <a:lstStyle/>
                        <a:p>
                          <a:pPr hangingPunct="0"/>
                          <a:r>
                            <a:rPr kumimoji="0" lang="en-US" sz="1100" kern="1200" dirty="0" err="1">
                              <a:solidFill>
                                <a:schemeClr val="dk1"/>
                              </a:solidFill>
                              <a:effectLst/>
                              <a:latin typeface="+mn-lt"/>
                              <a:ea typeface="+mn-ea"/>
                              <a:cs typeface="+mn-cs"/>
                            </a:rPr>
                            <a:t>s</a:t>
                          </a:r>
                          <a:r>
                            <a:rPr kumimoji="0" lang="en-US" sz="1100" kern="1200" baseline="-25000" dirty="0" err="1">
                              <a:solidFill>
                                <a:schemeClr val="dk1"/>
                              </a:solidFill>
                              <a:effectLst/>
                              <a:latin typeface="+mn-lt"/>
                              <a:ea typeface="+mn-ea"/>
                              <a:cs typeface="+mn-cs"/>
                            </a:rPr>
                            <a:t>B</a:t>
                          </a:r>
                          <a:r>
                            <a:rPr kumimoji="0" lang="en-US" sz="1100" kern="1200" dirty="0">
                              <a:solidFill>
                                <a:schemeClr val="dk1"/>
                              </a:solidFill>
                              <a:effectLst/>
                              <a:latin typeface="+mn-lt"/>
                              <a:ea typeface="+mn-ea"/>
                              <a:cs typeface="+mn-cs"/>
                            </a:rPr>
                            <a:t> = 80.6 years</a:t>
                          </a:r>
                        </a:p>
                      </a:txBody>
                      <a:tcPr/>
                    </a:tc>
                    <a:extLst>
                      <a:ext uri="{0D108BD9-81ED-4DB2-BD59-A6C34878D82A}">
                        <a16:rowId xmlns:a16="http://schemas.microsoft.com/office/drawing/2014/main" val="1001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100" kern="1200" dirty="0" err="1">
                              <a:solidFill>
                                <a:schemeClr val="dk1"/>
                              </a:solidFill>
                              <a:effectLst/>
                              <a:latin typeface="+mn-lt"/>
                              <a:ea typeface="+mn-ea"/>
                              <a:cs typeface="+mn-cs"/>
                            </a:rPr>
                            <a:t>Range</a:t>
                          </a:r>
                          <a:r>
                            <a:rPr kumimoji="0" lang="en-US" sz="1100" kern="1200" baseline="-25000" dirty="0" err="1">
                              <a:solidFill>
                                <a:schemeClr val="dk1"/>
                              </a:solidFill>
                              <a:effectLst/>
                              <a:latin typeface="+mn-lt"/>
                              <a:ea typeface="+mn-ea"/>
                              <a:cs typeface="+mn-cs"/>
                            </a:rPr>
                            <a:t>A</a:t>
                          </a:r>
                          <a:r>
                            <a:rPr kumimoji="0" lang="en-US" sz="1100" kern="1200" dirty="0">
                              <a:solidFill>
                                <a:schemeClr val="dk1"/>
                              </a:solidFill>
                              <a:effectLst/>
                              <a:latin typeface="+mn-lt"/>
                              <a:ea typeface="+mn-ea"/>
                              <a:cs typeface="+mn-cs"/>
                            </a:rPr>
                            <a:t> = 2 years</a:t>
                          </a:r>
                          <a:endParaRPr lang="en-US"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100" kern="1200" dirty="0" err="1">
                              <a:solidFill>
                                <a:schemeClr val="dk1"/>
                              </a:solidFill>
                              <a:effectLst/>
                              <a:latin typeface="+mn-lt"/>
                              <a:ea typeface="+mn-ea"/>
                              <a:cs typeface="+mn-cs"/>
                            </a:rPr>
                            <a:t>Range</a:t>
                          </a:r>
                          <a:r>
                            <a:rPr kumimoji="0" lang="en-US" sz="1100" kern="1200" baseline="-25000" dirty="0" err="1">
                              <a:solidFill>
                                <a:schemeClr val="dk1"/>
                              </a:solidFill>
                              <a:effectLst/>
                              <a:latin typeface="+mn-lt"/>
                              <a:ea typeface="+mn-ea"/>
                              <a:cs typeface="+mn-cs"/>
                            </a:rPr>
                            <a:t>B</a:t>
                          </a:r>
                          <a:r>
                            <a:rPr kumimoji="0" lang="en-US" sz="1100" kern="1200" dirty="0">
                              <a:solidFill>
                                <a:schemeClr val="dk1"/>
                              </a:solidFill>
                              <a:effectLst/>
                              <a:latin typeface="+mn-lt"/>
                              <a:ea typeface="+mn-ea"/>
                              <a:cs typeface="+mn-cs"/>
                            </a:rPr>
                            <a:t> = 169 years</a:t>
                          </a:r>
                          <a:endParaRPr lang="en-US" sz="1100" dirty="0"/>
                        </a:p>
                      </a:txBody>
                      <a:tcPr/>
                    </a:tc>
                    <a:extLst>
                      <a:ext uri="{0D108BD9-81ED-4DB2-BD59-A6C34878D82A}">
                        <a16:rowId xmlns:a16="http://schemas.microsoft.com/office/drawing/2014/main" val="10015"/>
                      </a:ext>
                    </a:extLst>
                  </a:tr>
                </a:tbl>
              </a:graphicData>
            </a:graphic>
          </p:graphicFrame>
        </mc:Choice>
        <mc:Fallback>
          <p:graphicFrame>
            <p:nvGraphicFramePr>
              <p:cNvPr id="6" name="Table 5"/>
              <p:cNvGraphicFramePr>
                <a:graphicFrameLocks noGrp="1"/>
              </p:cNvGraphicFramePr>
              <p:nvPr>
                <p:extLst>
                  <p:ext uri="{D42A27DB-BD31-4B8C-83A1-F6EECF244321}">
                    <p14:modId xmlns:p14="http://schemas.microsoft.com/office/powerpoint/2010/main" val="477360260"/>
                  </p:ext>
                </p:extLst>
              </p:nvPr>
            </p:nvGraphicFramePr>
            <p:xfrm>
              <a:off x="5845247" y="2058443"/>
              <a:ext cx="3200400" cy="4331589"/>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426720">
                    <a:tc>
                      <a:txBody>
                        <a:bodyPr/>
                        <a:lstStyle/>
                        <a:p>
                          <a:r>
                            <a:rPr lang="en-US" sz="1100" dirty="0"/>
                            <a:t>Supplier A chips </a:t>
                          </a:r>
                        </a:p>
                        <a:p>
                          <a:r>
                            <a:rPr lang="en-US" sz="1100" dirty="0"/>
                            <a:t>(life in years)</a:t>
                          </a:r>
                        </a:p>
                      </a:txBody>
                      <a:tcPr/>
                    </a:tc>
                    <a:tc>
                      <a:txBody>
                        <a:bodyPr/>
                        <a:lstStyle/>
                        <a:p>
                          <a:r>
                            <a:rPr lang="en-US" sz="1100" dirty="0"/>
                            <a:t>Supplier B chips </a:t>
                          </a:r>
                        </a:p>
                        <a:p>
                          <a:r>
                            <a:rPr lang="en-US" sz="1100" dirty="0"/>
                            <a:t>(life in years)</a:t>
                          </a:r>
                        </a:p>
                      </a:txBody>
                      <a:tcPr/>
                    </a:tc>
                    <a:extLst>
                      <a:ext uri="{0D108BD9-81ED-4DB2-BD59-A6C34878D82A}">
                        <a16:rowId xmlns:a16="http://schemas.microsoft.com/office/drawing/2014/main" val="10000"/>
                      </a:ext>
                    </a:extLst>
                  </a:tr>
                  <a:tr h="259080">
                    <a:tc>
                      <a:txBody>
                        <a:bodyPr/>
                        <a:lstStyle/>
                        <a:p>
                          <a:pPr algn="r"/>
                          <a:r>
                            <a:rPr lang="en-US" sz="1100" dirty="0"/>
                            <a:t>11</a:t>
                          </a:r>
                        </a:p>
                      </a:txBody>
                      <a:tcPr/>
                    </a:tc>
                    <a:tc>
                      <a:txBody>
                        <a:bodyPr/>
                        <a:lstStyle/>
                        <a:p>
                          <a:pPr algn="r"/>
                          <a:r>
                            <a:rPr lang="en-US" sz="1100" dirty="0"/>
                            <a:t>170</a:t>
                          </a:r>
                        </a:p>
                      </a:txBody>
                      <a:tcPr/>
                    </a:tc>
                    <a:extLst>
                      <a:ext uri="{0D108BD9-81ED-4DB2-BD59-A6C34878D82A}">
                        <a16:rowId xmlns:a16="http://schemas.microsoft.com/office/drawing/2014/main" val="10001"/>
                      </a:ext>
                    </a:extLst>
                  </a:tr>
                  <a:tr h="259080">
                    <a:tc>
                      <a:txBody>
                        <a:bodyPr/>
                        <a:lstStyle/>
                        <a:p>
                          <a:pPr algn="r"/>
                          <a:r>
                            <a:rPr lang="en-US" sz="1100" dirty="0"/>
                            <a:t>11</a:t>
                          </a:r>
                        </a:p>
                      </a:txBody>
                      <a:tcPr/>
                    </a:tc>
                    <a:tc>
                      <a:txBody>
                        <a:bodyPr/>
                        <a:lstStyle/>
                        <a:p>
                          <a:pPr algn="r"/>
                          <a:r>
                            <a:rPr lang="en-US" sz="1100" dirty="0"/>
                            <a:t>1</a:t>
                          </a:r>
                        </a:p>
                      </a:txBody>
                      <a:tcPr/>
                    </a:tc>
                    <a:extLst>
                      <a:ext uri="{0D108BD9-81ED-4DB2-BD59-A6C34878D82A}">
                        <a16:rowId xmlns:a16="http://schemas.microsoft.com/office/drawing/2014/main" val="10002"/>
                      </a:ext>
                    </a:extLst>
                  </a:tr>
                  <a:tr h="259080">
                    <a:tc>
                      <a:txBody>
                        <a:bodyPr/>
                        <a:lstStyle/>
                        <a:p>
                          <a:pPr algn="r"/>
                          <a:r>
                            <a:rPr lang="en-US" sz="1100" dirty="0"/>
                            <a:t>10</a:t>
                          </a:r>
                        </a:p>
                      </a:txBody>
                      <a:tcPr/>
                    </a:tc>
                    <a:tc>
                      <a:txBody>
                        <a:bodyPr/>
                        <a:lstStyle/>
                        <a:p>
                          <a:pPr algn="r"/>
                          <a:r>
                            <a:rPr lang="en-US" sz="1100" dirty="0"/>
                            <a:t>1</a:t>
                          </a:r>
                        </a:p>
                      </a:txBody>
                      <a:tcPr/>
                    </a:tc>
                    <a:extLst>
                      <a:ext uri="{0D108BD9-81ED-4DB2-BD59-A6C34878D82A}">
                        <a16:rowId xmlns:a16="http://schemas.microsoft.com/office/drawing/2014/main" val="10003"/>
                      </a:ext>
                    </a:extLst>
                  </a:tr>
                  <a:tr h="259080">
                    <a:tc>
                      <a:txBody>
                        <a:bodyPr/>
                        <a:lstStyle/>
                        <a:p>
                          <a:pPr algn="r"/>
                          <a:r>
                            <a:rPr lang="en-US" sz="1100" dirty="0"/>
                            <a:t>10</a:t>
                          </a:r>
                        </a:p>
                      </a:txBody>
                      <a:tcPr/>
                    </a:tc>
                    <a:tc>
                      <a:txBody>
                        <a:bodyPr/>
                        <a:lstStyle/>
                        <a:p>
                          <a:pPr algn="r"/>
                          <a:r>
                            <a:rPr lang="en-US" sz="1100" dirty="0"/>
                            <a:t>160</a:t>
                          </a:r>
                        </a:p>
                      </a:txBody>
                      <a:tcPr/>
                    </a:tc>
                    <a:extLst>
                      <a:ext uri="{0D108BD9-81ED-4DB2-BD59-A6C34878D82A}">
                        <a16:rowId xmlns:a16="http://schemas.microsoft.com/office/drawing/2014/main" val="10004"/>
                      </a:ext>
                    </a:extLst>
                  </a:tr>
                  <a:tr h="259080">
                    <a:tc>
                      <a:txBody>
                        <a:bodyPr/>
                        <a:lstStyle/>
                        <a:p>
                          <a:pPr algn="r"/>
                          <a:r>
                            <a:rPr lang="en-US" sz="1100" dirty="0"/>
                            <a:t>11</a:t>
                          </a:r>
                        </a:p>
                      </a:txBody>
                      <a:tcPr/>
                    </a:tc>
                    <a:tc>
                      <a:txBody>
                        <a:bodyPr/>
                        <a:lstStyle/>
                        <a:p>
                          <a:pPr algn="r"/>
                          <a:r>
                            <a:rPr lang="en-US" sz="1100" dirty="0"/>
                            <a:t>2</a:t>
                          </a:r>
                        </a:p>
                      </a:txBody>
                      <a:tcPr/>
                    </a:tc>
                    <a:extLst>
                      <a:ext uri="{0D108BD9-81ED-4DB2-BD59-A6C34878D82A}">
                        <a16:rowId xmlns:a16="http://schemas.microsoft.com/office/drawing/2014/main" val="10005"/>
                      </a:ext>
                    </a:extLst>
                  </a:tr>
                  <a:tr h="259080">
                    <a:tc>
                      <a:txBody>
                        <a:bodyPr/>
                        <a:lstStyle/>
                        <a:p>
                          <a:pPr algn="r"/>
                          <a:r>
                            <a:rPr lang="en-US" sz="1100" dirty="0"/>
                            <a:t>11</a:t>
                          </a:r>
                        </a:p>
                      </a:txBody>
                      <a:tcPr/>
                    </a:tc>
                    <a:tc>
                      <a:txBody>
                        <a:bodyPr/>
                        <a:lstStyle/>
                        <a:p>
                          <a:pPr algn="r"/>
                          <a:r>
                            <a:rPr lang="en-US" sz="1100" dirty="0"/>
                            <a:t>150</a:t>
                          </a:r>
                        </a:p>
                      </a:txBody>
                      <a:tcPr/>
                    </a:tc>
                    <a:extLst>
                      <a:ext uri="{0D108BD9-81ED-4DB2-BD59-A6C34878D82A}">
                        <a16:rowId xmlns:a16="http://schemas.microsoft.com/office/drawing/2014/main" val="10006"/>
                      </a:ext>
                    </a:extLst>
                  </a:tr>
                  <a:tr h="259080">
                    <a:tc>
                      <a:txBody>
                        <a:bodyPr/>
                        <a:lstStyle/>
                        <a:p>
                          <a:pPr algn="r"/>
                          <a:r>
                            <a:rPr lang="en-US" sz="1100" dirty="0"/>
                            <a:t>11</a:t>
                          </a:r>
                        </a:p>
                      </a:txBody>
                      <a:tcPr/>
                    </a:tc>
                    <a:tc>
                      <a:txBody>
                        <a:bodyPr/>
                        <a:lstStyle/>
                        <a:p>
                          <a:pPr algn="r"/>
                          <a:r>
                            <a:rPr lang="en-US" sz="1100" dirty="0"/>
                            <a:t>150</a:t>
                          </a:r>
                        </a:p>
                      </a:txBody>
                      <a:tcPr/>
                    </a:tc>
                    <a:extLst>
                      <a:ext uri="{0D108BD9-81ED-4DB2-BD59-A6C34878D82A}">
                        <a16:rowId xmlns:a16="http://schemas.microsoft.com/office/drawing/2014/main" val="10007"/>
                      </a:ext>
                    </a:extLst>
                  </a:tr>
                  <a:tr h="259080">
                    <a:tc>
                      <a:txBody>
                        <a:bodyPr/>
                        <a:lstStyle/>
                        <a:p>
                          <a:pPr algn="r"/>
                          <a:r>
                            <a:rPr lang="en-US" sz="1100" dirty="0"/>
                            <a:t>11</a:t>
                          </a:r>
                        </a:p>
                      </a:txBody>
                      <a:tcPr/>
                    </a:tc>
                    <a:tc>
                      <a:txBody>
                        <a:bodyPr/>
                        <a:lstStyle/>
                        <a:p>
                          <a:pPr algn="r"/>
                          <a:r>
                            <a:rPr lang="en-US" sz="1100" dirty="0"/>
                            <a:t>170</a:t>
                          </a:r>
                        </a:p>
                      </a:txBody>
                      <a:tcPr/>
                    </a:tc>
                    <a:extLst>
                      <a:ext uri="{0D108BD9-81ED-4DB2-BD59-A6C34878D82A}">
                        <a16:rowId xmlns:a16="http://schemas.microsoft.com/office/drawing/2014/main" val="10008"/>
                      </a:ext>
                    </a:extLst>
                  </a:tr>
                  <a:tr h="259080">
                    <a:tc>
                      <a:txBody>
                        <a:bodyPr/>
                        <a:lstStyle/>
                        <a:p>
                          <a:pPr algn="r"/>
                          <a:r>
                            <a:rPr lang="en-US" sz="1100" dirty="0"/>
                            <a:t>10</a:t>
                          </a:r>
                        </a:p>
                      </a:txBody>
                      <a:tcPr/>
                    </a:tc>
                    <a:tc>
                      <a:txBody>
                        <a:bodyPr/>
                        <a:lstStyle/>
                        <a:p>
                          <a:pPr algn="r"/>
                          <a:r>
                            <a:rPr lang="en-US" sz="1100" dirty="0"/>
                            <a:t>2</a:t>
                          </a:r>
                        </a:p>
                      </a:txBody>
                      <a:tcPr/>
                    </a:tc>
                    <a:extLst>
                      <a:ext uri="{0D108BD9-81ED-4DB2-BD59-A6C34878D82A}">
                        <a16:rowId xmlns:a16="http://schemas.microsoft.com/office/drawing/2014/main" val="10009"/>
                      </a:ext>
                    </a:extLst>
                  </a:tr>
                  <a:tr h="259080">
                    <a:tc>
                      <a:txBody>
                        <a:bodyPr/>
                        <a:lstStyle/>
                        <a:p>
                          <a:pPr algn="r"/>
                          <a:r>
                            <a:rPr lang="en-US" sz="1100" dirty="0"/>
                            <a:t>12</a:t>
                          </a:r>
                        </a:p>
                      </a:txBody>
                      <a:tcPr/>
                    </a:tc>
                    <a:tc>
                      <a:txBody>
                        <a:bodyPr/>
                        <a:lstStyle/>
                        <a:p>
                          <a:pPr algn="r"/>
                          <a:r>
                            <a:rPr lang="en-US" sz="1100" dirty="0"/>
                            <a:t>140</a:t>
                          </a:r>
                        </a:p>
                      </a:txBody>
                      <a:tcPr/>
                    </a:tc>
                    <a:extLst>
                      <a:ext uri="{0D108BD9-81ED-4DB2-BD59-A6C34878D82A}">
                        <a16:rowId xmlns:a16="http://schemas.microsoft.com/office/drawing/2014/main" val="10010"/>
                      </a:ext>
                    </a:extLst>
                  </a:tr>
                  <a:tr h="259080">
                    <a:tc>
                      <a:txBody>
                        <a:bodyPr/>
                        <a:lstStyle/>
                        <a:p>
                          <a:endParaRPr lang="en-US" sz="1100" dirty="0"/>
                        </a:p>
                      </a:txBody>
                      <a:tcPr>
                        <a:solidFill>
                          <a:schemeClr val="bg2">
                            <a:lumMod val="75000"/>
                          </a:schemeClr>
                        </a:solidFill>
                      </a:tcPr>
                    </a:tc>
                    <a:tc>
                      <a:txBody>
                        <a:bodyPr/>
                        <a:lstStyle/>
                        <a:p>
                          <a:endParaRPr lang="en-US" sz="1100" dirty="0"/>
                        </a:p>
                      </a:txBody>
                      <a:tcPr>
                        <a:solidFill>
                          <a:schemeClr val="bg2">
                            <a:lumMod val="75000"/>
                          </a:schemeClr>
                        </a:solidFill>
                      </a:tcPr>
                    </a:tc>
                    <a:extLst>
                      <a:ext uri="{0D108BD9-81ED-4DB2-BD59-A6C34878D82A}">
                        <a16:rowId xmlns:a16="http://schemas.microsoft.com/office/drawing/2014/main" val="10011"/>
                      </a:ext>
                    </a:extLst>
                  </a:tr>
                  <a:tr h="277749">
                    <a:tc>
                      <a:txBody>
                        <a:bodyPr/>
                        <a:lstStyle/>
                        <a:p>
                          <a:endParaRPr lang="en-US"/>
                        </a:p>
                      </a:txBody>
                      <a:tcPr>
                        <a:blipFill>
                          <a:blip r:embed="rId3"/>
                          <a:stretch>
                            <a:fillRect l="-400" t="-1200000" r="-112400" b="-300000"/>
                          </a:stretch>
                        </a:blipFill>
                      </a:tcPr>
                    </a:tc>
                    <a:tc>
                      <a:txBody>
                        <a:bodyPr/>
                        <a:lstStyle/>
                        <a:p>
                          <a:endParaRPr lang="en-US"/>
                        </a:p>
                      </a:txBody>
                      <a:tcPr>
                        <a:blipFill>
                          <a:blip r:embed="rId3"/>
                          <a:stretch>
                            <a:fillRect l="-90942" t="-1200000" r="-1812" b="-300000"/>
                          </a:stretch>
                        </a:blipFill>
                      </a:tcPr>
                    </a:tc>
                    <a:extLst>
                      <a:ext uri="{0D108BD9-81ED-4DB2-BD59-A6C34878D82A}">
                        <a16:rowId xmlns:a16="http://schemas.microsoft.com/office/drawing/2014/main" val="10012"/>
                      </a:ext>
                    </a:extLst>
                  </a:tr>
                  <a:tr h="259080">
                    <a:tc>
                      <a:txBody>
                        <a:bodyPr/>
                        <a:lstStyle/>
                        <a:p>
                          <a:r>
                            <a:rPr kumimoji="0" lang="en-US" sz="1100" kern="1200" dirty="0" err="1">
                              <a:solidFill>
                                <a:schemeClr val="dk1"/>
                              </a:solidFill>
                              <a:effectLst/>
                              <a:latin typeface="+mn-lt"/>
                              <a:ea typeface="+mn-ea"/>
                              <a:cs typeface="+mn-cs"/>
                            </a:rPr>
                            <a:t>Median</a:t>
                          </a:r>
                          <a:r>
                            <a:rPr kumimoji="0" lang="en-US" sz="1100" kern="1200" baseline="-25000" dirty="0" err="1">
                              <a:solidFill>
                                <a:schemeClr val="dk1"/>
                              </a:solidFill>
                              <a:effectLst/>
                              <a:latin typeface="+mn-lt"/>
                              <a:ea typeface="+mn-ea"/>
                              <a:cs typeface="+mn-cs"/>
                            </a:rPr>
                            <a:t>A</a:t>
                          </a:r>
                          <a:r>
                            <a:rPr kumimoji="0" lang="en-US" sz="1100" kern="1200" dirty="0">
                              <a:solidFill>
                                <a:schemeClr val="dk1"/>
                              </a:solidFill>
                              <a:effectLst/>
                              <a:latin typeface="+mn-lt"/>
                              <a:ea typeface="+mn-ea"/>
                              <a:cs typeface="+mn-cs"/>
                            </a:rPr>
                            <a:t> = 11 years</a:t>
                          </a:r>
                          <a:endParaRPr lang="en-US" sz="1100" dirty="0"/>
                        </a:p>
                      </a:txBody>
                      <a:tcPr/>
                    </a:tc>
                    <a:tc>
                      <a:txBody>
                        <a:bodyPr/>
                        <a:lstStyle/>
                        <a:p>
                          <a:r>
                            <a:rPr kumimoji="0" lang="en-US" sz="1100" kern="1200" dirty="0" err="1">
                              <a:solidFill>
                                <a:schemeClr val="dk1"/>
                              </a:solidFill>
                              <a:effectLst/>
                              <a:latin typeface="+mn-lt"/>
                              <a:ea typeface="+mn-ea"/>
                              <a:cs typeface="+mn-cs"/>
                            </a:rPr>
                            <a:t>Median</a:t>
                          </a:r>
                          <a:r>
                            <a:rPr kumimoji="0" lang="en-US" sz="1100" kern="1200" baseline="-25000" dirty="0" err="1">
                              <a:solidFill>
                                <a:schemeClr val="dk1"/>
                              </a:solidFill>
                              <a:effectLst/>
                              <a:latin typeface="+mn-lt"/>
                              <a:ea typeface="+mn-ea"/>
                              <a:cs typeface="+mn-cs"/>
                            </a:rPr>
                            <a:t>B</a:t>
                          </a:r>
                          <a:r>
                            <a:rPr kumimoji="0" lang="en-US" sz="1100" kern="1200" dirty="0">
                              <a:solidFill>
                                <a:schemeClr val="dk1"/>
                              </a:solidFill>
                              <a:effectLst/>
                              <a:latin typeface="+mn-lt"/>
                              <a:ea typeface="+mn-ea"/>
                              <a:cs typeface="+mn-cs"/>
                            </a:rPr>
                            <a:t> = 145 years</a:t>
                          </a:r>
                          <a:endParaRPr lang="en-US" sz="1100" dirty="0"/>
                        </a:p>
                      </a:txBody>
                      <a:tcPr/>
                    </a:tc>
                    <a:extLst>
                      <a:ext uri="{0D108BD9-81ED-4DB2-BD59-A6C34878D82A}">
                        <a16:rowId xmlns:a16="http://schemas.microsoft.com/office/drawing/2014/main" val="10013"/>
                      </a:ext>
                    </a:extLst>
                  </a:tr>
                  <a:tr h="259080">
                    <a:tc>
                      <a:txBody>
                        <a:bodyPr/>
                        <a:lstStyle/>
                        <a:p>
                          <a:pPr hangingPunct="0"/>
                          <a:r>
                            <a:rPr kumimoji="0" lang="en-US" sz="1100" kern="1200" dirty="0" err="1">
                              <a:solidFill>
                                <a:schemeClr val="dk1"/>
                              </a:solidFill>
                              <a:effectLst/>
                              <a:latin typeface="+mn-lt"/>
                              <a:ea typeface="+mn-ea"/>
                              <a:cs typeface="+mn-cs"/>
                            </a:rPr>
                            <a:t>s</a:t>
                          </a:r>
                          <a:r>
                            <a:rPr kumimoji="0" lang="en-US" sz="1100" kern="1200" baseline="-25000" dirty="0" err="1">
                              <a:solidFill>
                                <a:schemeClr val="dk1"/>
                              </a:solidFill>
                              <a:effectLst/>
                              <a:latin typeface="+mn-lt"/>
                              <a:ea typeface="+mn-ea"/>
                              <a:cs typeface="+mn-cs"/>
                            </a:rPr>
                            <a:t>A</a:t>
                          </a:r>
                          <a:r>
                            <a:rPr kumimoji="0" lang="en-US" sz="1100" kern="1200" dirty="0">
                              <a:solidFill>
                                <a:schemeClr val="dk1"/>
                              </a:solidFill>
                              <a:effectLst/>
                              <a:latin typeface="+mn-lt"/>
                              <a:ea typeface="+mn-ea"/>
                              <a:cs typeface="+mn-cs"/>
                            </a:rPr>
                            <a:t> = 0.63 years </a:t>
                          </a:r>
                        </a:p>
                      </a:txBody>
                      <a:tcPr/>
                    </a:tc>
                    <a:tc>
                      <a:txBody>
                        <a:bodyPr/>
                        <a:lstStyle/>
                        <a:p>
                          <a:pPr hangingPunct="0"/>
                          <a:r>
                            <a:rPr kumimoji="0" lang="en-US" sz="1100" kern="1200" dirty="0" err="1">
                              <a:solidFill>
                                <a:schemeClr val="dk1"/>
                              </a:solidFill>
                              <a:effectLst/>
                              <a:latin typeface="+mn-lt"/>
                              <a:ea typeface="+mn-ea"/>
                              <a:cs typeface="+mn-cs"/>
                            </a:rPr>
                            <a:t>s</a:t>
                          </a:r>
                          <a:r>
                            <a:rPr kumimoji="0" lang="en-US" sz="1100" kern="1200" baseline="-25000" dirty="0" err="1">
                              <a:solidFill>
                                <a:schemeClr val="dk1"/>
                              </a:solidFill>
                              <a:effectLst/>
                              <a:latin typeface="+mn-lt"/>
                              <a:ea typeface="+mn-ea"/>
                              <a:cs typeface="+mn-cs"/>
                            </a:rPr>
                            <a:t>B</a:t>
                          </a:r>
                          <a:r>
                            <a:rPr kumimoji="0" lang="en-US" sz="1100" kern="1200" dirty="0">
                              <a:solidFill>
                                <a:schemeClr val="dk1"/>
                              </a:solidFill>
                              <a:effectLst/>
                              <a:latin typeface="+mn-lt"/>
                              <a:ea typeface="+mn-ea"/>
                              <a:cs typeface="+mn-cs"/>
                            </a:rPr>
                            <a:t> = 80.6 years</a:t>
                          </a:r>
                        </a:p>
                      </a:txBody>
                      <a:tcPr/>
                    </a:tc>
                    <a:extLst>
                      <a:ext uri="{0D108BD9-81ED-4DB2-BD59-A6C34878D82A}">
                        <a16:rowId xmlns:a16="http://schemas.microsoft.com/office/drawing/2014/main" val="10014"/>
                      </a:ext>
                    </a:extLst>
                  </a:tr>
                  <a:tr h="259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100" kern="1200" dirty="0" err="1">
                              <a:solidFill>
                                <a:schemeClr val="dk1"/>
                              </a:solidFill>
                              <a:effectLst/>
                              <a:latin typeface="+mn-lt"/>
                              <a:ea typeface="+mn-ea"/>
                              <a:cs typeface="+mn-cs"/>
                            </a:rPr>
                            <a:t>Range</a:t>
                          </a:r>
                          <a:r>
                            <a:rPr kumimoji="0" lang="en-US" sz="1100" kern="1200" baseline="-25000" dirty="0" err="1">
                              <a:solidFill>
                                <a:schemeClr val="dk1"/>
                              </a:solidFill>
                              <a:effectLst/>
                              <a:latin typeface="+mn-lt"/>
                              <a:ea typeface="+mn-ea"/>
                              <a:cs typeface="+mn-cs"/>
                            </a:rPr>
                            <a:t>A</a:t>
                          </a:r>
                          <a:r>
                            <a:rPr kumimoji="0" lang="en-US" sz="1100" kern="1200" dirty="0">
                              <a:solidFill>
                                <a:schemeClr val="dk1"/>
                              </a:solidFill>
                              <a:effectLst/>
                              <a:latin typeface="+mn-lt"/>
                              <a:ea typeface="+mn-ea"/>
                              <a:cs typeface="+mn-cs"/>
                            </a:rPr>
                            <a:t> = 2 years</a:t>
                          </a:r>
                          <a:endParaRPr lang="en-US"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100" kern="1200" dirty="0" err="1">
                              <a:solidFill>
                                <a:schemeClr val="dk1"/>
                              </a:solidFill>
                              <a:effectLst/>
                              <a:latin typeface="+mn-lt"/>
                              <a:ea typeface="+mn-ea"/>
                              <a:cs typeface="+mn-cs"/>
                            </a:rPr>
                            <a:t>Range</a:t>
                          </a:r>
                          <a:r>
                            <a:rPr kumimoji="0" lang="en-US" sz="1100" kern="1200" baseline="-25000" dirty="0" err="1">
                              <a:solidFill>
                                <a:schemeClr val="dk1"/>
                              </a:solidFill>
                              <a:effectLst/>
                              <a:latin typeface="+mn-lt"/>
                              <a:ea typeface="+mn-ea"/>
                              <a:cs typeface="+mn-cs"/>
                            </a:rPr>
                            <a:t>B</a:t>
                          </a:r>
                          <a:r>
                            <a:rPr kumimoji="0" lang="en-US" sz="1100" kern="1200" dirty="0">
                              <a:solidFill>
                                <a:schemeClr val="dk1"/>
                              </a:solidFill>
                              <a:effectLst/>
                              <a:latin typeface="+mn-lt"/>
                              <a:ea typeface="+mn-ea"/>
                              <a:cs typeface="+mn-cs"/>
                            </a:rPr>
                            <a:t> = 169 years</a:t>
                          </a:r>
                          <a:endParaRPr lang="en-US" sz="1100" dirty="0"/>
                        </a:p>
                      </a:txBody>
                      <a:tcPr/>
                    </a:tc>
                    <a:extLst>
                      <a:ext uri="{0D108BD9-81ED-4DB2-BD59-A6C34878D82A}">
                        <a16:rowId xmlns:a16="http://schemas.microsoft.com/office/drawing/2014/main" val="10015"/>
                      </a:ext>
                    </a:extLst>
                  </a:tr>
                </a:tbl>
              </a:graphicData>
            </a:graphic>
          </p:graphicFrame>
        </mc:Fallback>
      </mc:AlternateContent>
    </p:spTree>
    <p:extLst>
      <p:ext uri="{BB962C8B-B14F-4D97-AF65-F5344CB8AC3E}">
        <p14:creationId xmlns:p14="http://schemas.microsoft.com/office/powerpoint/2010/main" val="9971123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200" dirty="0"/>
              <a:t>Measures of Dispersion</a:t>
            </a:r>
          </a:p>
        </p:txBody>
      </p:sp>
      <p:sp>
        <p:nvSpPr>
          <p:cNvPr id="2" name="Content Placeholder 1"/>
          <p:cNvSpPr>
            <a:spLocks noGrp="1"/>
          </p:cNvSpPr>
          <p:nvPr>
            <p:ph idx="1"/>
          </p:nvPr>
        </p:nvSpPr>
        <p:spPr/>
        <p:txBody>
          <a:bodyPr>
            <a:normAutofit/>
          </a:bodyPr>
          <a:lstStyle/>
          <a:p>
            <a:r>
              <a:rPr lang="en-US" sz="2800" dirty="0"/>
              <a:t>We will study these five measures of dispersion</a:t>
            </a:r>
          </a:p>
          <a:p>
            <a:pPr marL="708660" lvl="1" indent="-342900"/>
            <a:r>
              <a:rPr lang="en-US" sz="2400" dirty="0"/>
              <a:t>Range</a:t>
            </a:r>
          </a:p>
          <a:p>
            <a:pPr marL="708660" lvl="1" indent="-342900"/>
            <a:r>
              <a:rPr lang="en-US" sz="2400" dirty="0"/>
              <a:t>Interquartile Range </a:t>
            </a:r>
          </a:p>
          <a:p>
            <a:pPr marL="708660" lvl="1" indent="-342900"/>
            <a:r>
              <a:rPr lang="en-US" sz="2400" dirty="0"/>
              <a:t>Standard Deviation   </a:t>
            </a:r>
          </a:p>
          <a:p>
            <a:pPr marL="708660" lvl="1" indent="-342900"/>
            <a:r>
              <a:rPr lang="en-US" sz="2400" dirty="0"/>
              <a:t>Variance</a:t>
            </a:r>
          </a:p>
          <a:p>
            <a:pPr marL="708660" lvl="1" indent="-342900"/>
            <a:r>
              <a:rPr lang="en-US" sz="2400" dirty="0"/>
              <a:t>Coefficient of Variation</a:t>
            </a:r>
          </a:p>
          <a:p>
            <a:endParaRPr lang="en-US" sz="2800" dirty="0"/>
          </a:p>
          <a:p>
            <a:pPr marL="109728" indent="0">
              <a:buNone/>
            </a:pPr>
            <a:r>
              <a:rPr lang="en-US" sz="2800" dirty="0"/>
              <a:t/>
            </a:r>
            <a:br>
              <a:rPr lang="en-US" sz="2800" dirty="0"/>
            </a:br>
            <a:endParaRPr lang="en-US" sz="2800" baseline="-25000" dirty="0"/>
          </a:p>
          <a:p>
            <a:pPr marL="109728" indent="0">
              <a:buNone/>
            </a:pPr>
            <a:endParaRPr lang="en-US" sz="2800" baseline="-25000" dirty="0"/>
          </a:p>
          <a:p>
            <a:pPr marL="109728" indent="0">
              <a:buNone/>
            </a:pPr>
            <a:endParaRPr lang="en-US" sz="20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1900" dirty="0"/>
          </a:p>
        </p:txBody>
      </p:sp>
      <p:sp>
        <p:nvSpPr>
          <p:cNvPr id="3" name="Footer Placeholder 2"/>
          <p:cNvSpPr>
            <a:spLocks noGrp="1"/>
          </p:cNvSpPr>
          <p:nvPr>
            <p:ph type="ftr" sz="quarter" idx="11"/>
          </p:nvPr>
        </p:nvSpPr>
        <p:spPr/>
        <p:txBody>
          <a:bodyPr/>
          <a:lstStyle/>
          <a:p>
            <a:r>
              <a:rPr lang="en-US"/>
              <a:t>Descriptive Statistics I</a:t>
            </a:r>
            <a:endParaRPr lang="en-US" dirty="0"/>
          </a:p>
        </p:txBody>
      </p:sp>
      <p:sp>
        <p:nvSpPr>
          <p:cNvPr id="4" name="Slide Number Placeholder 3"/>
          <p:cNvSpPr>
            <a:spLocks noGrp="1"/>
          </p:cNvSpPr>
          <p:nvPr>
            <p:ph type="sldNum" sz="quarter" idx="12"/>
          </p:nvPr>
        </p:nvSpPr>
        <p:spPr/>
        <p:txBody>
          <a:bodyPr/>
          <a:lstStyle/>
          <a:p>
            <a:fld id="{DCEFA406-86C8-4ED8-B2F1-E4F6F91D09EE}" type="slidenum">
              <a:rPr lang="en-US" smtClean="0"/>
              <a:t>21</a:t>
            </a:fld>
            <a:endParaRPr lang="en-US"/>
          </a:p>
        </p:txBody>
      </p:sp>
    </p:spTree>
    <p:extLst>
      <p:ext uri="{BB962C8B-B14F-4D97-AF65-F5344CB8AC3E}">
        <p14:creationId xmlns:p14="http://schemas.microsoft.com/office/powerpoint/2010/main" val="37936900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200" dirty="0"/>
              <a:t>The Range</a:t>
            </a:r>
          </a:p>
        </p:txBody>
      </p:sp>
      <p:sp>
        <p:nvSpPr>
          <p:cNvPr id="2" name="Content Placeholder 1"/>
          <p:cNvSpPr>
            <a:spLocks noGrp="1"/>
          </p:cNvSpPr>
          <p:nvPr>
            <p:ph idx="1"/>
          </p:nvPr>
        </p:nvSpPr>
        <p:spPr/>
        <p:txBody>
          <a:bodyPr>
            <a:normAutofit fontScale="92500" lnSpcReduction="10000"/>
          </a:bodyPr>
          <a:lstStyle/>
          <a:p>
            <a:r>
              <a:rPr lang="en-US" sz="2800" dirty="0"/>
              <a:t>Range = Largest Value – Smallest Value</a:t>
            </a:r>
          </a:p>
          <a:p>
            <a:pPr marL="109728" indent="0">
              <a:buNone/>
            </a:pPr>
            <a:endParaRPr lang="en-US" sz="2800" dirty="0"/>
          </a:p>
          <a:p>
            <a:pPr marL="109728" indent="0">
              <a:buNone/>
            </a:pPr>
            <a:r>
              <a:rPr lang="en-US" sz="2800" dirty="0"/>
              <a:t>Example:  1, 2, 3, 4, 5, 8, 9, 21, 25, 30</a:t>
            </a:r>
          </a:p>
          <a:p>
            <a:pPr marL="109728" indent="0">
              <a:buNone/>
            </a:pPr>
            <a:r>
              <a:rPr lang="en-US" sz="2800" dirty="0"/>
              <a:t>Answer: Range = 30 – 1 = 29.</a:t>
            </a:r>
          </a:p>
          <a:p>
            <a:pPr marL="109728" indent="0">
              <a:buNone/>
            </a:pPr>
            <a:endParaRPr lang="en-US" sz="2800" dirty="0"/>
          </a:p>
          <a:p>
            <a:r>
              <a:rPr lang="en-US" sz="2800" dirty="0"/>
              <a:t>The range is simple to use and to explain to others.</a:t>
            </a:r>
          </a:p>
          <a:p>
            <a:r>
              <a:rPr lang="en-US" sz="2800" dirty="0"/>
              <a:t>One problem with the range is that it is influenced by extreme values at either end.</a:t>
            </a:r>
            <a:endParaRPr lang="en-US" sz="2800" baseline="-25000" dirty="0"/>
          </a:p>
          <a:p>
            <a:pPr marL="109728" indent="0">
              <a:buNone/>
            </a:pPr>
            <a:endParaRPr lang="en-US" sz="2800" baseline="-25000" dirty="0"/>
          </a:p>
          <a:p>
            <a:pPr marL="109728" indent="0">
              <a:buNone/>
            </a:pPr>
            <a:endParaRPr lang="en-US" sz="20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1900" dirty="0"/>
          </a:p>
        </p:txBody>
      </p:sp>
      <p:sp>
        <p:nvSpPr>
          <p:cNvPr id="3" name="Footer Placeholder 2"/>
          <p:cNvSpPr>
            <a:spLocks noGrp="1"/>
          </p:cNvSpPr>
          <p:nvPr>
            <p:ph type="ftr" sz="quarter" idx="11"/>
          </p:nvPr>
        </p:nvSpPr>
        <p:spPr/>
        <p:txBody>
          <a:bodyPr/>
          <a:lstStyle/>
          <a:p>
            <a:r>
              <a:rPr lang="en-US"/>
              <a:t>Descriptive Statistics I</a:t>
            </a:r>
            <a:endParaRPr lang="en-US" dirty="0"/>
          </a:p>
        </p:txBody>
      </p:sp>
      <p:sp>
        <p:nvSpPr>
          <p:cNvPr id="4" name="Slide Number Placeholder 3"/>
          <p:cNvSpPr>
            <a:spLocks noGrp="1"/>
          </p:cNvSpPr>
          <p:nvPr>
            <p:ph type="sldNum" sz="quarter" idx="12"/>
          </p:nvPr>
        </p:nvSpPr>
        <p:spPr/>
        <p:txBody>
          <a:bodyPr/>
          <a:lstStyle/>
          <a:p>
            <a:fld id="{DCEFA406-86C8-4ED8-B2F1-E4F6F91D09EE}" type="slidenum">
              <a:rPr lang="en-US" smtClean="0"/>
              <a:t>22</a:t>
            </a:fld>
            <a:endParaRPr lang="en-US"/>
          </a:p>
        </p:txBody>
      </p:sp>
    </p:spTree>
    <p:extLst>
      <p:ext uri="{BB962C8B-B14F-4D97-AF65-F5344CB8AC3E}">
        <p14:creationId xmlns:p14="http://schemas.microsoft.com/office/powerpoint/2010/main" val="32095984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200" dirty="0"/>
              <a:t>Inter-Quartile Range (IQR)</a:t>
            </a:r>
          </a:p>
        </p:txBody>
      </p:sp>
      <p:sp>
        <p:nvSpPr>
          <p:cNvPr id="2" name="Content Placeholder 1"/>
          <p:cNvSpPr>
            <a:spLocks noGrp="1"/>
          </p:cNvSpPr>
          <p:nvPr>
            <p:ph idx="1"/>
          </p:nvPr>
        </p:nvSpPr>
        <p:spPr>
          <a:xfrm>
            <a:off x="645189" y="1828800"/>
            <a:ext cx="7841009" cy="4571999"/>
          </a:xfrm>
        </p:spPr>
        <p:txBody>
          <a:bodyPr>
            <a:normAutofit fontScale="85000" lnSpcReduction="20000"/>
          </a:bodyPr>
          <a:lstStyle/>
          <a:p>
            <a:r>
              <a:rPr lang="en-US" sz="2800" dirty="0"/>
              <a:t>IQR = Q</a:t>
            </a:r>
            <a:r>
              <a:rPr lang="en-US" sz="2800" baseline="-25000" dirty="0"/>
              <a:t>3</a:t>
            </a:r>
            <a:r>
              <a:rPr lang="en-US" sz="2800" dirty="0"/>
              <a:t> – Q</a:t>
            </a:r>
            <a:r>
              <a:rPr lang="en-US" sz="2800" baseline="-25000" dirty="0"/>
              <a:t>1</a:t>
            </a:r>
          </a:p>
          <a:p>
            <a:pPr marL="109728" indent="0">
              <a:buNone/>
            </a:pPr>
            <a:endParaRPr lang="en-US" sz="2800" dirty="0"/>
          </a:p>
          <a:p>
            <a:r>
              <a:rPr lang="en-US" sz="2800" dirty="0"/>
              <a:t>Example (n = 15):</a:t>
            </a:r>
            <a:br>
              <a:rPr lang="en-US" sz="2800" dirty="0"/>
            </a:br>
            <a:r>
              <a:rPr lang="en-US" sz="2400" b="1" dirty="0"/>
              <a:t>0, 0, 2, </a:t>
            </a:r>
            <a:r>
              <a:rPr lang="en-US" sz="2800" b="1" dirty="0">
                <a:solidFill>
                  <a:srgbClr val="C00000"/>
                </a:solidFill>
              </a:rPr>
              <a:t>3</a:t>
            </a:r>
            <a:r>
              <a:rPr lang="en-US" sz="2400" b="1" dirty="0"/>
              <a:t>, 4, 7, 9, </a:t>
            </a:r>
            <a:r>
              <a:rPr lang="en-US" sz="2800" b="1" dirty="0">
                <a:solidFill>
                  <a:srgbClr val="C00000"/>
                </a:solidFill>
              </a:rPr>
              <a:t>12</a:t>
            </a:r>
            <a:r>
              <a:rPr lang="en-US" sz="2400" b="1" dirty="0"/>
              <a:t>, 17, 18, 20, </a:t>
            </a:r>
            <a:r>
              <a:rPr lang="en-US" sz="2800" b="1" dirty="0">
                <a:solidFill>
                  <a:srgbClr val="C00000"/>
                </a:solidFill>
              </a:rPr>
              <a:t>22</a:t>
            </a:r>
            <a:r>
              <a:rPr lang="en-US" sz="2400" b="1" dirty="0"/>
              <a:t>, 45, 56, 98</a:t>
            </a:r>
            <a:r>
              <a:rPr lang="en-US" sz="2800" dirty="0"/>
              <a:t/>
            </a:r>
            <a:br>
              <a:rPr lang="en-US" sz="2800" dirty="0"/>
            </a:br>
            <a:r>
              <a:rPr lang="en-US" sz="2800" dirty="0"/>
              <a:t>Q</a:t>
            </a:r>
            <a:r>
              <a:rPr lang="en-US" sz="2800" baseline="-25000" dirty="0"/>
              <a:t>1</a:t>
            </a:r>
            <a:r>
              <a:rPr lang="en-US" sz="2800" dirty="0"/>
              <a:t> = 3,  Q</a:t>
            </a:r>
            <a:r>
              <a:rPr lang="en-US" sz="2800" baseline="-25000" dirty="0"/>
              <a:t>3</a:t>
            </a:r>
            <a:r>
              <a:rPr lang="en-US" sz="2800" dirty="0"/>
              <a:t> = 22</a:t>
            </a:r>
            <a:endParaRPr lang="en-US" sz="2800" baseline="-25000" dirty="0"/>
          </a:p>
          <a:p>
            <a:pPr marL="365760" lvl="1" indent="0">
              <a:buNone/>
            </a:pPr>
            <a:r>
              <a:rPr lang="en-US" sz="2400" dirty="0"/>
              <a:t>IQR = 22 – 3 = 19    (Range = 98)</a:t>
            </a:r>
          </a:p>
          <a:p>
            <a:pPr marL="109728" indent="0">
              <a:buNone/>
            </a:pPr>
            <a:endParaRPr lang="en-US" sz="2800" dirty="0"/>
          </a:p>
          <a:p>
            <a:r>
              <a:rPr lang="en-US" sz="2800" dirty="0"/>
              <a:t>This is basically the range of the central 50% of the observations in the distribution. </a:t>
            </a:r>
          </a:p>
          <a:p>
            <a:pPr marL="109728" indent="0">
              <a:buNone/>
            </a:pPr>
            <a:r>
              <a:rPr lang="en-US" sz="2800" dirty="0"/>
              <a:t> </a:t>
            </a:r>
          </a:p>
          <a:p>
            <a:r>
              <a:rPr lang="en-US" sz="2800" dirty="0"/>
              <a:t>Problem: The interquartile range does not take into account the variability of the </a:t>
            </a:r>
            <a:r>
              <a:rPr lang="en-US" sz="2800" i="1" dirty="0"/>
              <a:t>total </a:t>
            </a:r>
            <a:r>
              <a:rPr lang="en-US" sz="2800" dirty="0"/>
              <a:t>data (only the central 50%). We are “throwing out” half of the data.</a:t>
            </a:r>
          </a:p>
        </p:txBody>
      </p:sp>
      <p:sp>
        <p:nvSpPr>
          <p:cNvPr id="3" name="Footer Placeholder 2"/>
          <p:cNvSpPr>
            <a:spLocks noGrp="1"/>
          </p:cNvSpPr>
          <p:nvPr>
            <p:ph type="ftr" sz="quarter" idx="11"/>
          </p:nvPr>
        </p:nvSpPr>
        <p:spPr/>
        <p:txBody>
          <a:bodyPr/>
          <a:lstStyle/>
          <a:p>
            <a:r>
              <a:rPr lang="en-US"/>
              <a:t>Descriptive Statistics I</a:t>
            </a:r>
            <a:endParaRPr lang="en-US" dirty="0"/>
          </a:p>
        </p:txBody>
      </p:sp>
      <p:sp>
        <p:nvSpPr>
          <p:cNvPr id="4" name="Slide Number Placeholder 3"/>
          <p:cNvSpPr>
            <a:spLocks noGrp="1"/>
          </p:cNvSpPr>
          <p:nvPr>
            <p:ph type="sldNum" sz="quarter" idx="12"/>
          </p:nvPr>
        </p:nvSpPr>
        <p:spPr/>
        <p:txBody>
          <a:bodyPr/>
          <a:lstStyle/>
          <a:p>
            <a:fld id="{DCEFA406-86C8-4ED8-B2F1-E4F6F91D09EE}" type="slidenum">
              <a:rPr lang="en-US" smtClean="0"/>
              <a:t>23</a:t>
            </a:fld>
            <a:endParaRPr lang="en-US"/>
          </a:p>
        </p:txBody>
      </p:sp>
    </p:spTree>
    <p:extLst>
      <p:ext uri="{BB962C8B-B14F-4D97-AF65-F5344CB8AC3E}">
        <p14:creationId xmlns:p14="http://schemas.microsoft.com/office/powerpoint/2010/main" val="11260288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200" dirty="0"/>
              <a:t>Standard Deviation</a:t>
            </a:r>
          </a:p>
        </p:txBody>
      </p:sp>
      <mc:AlternateContent xmlns:mc="http://schemas.openxmlformats.org/markup-compatibility/2006">
        <mc:Choice xmlns:a14="http://schemas.microsoft.com/office/drawing/2010/main" Requires="a14">
          <p:sp>
            <p:nvSpPr>
              <p:cNvPr id="2" name="Content Placeholder 1"/>
              <p:cNvSpPr>
                <a:spLocks noGrp="1"/>
              </p:cNvSpPr>
              <p:nvPr>
                <p:ph idx="1"/>
              </p:nvPr>
            </p:nvSpPr>
            <p:spPr/>
            <p:txBody>
              <a:bodyPr>
                <a:normAutofit fontScale="85000" lnSpcReduction="20000"/>
              </a:bodyPr>
              <a:lstStyle/>
              <a:p>
                <a:r>
                  <a:rPr lang="en-US" sz="2800" dirty="0"/>
                  <a:t>The standard deviation, </a:t>
                </a:r>
                <a:r>
                  <a:rPr lang="en-US" sz="2800" i="1" dirty="0"/>
                  <a:t>s</a:t>
                </a:r>
                <a:r>
                  <a:rPr lang="en-US" sz="2800" dirty="0"/>
                  <a:t>, measures a kind of “average” deviation about the mean. It is not really the “average” deviation, even though we may think of it that way.</a:t>
                </a:r>
              </a:p>
              <a:p>
                <a:pPr marL="109728" indent="0">
                  <a:buNone/>
                </a:pPr>
                <a:r>
                  <a:rPr lang="en-US" sz="2800" dirty="0"/>
                  <a:t> </a:t>
                </a:r>
              </a:p>
              <a:p>
                <a:r>
                  <a:rPr lang="en-US" sz="2800" dirty="0"/>
                  <a:t>Why can’t we simply compute the average deviation about the mean, if that’s what we want?</a:t>
                </a:r>
              </a:p>
              <a:p>
                <a:pPr marL="109728" indent="0">
                  <a:buNone/>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rPr>
                          </m:ctrlPr>
                        </m:fPr>
                        <m:num>
                          <m:nary>
                            <m:naryPr>
                              <m:chr m:val="∑"/>
                              <m:ctrlPr>
                                <a:rPr lang="en-US" sz="2800" i="1" smtClean="0">
                                  <a:latin typeface="Cambria Math" panose="02040503050406030204" pitchFamily="18" charset="0"/>
                                </a:rPr>
                              </m:ctrlPr>
                            </m:naryPr>
                            <m:sub>
                              <m:r>
                                <m:rPr>
                                  <m:brk m:alnAt="23"/>
                                </m:rPr>
                                <a:rPr lang="en-US" sz="2800" b="0" i="1" smtClean="0">
                                  <a:latin typeface="Cambria Math"/>
                                </a:rPr>
                                <m:t>𝑖</m:t>
                              </m:r>
                              <m:r>
                                <a:rPr lang="en-US" sz="2800" b="0" i="1" smtClean="0">
                                  <a:latin typeface="Cambria Math"/>
                                </a:rPr>
                                <m:t>=1</m:t>
                              </m:r>
                            </m:sub>
                            <m:sup>
                              <m:r>
                                <a:rPr lang="en-US" sz="2800" b="0" i="1" smtClean="0">
                                  <a:latin typeface="Cambria Math"/>
                                </a:rPr>
                                <m:t>𝑛</m:t>
                              </m:r>
                            </m:sup>
                            <m:e>
                              <m:r>
                                <a:rPr lang="en-US" sz="2800" b="0" i="1" smtClean="0">
                                  <a:latin typeface="Cambria Math"/>
                                </a:rPr>
                                <m:t>(</m:t>
                              </m:r>
                              <m:sSub>
                                <m:sSubPr>
                                  <m:ctrlPr>
                                    <a:rPr lang="en-US" sz="2800" i="1">
                                      <a:latin typeface="Cambria Math" panose="02040503050406030204" pitchFamily="18" charset="0"/>
                                    </a:rPr>
                                  </m:ctrlPr>
                                </m:sSubPr>
                                <m:e>
                                  <m:r>
                                    <a:rPr lang="en-US" sz="2800" i="1">
                                      <a:latin typeface="Cambria Math"/>
                                    </a:rPr>
                                    <m:t>𝑋</m:t>
                                  </m:r>
                                </m:e>
                                <m:sub>
                                  <m:r>
                                    <a:rPr lang="en-US" sz="2800" i="1">
                                      <a:latin typeface="Cambria Math"/>
                                    </a:rPr>
                                    <m:t>𝑖</m:t>
                                  </m:r>
                                </m:sub>
                              </m:sSub>
                              <m:r>
                                <a:rPr lang="en-US" sz="2800" i="1">
                                  <a:latin typeface="Cambria Math"/>
                                </a:rPr>
                                <m:t>− </m:t>
                              </m:r>
                              <m:bar>
                                <m:barPr>
                                  <m:pos m:val="top"/>
                                  <m:ctrlPr>
                                    <a:rPr lang="en-US" sz="2800" i="1">
                                      <a:latin typeface="Cambria Math" panose="02040503050406030204" pitchFamily="18" charset="0"/>
                                    </a:rPr>
                                  </m:ctrlPr>
                                </m:barPr>
                                <m:e>
                                  <m:r>
                                    <a:rPr lang="en-US" sz="2800" i="1">
                                      <a:latin typeface="Cambria Math"/>
                                    </a:rPr>
                                    <m:t>𝑋</m:t>
                                  </m:r>
                                </m:e>
                              </m:bar>
                              <m:r>
                                <a:rPr lang="en-US" sz="2800" b="0" i="1" smtClean="0">
                                  <a:latin typeface="Cambria Math"/>
                                </a:rPr>
                                <m:t>)</m:t>
                              </m:r>
                            </m:e>
                          </m:nary>
                        </m:num>
                        <m:den>
                          <m:r>
                            <a:rPr lang="en-US" sz="2800" b="0" i="1" smtClean="0">
                              <a:latin typeface="Cambria Math"/>
                            </a:rPr>
                            <m:t>𝑛</m:t>
                          </m:r>
                        </m:den>
                      </m:f>
                    </m:oMath>
                  </m:oMathPara>
                </a14:m>
                <a:endParaRPr lang="en-US" sz="2800" dirty="0"/>
              </a:p>
              <a:p>
                <a:r>
                  <a:rPr lang="en-US" sz="2800" dirty="0"/>
                  <a:t>If you take a simple mean, and then add up the deviations about the mean, as above, this sum will be equal to 0. Therefore, a measure of “average deviation” will not work.</a:t>
                </a:r>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1900" dirty="0"/>
              </a:p>
            </p:txBody>
          </p:sp>
        </mc:Choice>
        <mc:Fallback>
          <p:sp>
            <p:nvSpPr>
              <p:cNvPr id="2" name="Content Placeholder 1"/>
              <p:cNvSpPr>
                <a:spLocks noGrp="1" noRot="1" noChangeAspect="1" noMove="1" noResize="1" noEditPoints="1" noAdjustHandles="1" noChangeArrowheads="1" noChangeShapeType="1" noTextEdit="1"/>
              </p:cNvSpPr>
              <p:nvPr>
                <p:ph idx="1"/>
              </p:nvPr>
            </p:nvSpPr>
            <p:spPr>
              <a:blipFill>
                <a:blip r:embed="rId3"/>
                <a:stretch>
                  <a:fillRect l="-669" t="-3485" r="-2759" b="-1061"/>
                </a:stretch>
              </a:blipFill>
            </p:spPr>
            <p:txBody>
              <a:bodyPr/>
              <a:lstStyle/>
              <a:p>
                <a:r>
                  <a:rPr lang="en-US">
                    <a:noFill/>
                  </a:rPr>
                  <a:t> </a:t>
                </a:r>
              </a:p>
            </p:txBody>
          </p:sp>
        </mc:Fallback>
      </mc:AlternateContent>
      <p:sp>
        <p:nvSpPr>
          <p:cNvPr id="3" name="Footer Placeholder 2"/>
          <p:cNvSpPr>
            <a:spLocks noGrp="1"/>
          </p:cNvSpPr>
          <p:nvPr>
            <p:ph type="ftr" sz="quarter" idx="11"/>
          </p:nvPr>
        </p:nvSpPr>
        <p:spPr/>
        <p:txBody>
          <a:bodyPr/>
          <a:lstStyle/>
          <a:p>
            <a:r>
              <a:rPr lang="en-US"/>
              <a:t>Descriptive Statistics I</a:t>
            </a:r>
            <a:endParaRPr lang="en-US" dirty="0"/>
          </a:p>
        </p:txBody>
      </p:sp>
      <p:sp>
        <p:nvSpPr>
          <p:cNvPr id="4" name="Slide Number Placeholder 3"/>
          <p:cNvSpPr>
            <a:spLocks noGrp="1"/>
          </p:cNvSpPr>
          <p:nvPr>
            <p:ph type="sldNum" sz="quarter" idx="12"/>
          </p:nvPr>
        </p:nvSpPr>
        <p:spPr/>
        <p:txBody>
          <a:bodyPr/>
          <a:lstStyle/>
          <a:p>
            <a:fld id="{DCEFA406-86C8-4ED8-B2F1-E4F6F91D09EE}" type="slidenum">
              <a:rPr lang="en-US" smtClean="0"/>
              <a:t>24</a:t>
            </a:fld>
            <a:endParaRPr lang="en-US"/>
          </a:p>
        </p:txBody>
      </p:sp>
    </p:spTree>
    <p:extLst>
      <p:ext uri="{BB962C8B-B14F-4D97-AF65-F5344CB8AC3E}">
        <p14:creationId xmlns:p14="http://schemas.microsoft.com/office/powerpoint/2010/main" val="36182522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200" dirty="0"/>
              <a:t>Standard Deviation</a:t>
            </a:r>
          </a:p>
        </p:txBody>
      </p:sp>
      <mc:AlternateContent xmlns:mc="http://schemas.openxmlformats.org/markup-compatibility/2006">
        <mc:Choice xmlns:a14="http://schemas.microsoft.com/office/drawing/2010/main" Requires="a14">
          <p:sp>
            <p:nvSpPr>
              <p:cNvPr id="2" name="Content Placeholder 1"/>
              <p:cNvSpPr>
                <a:spLocks noGrp="1"/>
              </p:cNvSpPr>
              <p:nvPr>
                <p:ph idx="1"/>
              </p:nvPr>
            </p:nvSpPr>
            <p:spPr/>
            <p:txBody>
              <a:bodyPr>
                <a:normAutofit fontScale="62500" lnSpcReduction="20000"/>
              </a:bodyPr>
              <a:lstStyle/>
              <a:p>
                <a:r>
                  <a:rPr lang="en-US" sz="3100" dirty="0"/>
                  <a:t>Instead, we use:</a:t>
                </a:r>
              </a:p>
              <a:p>
                <a:pPr marL="109728" indent="0">
                  <a:buNone/>
                </a:pPr>
                <a14:m>
                  <m:oMathPara xmlns:m="http://schemas.openxmlformats.org/officeDocument/2006/math">
                    <m:oMathParaPr>
                      <m:jc m:val="centerGroup"/>
                    </m:oMathParaPr>
                    <m:oMath xmlns:m="http://schemas.openxmlformats.org/officeDocument/2006/math">
                      <m:r>
                        <a:rPr lang="en-US" sz="3100" b="0" i="1" smtClean="0">
                          <a:latin typeface="Cambria Math"/>
                        </a:rPr>
                        <m:t>𝑠</m:t>
                      </m:r>
                      <m:r>
                        <a:rPr lang="en-US" sz="3100" b="0" i="1" smtClean="0">
                          <a:latin typeface="Cambria Math"/>
                        </a:rPr>
                        <m:t>= </m:t>
                      </m:r>
                      <m:rad>
                        <m:radPr>
                          <m:degHide m:val="on"/>
                          <m:ctrlPr>
                            <a:rPr lang="en-US" sz="3100" b="0" i="1" smtClean="0">
                              <a:latin typeface="Cambria Math" panose="02040503050406030204" pitchFamily="18" charset="0"/>
                            </a:rPr>
                          </m:ctrlPr>
                        </m:radPr>
                        <m:deg/>
                        <m:e>
                          <m:box>
                            <m:boxPr>
                              <m:ctrlPr>
                                <a:rPr lang="en-US" sz="3100" b="0" i="1" smtClean="0">
                                  <a:latin typeface="Cambria Math" panose="02040503050406030204" pitchFamily="18" charset="0"/>
                                </a:rPr>
                              </m:ctrlPr>
                            </m:boxPr>
                            <m:e>
                              <m:argPr>
                                <m:argSz m:val="-1"/>
                              </m:argPr>
                              <m:f>
                                <m:fPr>
                                  <m:ctrlPr>
                                    <a:rPr lang="en-US" sz="3100" b="0" i="1" smtClean="0">
                                      <a:latin typeface="Cambria Math" panose="02040503050406030204" pitchFamily="18" charset="0"/>
                                    </a:rPr>
                                  </m:ctrlPr>
                                </m:fPr>
                                <m:num>
                                  <m:nary>
                                    <m:naryPr>
                                      <m:chr m:val="∑"/>
                                      <m:limLoc m:val="subSup"/>
                                      <m:ctrlPr>
                                        <a:rPr lang="en-US" sz="3100" b="0" i="1" smtClean="0">
                                          <a:latin typeface="Cambria Math" panose="02040503050406030204" pitchFamily="18" charset="0"/>
                                        </a:rPr>
                                      </m:ctrlPr>
                                    </m:naryPr>
                                    <m:sub>
                                      <m:r>
                                        <m:rPr>
                                          <m:brk m:alnAt="25"/>
                                        </m:rPr>
                                        <a:rPr lang="en-US" sz="3100" b="0" i="1" smtClean="0">
                                          <a:latin typeface="Cambria Math"/>
                                        </a:rPr>
                                        <m:t>𝑖</m:t>
                                      </m:r>
                                      <m:r>
                                        <a:rPr lang="en-US" sz="3100" b="0" i="1" smtClean="0">
                                          <a:latin typeface="Cambria Math"/>
                                        </a:rPr>
                                        <m:t>=1</m:t>
                                      </m:r>
                                    </m:sub>
                                    <m:sup>
                                      <m:r>
                                        <a:rPr lang="en-US" sz="3100" b="0" i="1" smtClean="0">
                                          <a:latin typeface="Cambria Math"/>
                                        </a:rPr>
                                        <m:t>𝑛</m:t>
                                      </m:r>
                                    </m:sup>
                                    <m:e>
                                      <m:sSup>
                                        <m:sSupPr>
                                          <m:ctrlPr>
                                            <a:rPr lang="en-US" sz="3100" b="0" i="1" smtClean="0">
                                              <a:latin typeface="Cambria Math" panose="02040503050406030204" pitchFamily="18" charset="0"/>
                                            </a:rPr>
                                          </m:ctrlPr>
                                        </m:sSupPr>
                                        <m:e>
                                          <m:r>
                                            <a:rPr lang="en-US" sz="3100" b="0" i="1" smtClean="0">
                                              <a:latin typeface="Cambria Math"/>
                                            </a:rPr>
                                            <m:t>(</m:t>
                                          </m:r>
                                          <m:sSub>
                                            <m:sSubPr>
                                              <m:ctrlPr>
                                                <a:rPr lang="en-US" sz="3100" i="1">
                                                  <a:latin typeface="Cambria Math" panose="02040503050406030204" pitchFamily="18" charset="0"/>
                                                </a:rPr>
                                              </m:ctrlPr>
                                            </m:sSubPr>
                                            <m:e>
                                              <m:r>
                                                <a:rPr lang="en-US" sz="3100" i="1">
                                                  <a:latin typeface="Cambria Math"/>
                                                </a:rPr>
                                                <m:t>𝑋</m:t>
                                              </m:r>
                                            </m:e>
                                            <m:sub>
                                              <m:r>
                                                <a:rPr lang="en-US" sz="3100" i="1">
                                                  <a:latin typeface="Cambria Math"/>
                                                </a:rPr>
                                                <m:t>𝑖</m:t>
                                              </m:r>
                                            </m:sub>
                                          </m:sSub>
                                          <m:r>
                                            <a:rPr lang="en-US" sz="3100" i="1">
                                              <a:latin typeface="Cambria Math"/>
                                            </a:rPr>
                                            <m:t>− </m:t>
                                          </m:r>
                                          <m:bar>
                                            <m:barPr>
                                              <m:pos m:val="top"/>
                                              <m:ctrlPr>
                                                <a:rPr lang="en-US" sz="3100" i="1">
                                                  <a:latin typeface="Cambria Math" panose="02040503050406030204" pitchFamily="18" charset="0"/>
                                                </a:rPr>
                                              </m:ctrlPr>
                                            </m:barPr>
                                            <m:e>
                                              <m:r>
                                                <a:rPr lang="en-US" sz="3100" i="1">
                                                  <a:latin typeface="Cambria Math"/>
                                                </a:rPr>
                                                <m:t>𝑋</m:t>
                                              </m:r>
                                            </m:e>
                                          </m:bar>
                                          <m:r>
                                            <a:rPr lang="en-US" sz="3100" b="0" i="1" smtClean="0">
                                              <a:latin typeface="Cambria Math"/>
                                            </a:rPr>
                                            <m:t>)</m:t>
                                          </m:r>
                                        </m:e>
                                        <m:sup>
                                          <m:r>
                                            <a:rPr lang="en-US" sz="3100" b="0" i="1" smtClean="0">
                                              <a:latin typeface="Cambria Math"/>
                                            </a:rPr>
                                            <m:t>2</m:t>
                                          </m:r>
                                        </m:sup>
                                      </m:sSup>
                                    </m:e>
                                  </m:nary>
                                </m:num>
                                <m:den>
                                  <m:r>
                                    <a:rPr lang="en-US" sz="3100" b="0" i="1" smtClean="0">
                                      <a:latin typeface="Cambria Math"/>
                                    </a:rPr>
                                    <m:t>𝑛</m:t>
                                  </m:r>
                                  <m:r>
                                    <a:rPr lang="en-US" sz="3100" b="0" i="1" smtClean="0">
                                      <a:latin typeface="Cambria Math"/>
                                    </a:rPr>
                                    <m:t>−1</m:t>
                                  </m:r>
                                </m:den>
                              </m:f>
                            </m:e>
                          </m:box>
                        </m:e>
                      </m:rad>
                    </m:oMath>
                  </m:oMathPara>
                </a14:m>
                <a:endParaRPr lang="en-US" sz="3100" dirty="0"/>
              </a:p>
              <a:p>
                <a:endParaRPr lang="en-US" sz="3100" dirty="0"/>
              </a:p>
              <a:p>
                <a:pPr>
                  <a:spcAft>
                    <a:spcPts val="600"/>
                  </a:spcAft>
                </a:pPr>
                <a:r>
                  <a:rPr lang="en-US" sz="3100" dirty="0"/>
                  <a:t>This is the “definitional formula” for standard deviation.</a:t>
                </a:r>
              </a:p>
              <a:p>
                <a:pPr>
                  <a:spcAft>
                    <a:spcPts val="600"/>
                  </a:spcAft>
                </a:pPr>
                <a:r>
                  <a:rPr lang="en-US" sz="3100" dirty="0"/>
                  <a:t>The standard deviation has lots of nice properties, including: </a:t>
                </a:r>
              </a:p>
              <a:p>
                <a:pPr lvl="1">
                  <a:spcAft>
                    <a:spcPts val="600"/>
                  </a:spcAft>
                </a:pPr>
                <a:r>
                  <a:rPr lang="en-US" sz="2600" dirty="0"/>
                  <a:t>By squaring the deviation, we eliminate the problem of the deviations summing to zero.  </a:t>
                </a:r>
              </a:p>
              <a:p>
                <a:pPr lvl="1">
                  <a:spcAft>
                    <a:spcPts val="600"/>
                  </a:spcAft>
                </a:pPr>
                <a:r>
                  <a:rPr lang="en-US" sz="2600" dirty="0"/>
                  <a:t>In addition, this sum is a minimum.  No other value subtracted from X and squared will result in a smaller sum of the deviation squared. This is called the “least squares property.” </a:t>
                </a:r>
              </a:p>
              <a:p>
                <a:pPr>
                  <a:spcAft>
                    <a:spcPts val="600"/>
                  </a:spcAft>
                </a:pPr>
                <a:r>
                  <a:rPr lang="en-US" sz="3100" dirty="0"/>
                  <a:t>Note we divide by (n-1), not n.  This will be referred to as a loss of one degree of freedom.  </a:t>
                </a:r>
              </a:p>
              <a:p>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1900" dirty="0"/>
              </a:p>
            </p:txBody>
          </p:sp>
        </mc:Choice>
        <mc:Fallback>
          <p:sp>
            <p:nvSpPr>
              <p:cNvPr id="2" name="Content Placeholder 1"/>
              <p:cNvSpPr>
                <a:spLocks noGrp="1" noRot="1" noChangeAspect="1" noMove="1" noResize="1" noEditPoints="1" noAdjustHandles="1" noChangeArrowheads="1" noChangeShapeType="1" noTextEdit="1"/>
              </p:cNvSpPr>
              <p:nvPr>
                <p:ph idx="1"/>
              </p:nvPr>
            </p:nvSpPr>
            <p:spPr>
              <a:blipFill>
                <a:blip r:embed="rId3"/>
                <a:stretch>
                  <a:fillRect l="-167" t="-2727" r="-1421"/>
                </a:stretch>
              </a:blipFill>
            </p:spPr>
            <p:txBody>
              <a:bodyPr/>
              <a:lstStyle/>
              <a:p>
                <a:r>
                  <a:rPr lang="en-US">
                    <a:noFill/>
                  </a:rPr>
                  <a:t> </a:t>
                </a:r>
              </a:p>
            </p:txBody>
          </p:sp>
        </mc:Fallback>
      </mc:AlternateContent>
      <p:sp>
        <p:nvSpPr>
          <p:cNvPr id="3" name="Footer Placeholder 2"/>
          <p:cNvSpPr>
            <a:spLocks noGrp="1"/>
          </p:cNvSpPr>
          <p:nvPr>
            <p:ph type="ftr" sz="quarter" idx="11"/>
          </p:nvPr>
        </p:nvSpPr>
        <p:spPr/>
        <p:txBody>
          <a:bodyPr/>
          <a:lstStyle/>
          <a:p>
            <a:r>
              <a:rPr lang="en-US"/>
              <a:t>Descriptive Statistics I</a:t>
            </a:r>
            <a:endParaRPr lang="en-US" dirty="0"/>
          </a:p>
        </p:txBody>
      </p:sp>
      <p:sp>
        <p:nvSpPr>
          <p:cNvPr id="4" name="Slide Number Placeholder 3"/>
          <p:cNvSpPr>
            <a:spLocks noGrp="1"/>
          </p:cNvSpPr>
          <p:nvPr>
            <p:ph type="sldNum" sz="quarter" idx="12"/>
          </p:nvPr>
        </p:nvSpPr>
        <p:spPr/>
        <p:txBody>
          <a:bodyPr/>
          <a:lstStyle/>
          <a:p>
            <a:fld id="{DCEFA406-86C8-4ED8-B2F1-E4F6F91D09EE}" type="slidenum">
              <a:rPr lang="en-US" smtClean="0"/>
              <a:t>25</a:t>
            </a:fld>
            <a:endParaRPr lang="en-US"/>
          </a:p>
        </p:txBody>
      </p:sp>
    </p:spTree>
    <p:extLst>
      <p:ext uri="{BB962C8B-B14F-4D97-AF65-F5344CB8AC3E}">
        <p14:creationId xmlns:p14="http://schemas.microsoft.com/office/powerpoint/2010/main" val="28508174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1020762"/>
          </a:xfrm>
        </p:spPr>
        <p:txBody>
          <a:bodyPr>
            <a:normAutofit/>
          </a:bodyPr>
          <a:lstStyle/>
          <a:p>
            <a:r>
              <a:rPr lang="en-US" sz="3200" dirty="0"/>
              <a:t>Standard Deviation</a:t>
            </a:r>
          </a:p>
        </p:txBody>
      </p:sp>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651495" y="1490372"/>
                <a:ext cx="7841009" cy="4724400"/>
              </a:xfrm>
            </p:spPr>
            <p:txBody>
              <a:bodyPr>
                <a:normAutofit/>
              </a:bodyPr>
              <a:lstStyle/>
              <a:p>
                <a:pPr marL="109728" indent="0">
                  <a:buNone/>
                </a:pPr>
                <a:r>
                  <a:rPr lang="en-US" sz="2800" b="1" dirty="0"/>
                  <a:t>Example</a:t>
                </a:r>
                <a:r>
                  <a:rPr lang="en-US" sz="2800" dirty="0"/>
                  <a:t>. Two data sets, X and Y. Which of the two data sets has greater variability? Calculate the standard deviation for each.</a:t>
                </a:r>
              </a:p>
              <a:p>
                <a:pPr marL="109728" indent="0">
                  <a:buNone/>
                </a:pPr>
                <a:endParaRPr lang="en-US" sz="2800" dirty="0"/>
              </a:p>
              <a:p>
                <a:pPr marL="109728" indent="0">
                  <a:buNone/>
                </a:pPr>
                <a:r>
                  <a:rPr lang="en-US" sz="2800" dirty="0"/>
                  <a:t>We note that both sets of data have the same mean:</a:t>
                </a:r>
              </a:p>
              <a:p>
                <a:pPr marL="109728" indent="0">
                  <a:buNone/>
                </a:pPr>
                <a14:m>
                  <m:oMath xmlns:m="http://schemas.openxmlformats.org/officeDocument/2006/math">
                    <m:bar>
                      <m:barPr>
                        <m:pos m:val="top"/>
                        <m:ctrlPr>
                          <a:rPr lang="en-US" sz="2800" i="1" smtClean="0">
                            <a:latin typeface="Cambria Math" panose="02040503050406030204" pitchFamily="18" charset="0"/>
                          </a:rPr>
                        </m:ctrlPr>
                      </m:barPr>
                      <m:e>
                        <m:r>
                          <a:rPr lang="en-US" sz="2800" b="0" i="1" smtClean="0">
                            <a:latin typeface="Cambria Math"/>
                          </a:rPr>
                          <m:t>𝑋</m:t>
                        </m:r>
                      </m:e>
                    </m:bar>
                  </m:oMath>
                </a14:m>
                <a:r>
                  <a:rPr lang="en-US" sz="2800" dirty="0"/>
                  <a:t> = 3</a:t>
                </a:r>
              </a:p>
              <a:p>
                <a:pPr marL="109728" indent="0">
                  <a:buNone/>
                </a:pPr>
                <a14:m>
                  <m:oMath xmlns:m="http://schemas.openxmlformats.org/officeDocument/2006/math">
                    <m:bar>
                      <m:barPr>
                        <m:pos m:val="top"/>
                        <m:ctrlPr>
                          <a:rPr lang="en-US" sz="2800" i="1" smtClean="0">
                            <a:latin typeface="Cambria Math" panose="02040503050406030204" pitchFamily="18" charset="0"/>
                          </a:rPr>
                        </m:ctrlPr>
                      </m:barPr>
                      <m:e>
                        <m:r>
                          <a:rPr lang="en-US" sz="2800" b="0" i="1" smtClean="0">
                            <a:latin typeface="Cambria Math"/>
                          </a:rPr>
                          <m:t>𝑌</m:t>
                        </m:r>
                      </m:e>
                    </m:bar>
                  </m:oMath>
                </a14:m>
                <a:r>
                  <a:rPr lang="en-US" sz="2800" dirty="0"/>
                  <a:t> = 3</a:t>
                </a:r>
              </a:p>
              <a:p>
                <a:pPr marL="109728" indent="0">
                  <a:buNone/>
                </a:pPr>
                <a:endParaRPr lang="en-US" sz="2800" dirty="0"/>
              </a:p>
              <a:p>
                <a:pPr marL="109728" indent="0">
                  <a:buNone/>
                </a:pPr>
                <a:r>
                  <a:rPr lang="en-US" sz="1800" i="1" dirty="0"/>
                  <a:t>(continued…)</a:t>
                </a:r>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1900" dirty="0"/>
              </a:p>
            </p:txBody>
          </p:sp>
        </mc:Choice>
        <mc:Fallback>
          <p:sp>
            <p:nvSpPr>
              <p:cNvPr id="2" name="Content Placeholder 1"/>
              <p:cNvSpPr>
                <a:spLocks noGrp="1" noRot="1" noChangeAspect="1" noMove="1" noResize="1" noEditPoints="1" noAdjustHandles="1" noChangeArrowheads="1" noChangeShapeType="1" noTextEdit="1"/>
              </p:cNvSpPr>
              <p:nvPr>
                <p:ph idx="1"/>
              </p:nvPr>
            </p:nvSpPr>
            <p:spPr>
              <a:xfrm>
                <a:off x="651495" y="1490372"/>
                <a:ext cx="7841009" cy="4724400"/>
              </a:xfrm>
              <a:blipFill>
                <a:blip r:embed="rId3"/>
                <a:stretch>
                  <a:fillRect l="-778" t="-2194"/>
                </a:stretch>
              </a:blipFill>
            </p:spPr>
            <p:txBody>
              <a:bodyPr/>
              <a:lstStyle/>
              <a:p>
                <a:r>
                  <a:rPr lang="en-US">
                    <a:noFill/>
                  </a:rPr>
                  <a:t> </a:t>
                </a:r>
              </a:p>
            </p:txBody>
          </p:sp>
        </mc:Fallback>
      </mc:AlternateContent>
      <p:sp>
        <p:nvSpPr>
          <p:cNvPr id="3" name="Footer Placeholder 2"/>
          <p:cNvSpPr>
            <a:spLocks noGrp="1"/>
          </p:cNvSpPr>
          <p:nvPr>
            <p:ph type="ftr" sz="quarter" idx="11"/>
          </p:nvPr>
        </p:nvSpPr>
        <p:spPr/>
        <p:txBody>
          <a:bodyPr/>
          <a:lstStyle/>
          <a:p>
            <a:r>
              <a:rPr lang="en-US"/>
              <a:t>Descriptive Statistics I</a:t>
            </a:r>
            <a:endParaRPr lang="en-US" dirty="0"/>
          </a:p>
        </p:txBody>
      </p:sp>
      <p:sp>
        <p:nvSpPr>
          <p:cNvPr id="4" name="Slide Number Placeholder 3"/>
          <p:cNvSpPr>
            <a:spLocks noGrp="1"/>
          </p:cNvSpPr>
          <p:nvPr>
            <p:ph type="sldNum" sz="quarter" idx="12"/>
          </p:nvPr>
        </p:nvSpPr>
        <p:spPr/>
        <p:txBody>
          <a:bodyPr/>
          <a:lstStyle/>
          <a:p>
            <a:fld id="{DCEFA406-86C8-4ED8-B2F1-E4F6F91D09EE}" type="slidenum">
              <a:rPr lang="en-US" smtClean="0"/>
              <a:t>26</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536138233"/>
              </p:ext>
            </p:extLst>
          </p:nvPr>
        </p:nvGraphicFramePr>
        <p:xfrm>
          <a:off x="6858000" y="3733800"/>
          <a:ext cx="1219200" cy="222504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tblGrid>
              <a:tr h="370840">
                <a:tc>
                  <a:txBody>
                    <a:bodyPr/>
                    <a:lstStyle/>
                    <a:p>
                      <a:pPr algn="r"/>
                      <a:r>
                        <a:rPr lang="en-US" dirty="0"/>
                        <a:t>X</a:t>
                      </a:r>
                      <a:r>
                        <a:rPr lang="en-US" baseline="-25000" dirty="0"/>
                        <a:t>i</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t>Y</a:t>
                      </a:r>
                      <a:r>
                        <a:rPr lang="en-US" baseline="-25000" dirty="0"/>
                        <a:t>i</a:t>
                      </a:r>
                    </a:p>
                  </a:txBody>
                  <a:tcPr/>
                </a:tc>
                <a:extLst>
                  <a:ext uri="{0D108BD9-81ED-4DB2-BD59-A6C34878D82A}">
                    <a16:rowId xmlns:a16="http://schemas.microsoft.com/office/drawing/2014/main" val="10000"/>
                  </a:ext>
                </a:extLst>
              </a:tr>
              <a:tr h="370840">
                <a:tc>
                  <a:txBody>
                    <a:bodyPr/>
                    <a:lstStyle/>
                    <a:p>
                      <a:pPr algn="r"/>
                      <a:r>
                        <a:rPr lang="en-US" dirty="0"/>
                        <a:t>1</a:t>
                      </a:r>
                    </a:p>
                  </a:txBody>
                  <a:tcPr/>
                </a:tc>
                <a:tc>
                  <a:txBody>
                    <a:bodyPr/>
                    <a:lstStyle/>
                    <a:p>
                      <a:pPr algn="r"/>
                      <a:r>
                        <a:rPr lang="en-US" dirty="0"/>
                        <a:t>0</a:t>
                      </a:r>
                    </a:p>
                  </a:txBody>
                  <a:tcPr/>
                </a:tc>
                <a:extLst>
                  <a:ext uri="{0D108BD9-81ED-4DB2-BD59-A6C34878D82A}">
                    <a16:rowId xmlns:a16="http://schemas.microsoft.com/office/drawing/2014/main" val="10001"/>
                  </a:ext>
                </a:extLst>
              </a:tr>
              <a:tr h="370840">
                <a:tc>
                  <a:txBody>
                    <a:bodyPr/>
                    <a:lstStyle/>
                    <a:p>
                      <a:pPr algn="r"/>
                      <a:r>
                        <a:rPr lang="en-US" dirty="0"/>
                        <a:t>2</a:t>
                      </a:r>
                    </a:p>
                  </a:txBody>
                  <a:tcPr/>
                </a:tc>
                <a:tc>
                  <a:txBody>
                    <a:bodyPr/>
                    <a:lstStyle/>
                    <a:p>
                      <a:pPr algn="r"/>
                      <a:r>
                        <a:rPr lang="en-US" dirty="0"/>
                        <a:t>0</a:t>
                      </a:r>
                    </a:p>
                  </a:txBody>
                  <a:tcPr/>
                </a:tc>
                <a:extLst>
                  <a:ext uri="{0D108BD9-81ED-4DB2-BD59-A6C34878D82A}">
                    <a16:rowId xmlns:a16="http://schemas.microsoft.com/office/drawing/2014/main" val="10002"/>
                  </a:ext>
                </a:extLst>
              </a:tr>
              <a:tr h="370840">
                <a:tc>
                  <a:txBody>
                    <a:bodyPr/>
                    <a:lstStyle/>
                    <a:p>
                      <a:pPr algn="r"/>
                      <a:r>
                        <a:rPr lang="en-US" dirty="0"/>
                        <a:t>3</a:t>
                      </a:r>
                    </a:p>
                  </a:txBody>
                  <a:tcPr/>
                </a:tc>
                <a:tc>
                  <a:txBody>
                    <a:bodyPr/>
                    <a:lstStyle/>
                    <a:p>
                      <a:pPr algn="r"/>
                      <a:r>
                        <a:rPr lang="en-US" dirty="0"/>
                        <a:t>0</a:t>
                      </a:r>
                    </a:p>
                  </a:txBody>
                  <a:tcPr/>
                </a:tc>
                <a:extLst>
                  <a:ext uri="{0D108BD9-81ED-4DB2-BD59-A6C34878D82A}">
                    <a16:rowId xmlns:a16="http://schemas.microsoft.com/office/drawing/2014/main" val="10003"/>
                  </a:ext>
                </a:extLst>
              </a:tr>
              <a:tr h="370840">
                <a:tc>
                  <a:txBody>
                    <a:bodyPr/>
                    <a:lstStyle/>
                    <a:p>
                      <a:pPr algn="r"/>
                      <a:r>
                        <a:rPr lang="en-US" dirty="0"/>
                        <a:t>4</a:t>
                      </a:r>
                    </a:p>
                  </a:txBody>
                  <a:tcPr/>
                </a:tc>
                <a:tc>
                  <a:txBody>
                    <a:bodyPr/>
                    <a:lstStyle/>
                    <a:p>
                      <a:pPr algn="r"/>
                      <a:r>
                        <a:rPr lang="en-US" dirty="0"/>
                        <a:t>5</a:t>
                      </a:r>
                    </a:p>
                  </a:txBody>
                  <a:tcPr/>
                </a:tc>
                <a:extLst>
                  <a:ext uri="{0D108BD9-81ED-4DB2-BD59-A6C34878D82A}">
                    <a16:rowId xmlns:a16="http://schemas.microsoft.com/office/drawing/2014/main" val="10004"/>
                  </a:ext>
                </a:extLst>
              </a:tr>
              <a:tr h="370840">
                <a:tc>
                  <a:txBody>
                    <a:bodyPr/>
                    <a:lstStyle/>
                    <a:p>
                      <a:pPr algn="r"/>
                      <a:r>
                        <a:rPr lang="en-US" dirty="0"/>
                        <a:t>5</a:t>
                      </a:r>
                    </a:p>
                  </a:txBody>
                  <a:tcPr/>
                </a:tc>
                <a:tc>
                  <a:txBody>
                    <a:bodyPr/>
                    <a:lstStyle/>
                    <a:p>
                      <a:pPr algn="r"/>
                      <a:r>
                        <a:rPr lang="en-US" dirty="0"/>
                        <a:t>10</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9174268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639762"/>
          </a:xfrm>
        </p:spPr>
        <p:txBody>
          <a:bodyPr>
            <a:normAutofit/>
          </a:bodyPr>
          <a:lstStyle/>
          <a:p>
            <a:r>
              <a:rPr lang="en-US" sz="3200" dirty="0"/>
              <a:t>Standard Deviation</a:t>
            </a:r>
          </a:p>
        </p:txBody>
      </p:sp>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651495" y="1371600"/>
                <a:ext cx="7841009" cy="4724400"/>
              </a:xfrm>
            </p:spPr>
            <p:txBody>
              <a:bodyPr>
                <a:normAutofit/>
              </a:bodyPr>
              <a:lstStyle/>
              <a:p>
                <a:pPr marL="109728" indent="0">
                  <a:buNone/>
                </a:pPr>
                <a:endParaRPr lang="en-US" sz="2800" dirty="0"/>
              </a:p>
              <a:p>
                <a:pPr marL="109728" indent="0">
                  <a:buNone/>
                </a:pPr>
                <a:r>
                  <a:rPr lang="en-US" sz="2400" dirty="0"/>
                  <a:t>S</a:t>
                </a:r>
                <a:r>
                  <a:rPr lang="en-US" sz="2400" baseline="-25000" dirty="0"/>
                  <a:t>X</a:t>
                </a:r>
                <a:r>
                  <a:rPr lang="en-US" sz="2400" dirty="0"/>
                  <a:t> =</a:t>
                </a:r>
                <a14:m>
                  <m:oMath xmlns:m="http://schemas.openxmlformats.org/officeDocument/2006/math">
                    <m:rad>
                      <m:radPr>
                        <m:degHide m:val="on"/>
                        <m:ctrlPr>
                          <a:rPr lang="en-US" sz="2400" i="1" smtClean="0">
                            <a:latin typeface="Cambria Math" panose="02040503050406030204" pitchFamily="18" charset="0"/>
                          </a:rPr>
                        </m:ctrlPr>
                      </m:radPr>
                      <m:deg/>
                      <m:e>
                        <m:box>
                          <m:boxPr>
                            <m:ctrlPr>
                              <a:rPr lang="en-US" sz="2400" i="1" smtClean="0">
                                <a:latin typeface="Cambria Math" panose="02040503050406030204" pitchFamily="18" charset="0"/>
                              </a:rPr>
                            </m:ctrlPr>
                          </m:boxPr>
                          <m:e>
                            <m:argPr>
                              <m:argSz m:val="-1"/>
                            </m:argPr>
                            <m:f>
                              <m:fPr>
                                <m:ctrlPr>
                                  <a:rPr lang="en-US" sz="2400" i="1" smtClean="0">
                                    <a:latin typeface="Cambria Math" panose="02040503050406030204" pitchFamily="18" charset="0"/>
                                  </a:rPr>
                                </m:ctrlPr>
                              </m:fPr>
                              <m:num>
                                <m:r>
                                  <a:rPr lang="en-US" sz="2400" b="0" i="1" smtClean="0">
                                    <a:latin typeface="Cambria Math"/>
                                  </a:rPr>
                                  <m:t>10</m:t>
                                </m:r>
                              </m:num>
                              <m:den>
                                <m:r>
                                  <a:rPr lang="en-US" sz="2400" b="0" i="1" smtClean="0">
                                    <a:latin typeface="Cambria Math"/>
                                  </a:rPr>
                                  <m:t>4</m:t>
                                </m:r>
                              </m:den>
                            </m:f>
                          </m:e>
                        </m:box>
                      </m:e>
                    </m:rad>
                  </m:oMath>
                </a14:m>
                <a:r>
                  <a:rPr lang="en-US" sz="2400" dirty="0"/>
                  <a:t>= 1.58</a:t>
                </a:r>
              </a:p>
              <a:p>
                <a:pPr marL="109728" indent="0">
                  <a:buNone/>
                </a:pPr>
                <a:endParaRPr lang="en-US" sz="2800" dirty="0"/>
              </a:p>
              <a:p>
                <a:pPr marL="109728" indent="0">
                  <a:buNone/>
                </a:pPr>
                <a:endParaRPr lang="en-US" sz="2800" dirty="0"/>
              </a:p>
              <a:p>
                <a:pPr marL="109728" indent="0">
                  <a:buNone/>
                </a:pPr>
                <a:endParaRPr lang="en-US" sz="2800" dirty="0"/>
              </a:p>
              <a:p>
                <a:pPr marL="109728" indent="0" hangingPunct="0">
                  <a:buNone/>
                </a:pPr>
                <a:endParaRPr lang="en-US" sz="2800" dirty="0"/>
              </a:p>
              <a:p>
                <a:pPr marL="109728" indent="0" hangingPunct="0">
                  <a:buNone/>
                </a:pPr>
                <a:r>
                  <a:rPr lang="en-US" sz="2400" dirty="0"/>
                  <a:t>S</a:t>
                </a:r>
                <a:r>
                  <a:rPr lang="en-US" sz="2400" baseline="-25000" dirty="0"/>
                  <a:t>Y</a:t>
                </a:r>
                <a:r>
                  <a:rPr lang="en-US" sz="2400" dirty="0"/>
                  <a:t> =</a:t>
                </a:r>
                <a14:m>
                  <m:oMath xmlns:m="http://schemas.openxmlformats.org/officeDocument/2006/math">
                    <m:rad>
                      <m:radPr>
                        <m:degHide m:val="on"/>
                        <m:ctrlPr>
                          <a:rPr lang="en-US" sz="2400" i="1">
                            <a:latin typeface="Cambria Math" panose="02040503050406030204" pitchFamily="18" charset="0"/>
                          </a:rPr>
                        </m:ctrlPr>
                      </m:radPr>
                      <m:deg/>
                      <m:e>
                        <m:box>
                          <m:boxPr>
                            <m:ctrlPr>
                              <a:rPr lang="en-US" sz="2400" i="1">
                                <a:latin typeface="Cambria Math" panose="02040503050406030204" pitchFamily="18" charset="0"/>
                              </a:rPr>
                            </m:ctrlPr>
                          </m:boxPr>
                          <m:e>
                            <m:argPr>
                              <m:argSz m:val="-1"/>
                            </m:argPr>
                            <m:f>
                              <m:fPr>
                                <m:ctrlPr>
                                  <a:rPr lang="en-US" sz="2400" i="1">
                                    <a:latin typeface="Cambria Math" panose="02040503050406030204" pitchFamily="18" charset="0"/>
                                  </a:rPr>
                                </m:ctrlPr>
                              </m:fPr>
                              <m:num>
                                <m:r>
                                  <a:rPr lang="en-US" sz="2400" b="0" i="1" smtClean="0">
                                    <a:latin typeface="Cambria Math"/>
                                  </a:rPr>
                                  <m:t>8</m:t>
                                </m:r>
                                <m:r>
                                  <a:rPr lang="en-US" sz="2400" i="1">
                                    <a:latin typeface="Cambria Math"/>
                                  </a:rPr>
                                  <m:t>0</m:t>
                                </m:r>
                              </m:num>
                              <m:den>
                                <m:r>
                                  <a:rPr lang="en-US" sz="2400" i="1">
                                    <a:latin typeface="Cambria Math"/>
                                  </a:rPr>
                                  <m:t>4</m:t>
                                </m:r>
                              </m:den>
                            </m:f>
                          </m:e>
                        </m:box>
                      </m:e>
                    </m:rad>
                  </m:oMath>
                </a14:m>
                <a:r>
                  <a:rPr lang="en-US" sz="2400" dirty="0"/>
                  <a:t>= = 4.47</a:t>
                </a:r>
              </a:p>
              <a:p>
                <a:pPr marL="109728" indent="0" hangingPunct="0">
                  <a:buNone/>
                </a:pPr>
                <a:endParaRPr lang="en-US" sz="2400" dirty="0"/>
              </a:p>
              <a:p>
                <a:pPr marL="109728" indent="0" hangingPunc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1900" dirty="0"/>
              </a:p>
            </p:txBody>
          </p:sp>
        </mc:Choice>
        <mc:Fallback>
          <p:sp>
            <p:nvSpPr>
              <p:cNvPr id="2" name="Content Placeholder 1"/>
              <p:cNvSpPr>
                <a:spLocks noGrp="1" noRot="1" noChangeAspect="1" noMove="1" noResize="1" noEditPoints="1" noAdjustHandles="1" noChangeArrowheads="1" noChangeShapeType="1" noTextEdit="1"/>
              </p:cNvSpPr>
              <p:nvPr>
                <p:ph idx="1"/>
              </p:nvPr>
            </p:nvSpPr>
            <p:spPr>
              <a:xfrm>
                <a:off x="651495" y="1371600"/>
                <a:ext cx="7841009" cy="4724400"/>
              </a:xfrm>
              <a:blipFill>
                <a:blip r:embed="rId3"/>
                <a:stretch>
                  <a:fillRect l="-389"/>
                </a:stretch>
              </a:blipFill>
            </p:spPr>
            <p:txBody>
              <a:bodyPr/>
              <a:lstStyle/>
              <a:p>
                <a:r>
                  <a:rPr lang="en-US">
                    <a:noFill/>
                  </a:rPr>
                  <a:t> </a:t>
                </a:r>
              </a:p>
            </p:txBody>
          </p:sp>
        </mc:Fallback>
      </mc:AlternateContent>
      <p:sp>
        <p:nvSpPr>
          <p:cNvPr id="3" name="Footer Placeholder 2"/>
          <p:cNvSpPr>
            <a:spLocks noGrp="1"/>
          </p:cNvSpPr>
          <p:nvPr>
            <p:ph type="ftr" sz="quarter" idx="11"/>
          </p:nvPr>
        </p:nvSpPr>
        <p:spPr/>
        <p:txBody>
          <a:bodyPr/>
          <a:lstStyle/>
          <a:p>
            <a:r>
              <a:rPr lang="en-US"/>
              <a:t>Descriptive Statistics I</a:t>
            </a:r>
            <a:endParaRPr lang="en-US" dirty="0"/>
          </a:p>
        </p:txBody>
      </p:sp>
      <p:sp>
        <p:nvSpPr>
          <p:cNvPr id="4" name="Slide Number Placeholder 3"/>
          <p:cNvSpPr>
            <a:spLocks noGrp="1"/>
          </p:cNvSpPr>
          <p:nvPr>
            <p:ph type="sldNum" sz="quarter" idx="12"/>
          </p:nvPr>
        </p:nvSpPr>
        <p:spPr/>
        <p:txBody>
          <a:bodyPr/>
          <a:lstStyle/>
          <a:p>
            <a:fld id="{DCEFA406-86C8-4ED8-B2F1-E4F6F91D09EE}" type="slidenum">
              <a:rPr lang="en-US" smtClean="0"/>
              <a:t>27</a:t>
            </a:fld>
            <a:endParaRPr lang="en-US"/>
          </a:p>
        </p:txBody>
      </p:sp>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2822764500"/>
                  </p:ext>
                </p:extLst>
              </p:nvPr>
            </p:nvGraphicFramePr>
            <p:xfrm>
              <a:off x="4495800" y="1371600"/>
              <a:ext cx="2743200" cy="1517269"/>
            </p:xfrm>
            <a:graphic>
              <a:graphicData uri="http://schemas.openxmlformats.org/drawingml/2006/table">
                <a:tbl>
                  <a:tblPr>
                    <a:tableStyleId>{5C22544A-7EE6-4342-B048-85BDC9FD1C3A}</a:tableStyleId>
                  </a:tblPr>
                  <a:tblGrid>
                    <a:gridCol w="3810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tblGrid>
                  <a:tr h="0">
                    <a:tc>
                      <a:txBody>
                        <a:bodyPr/>
                        <a:lstStyle/>
                        <a:p>
                          <a:pPr marL="0" marR="279400" algn="r" hangingPunct="0">
                            <a:spcBef>
                              <a:spcPts val="0"/>
                            </a:spcBef>
                            <a:spcAft>
                              <a:spcPts val="0"/>
                            </a:spcAft>
                            <a:tabLst>
                              <a:tab pos="913765" algn="l"/>
                              <a:tab pos="1878965" algn="l"/>
                              <a:tab pos="4457065" algn="l"/>
                            </a:tabLst>
                          </a:pPr>
                          <a:r>
                            <a:rPr lang="en-US" sz="1400" u="none" dirty="0">
                              <a:effectLst/>
                            </a:rPr>
                            <a:t>X</a:t>
                          </a:r>
                          <a:endParaRPr lang="en-US" sz="1000" u="none" dirty="0">
                            <a:effectLst/>
                            <a:latin typeface="Times New Roman"/>
                            <a:ea typeface="Times New Roman"/>
                          </a:endParaRPr>
                        </a:p>
                      </a:txBody>
                      <a:tcPr marL="68580" marR="68580" marT="0" marB="0">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marL="0" marR="279400" algn="ctr" hangingPunct="0">
                            <a:spcBef>
                              <a:spcPts val="0"/>
                            </a:spcBef>
                            <a:spcAft>
                              <a:spcPts val="0"/>
                            </a:spcAft>
                            <a:tabLst>
                              <a:tab pos="913765" algn="l"/>
                              <a:tab pos="1878965" algn="l"/>
                              <a:tab pos="4457065" algn="l"/>
                            </a:tabLst>
                          </a:pPr>
                          <a14:m>
                            <m:oMathPara xmlns:m="http://schemas.openxmlformats.org/officeDocument/2006/math">
                              <m:oMathParaPr>
                                <m:jc m:val="centerGroup"/>
                              </m:oMathParaPr>
                              <m:oMath xmlns:m="http://schemas.openxmlformats.org/officeDocument/2006/math">
                                <m:bar>
                                  <m:barPr>
                                    <m:pos m:val="top"/>
                                    <m:ctrlPr>
                                      <a:rPr lang="en-US" sz="1400" i="1" u="none" smtClean="0">
                                        <a:effectLst/>
                                        <a:latin typeface="Cambria Math" panose="02040503050406030204" pitchFamily="18" charset="0"/>
                                      </a:rPr>
                                    </m:ctrlPr>
                                  </m:barPr>
                                  <m:e>
                                    <m:r>
                                      <a:rPr lang="en-US" sz="1400" b="0" i="1" u="none" smtClean="0">
                                        <a:effectLst/>
                                        <a:latin typeface="Cambria Math"/>
                                      </a:rPr>
                                      <m:t>𝑋</m:t>
                                    </m:r>
                                  </m:e>
                                </m:bar>
                              </m:oMath>
                            </m:oMathPara>
                          </a14:m>
                          <a:endParaRPr lang="en-US" sz="1400" u="none" dirty="0">
                            <a:effectLst/>
                            <a:latin typeface="Times New Roman"/>
                            <a:ea typeface="Times New Roman"/>
                          </a:endParaRPr>
                        </a:p>
                      </a:txBody>
                      <a:tcPr marL="68580" marR="68580" marT="0" marB="0">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marL="0" marR="279400" hangingPunct="0">
                            <a:spcBef>
                              <a:spcPts val="0"/>
                            </a:spcBef>
                            <a:spcAft>
                              <a:spcPts val="0"/>
                            </a:spcAft>
                            <a:tabLst>
                              <a:tab pos="913765" algn="l"/>
                              <a:tab pos="1878965" algn="l"/>
                              <a:tab pos="4457065" algn="l"/>
                            </a:tabLst>
                          </a:pPr>
                          <a:r>
                            <a:rPr lang="en-US" sz="1400" u="none" dirty="0">
                              <a:effectLst/>
                            </a:rPr>
                            <a:t>(X-</a:t>
                          </a:r>
                          <a14:m>
                            <m:oMath xmlns:m="http://schemas.openxmlformats.org/officeDocument/2006/math">
                              <m:bar>
                                <m:barPr>
                                  <m:pos m:val="top"/>
                                  <m:ctrlPr>
                                    <a:rPr lang="en-US" sz="1400" i="1" u="none" smtClean="0">
                                      <a:effectLst/>
                                      <a:latin typeface="Cambria Math" panose="02040503050406030204" pitchFamily="18" charset="0"/>
                                    </a:rPr>
                                  </m:ctrlPr>
                                </m:barPr>
                                <m:e>
                                  <m:r>
                                    <a:rPr lang="en-US" sz="1400" b="0" i="1" u="none" smtClean="0">
                                      <a:effectLst/>
                                      <a:latin typeface="Cambria Math"/>
                                    </a:rPr>
                                    <m:t>𝑋</m:t>
                                  </m:r>
                                </m:e>
                              </m:bar>
                            </m:oMath>
                          </a14:m>
                          <a:r>
                            <a:rPr lang="en-US" sz="1400" u="none" dirty="0">
                              <a:effectLst/>
                            </a:rPr>
                            <a:t>)</a:t>
                          </a:r>
                          <a:endParaRPr lang="en-US" sz="1000" u="none" dirty="0">
                            <a:effectLst/>
                            <a:latin typeface="Times New Roman"/>
                            <a:ea typeface="Times New Roman"/>
                          </a:endParaRPr>
                        </a:p>
                      </a:txBody>
                      <a:tcPr marL="68580" marR="68580" marT="0" marB="0">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marL="0" marR="279400" algn="r" hangingPunct="0">
                            <a:spcBef>
                              <a:spcPts val="0"/>
                            </a:spcBef>
                            <a:spcAft>
                              <a:spcPts val="0"/>
                            </a:spcAft>
                            <a:tabLst>
                              <a:tab pos="913765" algn="l"/>
                              <a:tab pos="1878965" algn="l"/>
                              <a:tab pos="4457065" algn="l"/>
                            </a:tabLst>
                          </a:pPr>
                          <a:r>
                            <a:rPr lang="en-US" sz="1400" u="none" dirty="0">
                              <a:effectLst/>
                            </a:rPr>
                            <a:t>(X-</a:t>
                          </a:r>
                          <a14:m>
                            <m:oMath xmlns:m="http://schemas.openxmlformats.org/officeDocument/2006/math">
                              <m:bar>
                                <m:barPr>
                                  <m:pos m:val="top"/>
                                  <m:ctrlPr>
                                    <a:rPr lang="en-US" sz="1400" i="1" u="none" smtClean="0">
                                      <a:effectLst/>
                                      <a:latin typeface="Cambria Math" panose="02040503050406030204" pitchFamily="18" charset="0"/>
                                    </a:rPr>
                                  </m:ctrlPr>
                                </m:barPr>
                                <m:e>
                                  <m:r>
                                    <a:rPr lang="en-US" sz="1400" b="0" i="1" u="none" smtClean="0">
                                      <a:effectLst/>
                                      <a:latin typeface="Cambria Math"/>
                                    </a:rPr>
                                    <m:t>𝑋</m:t>
                                  </m:r>
                                </m:e>
                              </m:bar>
                            </m:oMath>
                          </a14:m>
                          <a:r>
                            <a:rPr lang="en-US" sz="1400" u="none" dirty="0">
                              <a:effectLst/>
                            </a:rPr>
                            <a:t>)</a:t>
                          </a:r>
                          <a:r>
                            <a:rPr lang="en-US" sz="1400" u="none" baseline="30000" dirty="0">
                              <a:effectLst/>
                            </a:rPr>
                            <a:t>2</a:t>
                          </a:r>
                          <a:endParaRPr lang="en-US" sz="1000" u="none" dirty="0">
                            <a:effectLst/>
                            <a:latin typeface="Times New Roman"/>
                            <a:ea typeface="Times New Roman"/>
                          </a:endParaRPr>
                        </a:p>
                      </a:txBody>
                      <a:tcPr marL="68580" marR="68580" marT="0" marB="0">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10000"/>
                      </a:ext>
                    </a:extLst>
                  </a:tr>
                  <a:tr h="0">
                    <a:tc>
                      <a:txBody>
                        <a:bodyPr/>
                        <a:lstStyle/>
                        <a:p>
                          <a:pPr marL="0" marR="279400" algn="r" hangingPunct="0">
                            <a:spcBef>
                              <a:spcPts val="0"/>
                            </a:spcBef>
                            <a:spcAft>
                              <a:spcPts val="0"/>
                            </a:spcAft>
                            <a:tabLst>
                              <a:tab pos="913765" algn="l"/>
                              <a:tab pos="1878965" algn="l"/>
                              <a:tab pos="4457065" algn="l"/>
                            </a:tabLst>
                          </a:pPr>
                          <a:r>
                            <a:rPr lang="en-US" sz="1400" dirty="0">
                              <a:effectLst/>
                            </a:rPr>
                            <a:t>1</a:t>
                          </a:r>
                          <a:endParaRPr lang="en-US" sz="1000" dirty="0">
                            <a:effectLst/>
                            <a:latin typeface="Times New Roman"/>
                            <a:ea typeface="Times New Roman"/>
                          </a:endParaRPr>
                        </a:p>
                      </a:txBody>
                      <a:tcPr marL="68580" marR="68580" marT="0" marB="0">
                        <a:lnT w="12700" cap="flat" cmpd="sng" algn="ctr">
                          <a:solidFill>
                            <a:schemeClr val="tx1"/>
                          </a:solidFill>
                          <a:prstDash val="solid"/>
                          <a:round/>
                          <a:headEnd type="none" w="med" len="med"/>
                          <a:tailEnd type="none" w="med" len="med"/>
                        </a:lnT>
                      </a:tcPr>
                    </a:tc>
                    <a:tc>
                      <a:txBody>
                        <a:bodyPr/>
                        <a:lstStyle/>
                        <a:p>
                          <a:pPr marL="0" marR="279400" algn="ctr" hangingPunct="0">
                            <a:spcBef>
                              <a:spcPts val="0"/>
                            </a:spcBef>
                            <a:spcAft>
                              <a:spcPts val="0"/>
                            </a:spcAft>
                            <a:tabLst>
                              <a:tab pos="913765" algn="l"/>
                              <a:tab pos="1878965" algn="l"/>
                              <a:tab pos="4457065" algn="l"/>
                            </a:tabLst>
                          </a:pPr>
                          <a:r>
                            <a:rPr lang="en-US" sz="1400" dirty="0">
                              <a:effectLst/>
                            </a:rPr>
                            <a:t>3</a:t>
                          </a:r>
                          <a:endParaRPr lang="en-US" sz="1000" dirty="0">
                            <a:effectLst/>
                            <a:latin typeface="Times New Roman"/>
                            <a:ea typeface="Times New Roman"/>
                          </a:endParaRPr>
                        </a:p>
                      </a:txBody>
                      <a:tcPr marL="68580" marR="68580" marT="0" marB="0">
                        <a:lnT w="12700" cap="flat" cmpd="sng" algn="ctr">
                          <a:solidFill>
                            <a:schemeClr val="tx1"/>
                          </a:solidFill>
                          <a:prstDash val="solid"/>
                          <a:round/>
                          <a:headEnd type="none" w="med" len="med"/>
                          <a:tailEnd type="none" w="med" len="med"/>
                        </a:lnT>
                      </a:tcPr>
                    </a:tc>
                    <a:tc>
                      <a:txBody>
                        <a:bodyPr/>
                        <a:lstStyle/>
                        <a:p>
                          <a:pPr marL="0" marR="279400" algn="r" hangingPunct="0">
                            <a:spcBef>
                              <a:spcPts val="0"/>
                            </a:spcBef>
                            <a:spcAft>
                              <a:spcPts val="0"/>
                            </a:spcAft>
                            <a:tabLst>
                              <a:tab pos="913765" algn="l"/>
                              <a:tab pos="1878965" algn="l"/>
                              <a:tab pos="4457065" algn="l"/>
                            </a:tabLst>
                          </a:pPr>
                          <a:r>
                            <a:rPr lang="en-US" sz="1400">
                              <a:effectLst/>
                            </a:rPr>
                            <a:t>-2</a:t>
                          </a:r>
                          <a:endParaRPr lang="en-US" sz="1000">
                            <a:effectLst/>
                            <a:latin typeface="Times New Roman"/>
                            <a:ea typeface="Times New Roman"/>
                          </a:endParaRPr>
                        </a:p>
                      </a:txBody>
                      <a:tcPr marL="68580" marR="68580" marT="0" marB="0">
                        <a:lnT w="12700" cap="flat" cmpd="sng" algn="ctr">
                          <a:solidFill>
                            <a:schemeClr val="tx1"/>
                          </a:solidFill>
                          <a:prstDash val="solid"/>
                          <a:round/>
                          <a:headEnd type="none" w="med" len="med"/>
                          <a:tailEnd type="none" w="med" len="med"/>
                        </a:lnT>
                      </a:tcPr>
                    </a:tc>
                    <a:tc>
                      <a:txBody>
                        <a:bodyPr/>
                        <a:lstStyle/>
                        <a:p>
                          <a:pPr marL="0" marR="279400" algn="r" hangingPunct="0">
                            <a:spcBef>
                              <a:spcPts val="0"/>
                            </a:spcBef>
                            <a:spcAft>
                              <a:spcPts val="0"/>
                            </a:spcAft>
                            <a:tabLst>
                              <a:tab pos="913765" algn="l"/>
                              <a:tab pos="1878965" algn="l"/>
                              <a:tab pos="4457065" algn="l"/>
                            </a:tabLst>
                          </a:pPr>
                          <a:r>
                            <a:rPr lang="en-US" sz="1400">
                              <a:effectLst/>
                            </a:rPr>
                            <a:t>4</a:t>
                          </a:r>
                          <a:endParaRPr lang="en-US" sz="1000">
                            <a:effectLst/>
                            <a:latin typeface="Times New Roman"/>
                            <a:ea typeface="Times New Roman"/>
                          </a:endParaRPr>
                        </a:p>
                      </a:txBody>
                      <a:tcPr marL="68580" marR="68580" marT="0" marB="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0">
                    <a:tc>
                      <a:txBody>
                        <a:bodyPr/>
                        <a:lstStyle/>
                        <a:p>
                          <a:pPr marL="0" marR="279400" algn="r" hangingPunct="0">
                            <a:spcBef>
                              <a:spcPts val="0"/>
                            </a:spcBef>
                            <a:spcAft>
                              <a:spcPts val="0"/>
                            </a:spcAft>
                            <a:tabLst>
                              <a:tab pos="913765" algn="l"/>
                              <a:tab pos="1878965" algn="l"/>
                              <a:tab pos="4457065" algn="l"/>
                            </a:tabLst>
                          </a:pPr>
                          <a:r>
                            <a:rPr lang="en-US" sz="1400" dirty="0">
                              <a:effectLst/>
                            </a:rPr>
                            <a:t>2</a:t>
                          </a:r>
                          <a:endParaRPr lang="en-US" sz="1000" dirty="0">
                            <a:effectLst/>
                            <a:latin typeface="Times New Roman"/>
                            <a:ea typeface="Times New Roman"/>
                          </a:endParaRPr>
                        </a:p>
                      </a:txBody>
                      <a:tcPr marL="68580" marR="68580" marT="0" marB="0"/>
                    </a:tc>
                    <a:tc>
                      <a:txBody>
                        <a:bodyPr/>
                        <a:lstStyle/>
                        <a:p>
                          <a:pPr marL="0" marR="279400" algn="ctr" hangingPunct="0">
                            <a:spcBef>
                              <a:spcPts val="0"/>
                            </a:spcBef>
                            <a:spcAft>
                              <a:spcPts val="0"/>
                            </a:spcAft>
                            <a:tabLst>
                              <a:tab pos="913765" algn="l"/>
                              <a:tab pos="1878965" algn="l"/>
                              <a:tab pos="4457065" algn="l"/>
                            </a:tabLst>
                          </a:pPr>
                          <a:r>
                            <a:rPr lang="en-US" sz="1400" dirty="0">
                              <a:effectLst/>
                            </a:rPr>
                            <a:t>3</a:t>
                          </a:r>
                          <a:endParaRPr lang="en-US" sz="1000" dirty="0">
                            <a:effectLst/>
                            <a:latin typeface="Times New Roman"/>
                            <a:ea typeface="Times New Roman"/>
                          </a:endParaRPr>
                        </a:p>
                      </a:txBody>
                      <a:tcPr marL="68580" marR="68580" marT="0" marB="0"/>
                    </a:tc>
                    <a:tc>
                      <a:txBody>
                        <a:bodyPr/>
                        <a:lstStyle/>
                        <a:p>
                          <a:pPr marL="0" marR="279400" algn="r" hangingPunct="0">
                            <a:spcBef>
                              <a:spcPts val="0"/>
                            </a:spcBef>
                            <a:spcAft>
                              <a:spcPts val="0"/>
                            </a:spcAft>
                            <a:tabLst>
                              <a:tab pos="913765" algn="l"/>
                              <a:tab pos="1878965" algn="l"/>
                              <a:tab pos="4457065" algn="l"/>
                            </a:tabLst>
                          </a:pPr>
                          <a:r>
                            <a:rPr lang="en-US" sz="1400">
                              <a:effectLst/>
                            </a:rPr>
                            <a:t>-1</a:t>
                          </a:r>
                          <a:endParaRPr lang="en-US" sz="1000">
                            <a:effectLst/>
                            <a:latin typeface="Times New Roman"/>
                            <a:ea typeface="Times New Roman"/>
                          </a:endParaRPr>
                        </a:p>
                      </a:txBody>
                      <a:tcPr marL="68580" marR="68580" marT="0" marB="0"/>
                    </a:tc>
                    <a:tc>
                      <a:txBody>
                        <a:bodyPr/>
                        <a:lstStyle/>
                        <a:p>
                          <a:pPr marL="0" marR="279400" algn="r" hangingPunct="0">
                            <a:spcBef>
                              <a:spcPts val="0"/>
                            </a:spcBef>
                            <a:spcAft>
                              <a:spcPts val="0"/>
                            </a:spcAft>
                            <a:tabLst>
                              <a:tab pos="913765" algn="l"/>
                              <a:tab pos="1878965" algn="l"/>
                              <a:tab pos="4457065" algn="l"/>
                            </a:tabLst>
                          </a:pPr>
                          <a:r>
                            <a:rPr lang="en-US" sz="1400">
                              <a:effectLst/>
                            </a:rPr>
                            <a:t>1</a:t>
                          </a:r>
                          <a:endParaRPr lang="en-US" sz="1000">
                            <a:effectLst/>
                            <a:latin typeface="Times New Roman"/>
                            <a:ea typeface="Times New Roman"/>
                          </a:endParaRPr>
                        </a:p>
                      </a:txBody>
                      <a:tcPr marL="68580" marR="68580" marT="0" marB="0"/>
                    </a:tc>
                    <a:extLst>
                      <a:ext uri="{0D108BD9-81ED-4DB2-BD59-A6C34878D82A}">
                        <a16:rowId xmlns:a16="http://schemas.microsoft.com/office/drawing/2014/main" val="10002"/>
                      </a:ext>
                    </a:extLst>
                  </a:tr>
                  <a:tr h="0">
                    <a:tc>
                      <a:txBody>
                        <a:bodyPr/>
                        <a:lstStyle/>
                        <a:p>
                          <a:pPr marL="0" marR="279400" algn="r" hangingPunct="0">
                            <a:spcBef>
                              <a:spcPts val="0"/>
                            </a:spcBef>
                            <a:spcAft>
                              <a:spcPts val="0"/>
                            </a:spcAft>
                            <a:tabLst>
                              <a:tab pos="913765" algn="l"/>
                              <a:tab pos="1878965" algn="l"/>
                              <a:tab pos="4457065" algn="l"/>
                            </a:tabLst>
                          </a:pPr>
                          <a:r>
                            <a:rPr lang="en-US" sz="1400" dirty="0">
                              <a:effectLst/>
                            </a:rPr>
                            <a:t>3</a:t>
                          </a:r>
                          <a:endParaRPr lang="en-US" sz="1000" dirty="0">
                            <a:effectLst/>
                            <a:latin typeface="Times New Roman"/>
                            <a:ea typeface="Times New Roman"/>
                          </a:endParaRPr>
                        </a:p>
                      </a:txBody>
                      <a:tcPr marL="68580" marR="68580" marT="0" marB="0"/>
                    </a:tc>
                    <a:tc>
                      <a:txBody>
                        <a:bodyPr/>
                        <a:lstStyle/>
                        <a:p>
                          <a:pPr marL="0" marR="279400" algn="ctr" hangingPunct="0">
                            <a:spcBef>
                              <a:spcPts val="0"/>
                            </a:spcBef>
                            <a:spcAft>
                              <a:spcPts val="0"/>
                            </a:spcAft>
                            <a:tabLst>
                              <a:tab pos="913765" algn="l"/>
                              <a:tab pos="1878965" algn="l"/>
                              <a:tab pos="4457065" algn="l"/>
                            </a:tabLst>
                          </a:pPr>
                          <a:r>
                            <a:rPr lang="en-US" sz="1400" dirty="0">
                              <a:effectLst/>
                            </a:rPr>
                            <a:t>3</a:t>
                          </a:r>
                          <a:endParaRPr lang="en-US" sz="1000" dirty="0">
                            <a:effectLst/>
                            <a:latin typeface="Times New Roman"/>
                            <a:ea typeface="Times New Roman"/>
                          </a:endParaRPr>
                        </a:p>
                      </a:txBody>
                      <a:tcPr marL="68580" marR="68580" marT="0" marB="0"/>
                    </a:tc>
                    <a:tc>
                      <a:txBody>
                        <a:bodyPr/>
                        <a:lstStyle/>
                        <a:p>
                          <a:pPr marL="0" marR="279400" algn="r" hangingPunct="0">
                            <a:spcBef>
                              <a:spcPts val="0"/>
                            </a:spcBef>
                            <a:spcAft>
                              <a:spcPts val="0"/>
                            </a:spcAft>
                            <a:tabLst>
                              <a:tab pos="913765" algn="l"/>
                              <a:tab pos="1878965" algn="l"/>
                              <a:tab pos="4457065" algn="l"/>
                            </a:tabLst>
                          </a:pPr>
                          <a:r>
                            <a:rPr lang="en-US" sz="1400" dirty="0">
                              <a:effectLst/>
                            </a:rPr>
                            <a:t>0</a:t>
                          </a:r>
                          <a:endParaRPr lang="en-US" sz="1000" dirty="0">
                            <a:effectLst/>
                            <a:latin typeface="Times New Roman"/>
                            <a:ea typeface="Times New Roman"/>
                          </a:endParaRPr>
                        </a:p>
                      </a:txBody>
                      <a:tcPr marL="68580" marR="68580" marT="0" marB="0"/>
                    </a:tc>
                    <a:tc>
                      <a:txBody>
                        <a:bodyPr/>
                        <a:lstStyle/>
                        <a:p>
                          <a:pPr marL="0" marR="279400" algn="r" hangingPunct="0">
                            <a:spcBef>
                              <a:spcPts val="0"/>
                            </a:spcBef>
                            <a:spcAft>
                              <a:spcPts val="0"/>
                            </a:spcAft>
                            <a:tabLst>
                              <a:tab pos="913765" algn="l"/>
                              <a:tab pos="1878965" algn="l"/>
                              <a:tab pos="4457065" algn="l"/>
                            </a:tabLst>
                          </a:pPr>
                          <a:r>
                            <a:rPr lang="en-US" sz="1400">
                              <a:effectLst/>
                            </a:rPr>
                            <a:t>0</a:t>
                          </a:r>
                          <a:endParaRPr lang="en-US" sz="1000">
                            <a:effectLst/>
                            <a:latin typeface="Times New Roman"/>
                            <a:ea typeface="Times New Roman"/>
                          </a:endParaRPr>
                        </a:p>
                      </a:txBody>
                      <a:tcPr marL="68580" marR="68580" marT="0" marB="0"/>
                    </a:tc>
                    <a:extLst>
                      <a:ext uri="{0D108BD9-81ED-4DB2-BD59-A6C34878D82A}">
                        <a16:rowId xmlns:a16="http://schemas.microsoft.com/office/drawing/2014/main" val="10003"/>
                      </a:ext>
                    </a:extLst>
                  </a:tr>
                  <a:tr h="0">
                    <a:tc>
                      <a:txBody>
                        <a:bodyPr/>
                        <a:lstStyle/>
                        <a:p>
                          <a:pPr marL="0" marR="279400" algn="r" hangingPunct="0">
                            <a:spcBef>
                              <a:spcPts val="0"/>
                            </a:spcBef>
                            <a:spcAft>
                              <a:spcPts val="0"/>
                            </a:spcAft>
                            <a:tabLst>
                              <a:tab pos="913765" algn="l"/>
                              <a:tab pos="1878965" algn="l"/>
                              <a:tab pos="4457065" algn="l"/>
                            </a:tabLst>
                          </a:pPr>
                          <a:r>
                            <a:rPr lang="en-US" sz="1400" dirty="0">
                              <a:effectLst/>
                            </a:rPr>
                            <a:t>4</a:t>
                          </a:r>
                          <a:endParaRPr lang="en-US" sz="1000" dirty="0">
                            <a:effectLst/>
                            <a:latin typeface="Times New Roman"/>
                            <a:ea typeface="Times New Roman"/>
                          </a:endParaRPr>
                        </a:p>
                      </a:txBody>
                      <a:tcPr marL="68580" marR="68580" marT="0" marB="0"/>
                    </a:tc>
                    <a:tc>
                      <a:txBody>
                        <a:bodyPr/>
                        <a:lstStyle/>
                        <a:p>
                          <a:pPr marL="0" marR="279400" algn="ctr" hangingPunct="0">
                            <a:spcBef>
                              <a:spcPts val="0"/>
                            </a:spcBef>
                            <a:spcAft>
                              <a:spcPts val="0"/>
                            </a:spcAft>
                            <a:tabLst>
                              <a:tab pos="913765" algn="l"/>
                              <a:tab pos="1878965" algn="l"/>
                              <a:tab pos="4457065" algn="l"/>
                            </a:tabLst>
                          </a:pPr>
                          <a:r>
                            <a:rPr lang="en-US" sz="1400" dirty="0">
                              <a:effectLst/>
                            </a:rPr>
                            <a:t>3</a:t>
                          </a:r>
                          <a:endParaRPr lang="en-US" sz="1000" dirty="0">
                            <a:effectLst/>
                            <a:latin typeface="Times New Roman"/>
                            <a:ea typeface="Times New Roman"/>
                          </a:endParaRPr>
                        </a:p>
                      </a:txBody>
                      <a:tcPr marL="68580" marR="68580" marT="0" marB="0"/>
                    </a:tc>
                    <a:tc>
                      <a:txBody>
                        <a:bodyPr/>
                        <a:lstStyle/>
                        <a:p>
                          <a:pPr marL="0" marR="279400" algn="r" hangingPunct="0">
                            <a:spcBef>
                              <a:spcPts val="0"/>
                            </a:spcBef>
                            <a:spcAft>
                              <a:spcPts val="0"/>
                            </a:spcAft>
                            <a:tabLst>
                              <a:tab pos="913765" algn="l"/>
                              <a:tab pos="1878965" algn="l"/>
                              <a:tab pos="4457065" algn="l"/>
                            </a:tabLst>
                          </a:pPr>
                          <a:r>
                            <a:rPr lang="en-US" sz="1400" dirty="0">
                              <a:effectLst/>
                            </a:rPr>
                            <a:t>1</a:t>
                          </a:r>
                          <a:endParaRPr lang="en-US" sz="1000" dirty="0">
                            <a:effectLst/>
                            <a:latin typeface="Times New Roman"/>
                            <a:ea typeface="Times New Roman"/>
                          </a:endParaRPr>
                        </a:p>
                      </a:txBody>
                      <a:tcPr marL="68580" marR="68580" marT="0" marB="0"/>
                    </a:tc>
                    <a:tc>
                      <a:txBody>
                        <a:bodyPr/>
                        <a:lstStyle/>
                        <a:p>
                          <a:pPr marL="0" marR="279400" algn="r" hangingPunct="0">
                            <a:spcBef>
                              <a:spcPts val="0"/>
                            </a:spcBef>
                            <a:spcAft>
                              <a:spcPts val="0"/>
                            </a:spcAft>
                            <a:tabLst>
                              <a:tab pos="913765" algn="l"/>
                              <a:tab pos="1878965" algn="l"/>
                              <a:tab pos="4457065" algn="l"/>
                            </a:tabLst>
                          </a:pPr>
                          <a:r>
                            <a:rPr lang="en-US" sz="1400">
                              <a:effectLst/>
                            </a:rPr>
                            <a:t>1</a:t>
                          </a:r>
                          <a:endParaRPr lang="en-US" sz="1000">
                            <a:effectLst/>
                            <a:latin typeface="Times New Roman"/>
                            <a:ea typeface="Times New Roman"/>
                          </a:endParaRPr>
                        </a:p>
                      </a:txBody>
                      <a:tcPr marL="68580" marR="68580" marT="0" marB="0"/>
                    </a:tc>
                    <a:extLst>
                      <a:ext uri="{0D108BD9-81ED-4DB2-BD59-A6C34878D82A}">
                        <a16:rowId xmlns:a16="http://schemas.microsoft.com/office/drawing/2014/main" val="10004"/>
                      </a:ext>
                    </a:extLst>
                  </a:tr>
                  <a:tr h="0">
                    <a:tc>
                      <a:txBody>
                        <a:bodyPr/>
                        <a:lstStyle/>
                        <a:p>
                          <a:pPr marL="0" marR="279400" algn="r" hangingPunct="0">
                            <a:spcBef>
                              <a:spcPts val="0"/>
                            </a:spcBef>
                            <a:spcAft>
                              <a:spcPts val="0"/>
                            </a:spcAft>
                            <a:tabLst>
                              <a:tab pos="913765" algn="l"/>
                              <a:tab pos="1878965" algn="l"/>
                              <a:tab pos="4457065" algn="l"/>
                            </a:tabLst>
                          </a:pPr>
                          <a:r>
                            <a:rPr lang="en-US" sz="1400" dirty="0">
                              <a:effectLst/>
                            </a:rPr>
                            <a:t>5</a:t>
                          </a:r>
                          <a:endParaRPr lang="en-US" sz="1000" dirty="0">
                            <a:effectLst/>
                            <a:latin typeface="Times New Roman"/>
                            <a:ea typeface="Times New Roman"/>
                          </a:endParaRPr>
                        </a:p>
                      </a:txBody>
                      <a:tcPr marL="68580" marR="68580" marT="0" marB="0">
                        <a:lnB w="12700" cap="flat" cmpd="sng" algn="ctr">
                          <a:solidFill>
                            <a:schemeClr val="tx1"/>
                          </a:solidFill>
                          <a:prstDash val="solid"/>
                          <a:round/>
                          <a:headEnd type="none" w="med" len="med"/>
                          <a:tailEnd type="none" w="med" len="med"/>
                        </a:lnB>
                      </a:tcPr>
                    </a:tc>
                    <a:tc>
                      <a:txBody>
                        <a:bodyPr/>
                        <a:lstStyle/>
                        <a:p>
                          <a:pPr marL="0" marR="279400" algn="ctr" hangingPunct="0">
                            <a:spcBef>
                              <a:spcPts val="0"/>
                            </a:spcBef>
                            <a:spcAft>
                              <a:spcPts val="0"/>
                            </a:spcAft>
                            <a:tabLst>
                              <a:tab pos="913765" algn="l"/>
                              <a:tab pos="1878965" algn="l"/>
                              <a:tab pos="4457065" algn="l"/>
                            </a:tabLst>
                          </a:pPr>
                          <a:r>
                            <a:rPr lang="en-US" sz="1400" dirty="0">
                              <a:effectLst/>
                            </a:rPr>
                            <a:t>3</a:t>
                          </a:r>
                          <a:endParaRPr lang="en-US" sz="1000" dirty="0">
                            <a:effectLst/>
                            <a:latin typeface="Times New Roman"/>
                            <a:ea typeface="Times New Roman"/>
                          </a:endParaRPr>
                        </a:p>
                      </a:txBody>
                      <a:tcPr marL="68580" marR="68580" marT="0" marB="0">
                        <a:lnB w="12700" cap="flat" cmpd="sng" algn="ctr">
                          <a:solidFill>
                            <a:schemeClr val="tx1"/>
                          </a:solidFill>
                          <a:prstDash val="solid"/>
                          <a:round/>
                          <a:headEnd type="none" w="med" len="med"/>
                          <a:tailEnd type="none" w="med" len="med"/>
                        </a:lnB>
                      </a:tcPr>
                    </a:tc>
                    <a:tc>
                      <a:txBody>
                        <a:bodyPr/>
                        <a:lstStyle/>
                        <a:p>
                          <a:pPr marL="0" marR="279400" algn="r" hangingPunct="0">
                            <a:spcBef>
                              <a:spcPts val="0"/>
                            </a:spcBef>
                            <a:spcAft>
                              <a:spcPts val="0"/>
                            </a:spcAft>
                            <a:tabLst>
                              <a:tab pos="913765" algn="l"/>
                              <a:tab pos="1878965" algn="l"/>
                              <a:tab pos="4457065" algn="l"/>
                            </a:tabLst>
                          </a:pPr>
                          <a:r>
                            <a:rPr lang="en-US" sz="1400">
                              <a:effectLst/>
                            </a:rPr>
                            <a:t>2</a:t>
                          </a:r>
                          <a:endParaRPr lang="en-US" sz="1000">
                            <a:effectLst/>
                            <a:latin typeface="Times New Roman"/>
                            <a:ea typeface="Times New Roman"/>
                          </a:endParaRPr>
                        </a:p>
                      </a:txBody>
                      <a:tcPr marL="68580" marR="68580" marT="0" marB="0">
                        <a:lnB w="12700" cap="flat" cmpd="sng" algn="ctr">
                          <a:solidFill>
                            <a:schemeClr val="tx1"/>
                          </a:solidFill>
                          <a:prstDash val="solid"/>
                          <a:round/>
                          <a:headEnd type="none" w="med" len="med"/>
                          <a:tailEnd type="none" w="med" len="med"/>
                        </a:lnB>
                      </a:tcPr>
                    </a:tc>
                    <a:tc>
                      <a:txBody>
                        <a:bodyPr/>
                        <a:lstStyle/>
                        <a:p>
                          <a:pPr marL="0" marR="279400" algn="r" hangingPunct="0">
                            <a:spcBef>
                              <a:spcPts val="0"/>
                            </a:spcBef>
                            <a:spcAft>
                              <a:spcPts val="0"/>
                            </a:spcAft>
                            <a:tabLst>
                              <a:tab pos="913765" algn="l"/>
                              <a:tab pos="1878965" algn="l"/>
                              <a:tab pos="4457065" algn="l"/>
                            </a:tabLst>
                          </a:pPr>
                          <a:r>
                            <a:rPr lang="en-US" sz="1400">
                              <a:effectLst/>
                            </a:rPr>
                            <a:t>4</a:t>
                          </a:r>
                          <a:endParaRPr lang="en-US" sz="1000">
                            <a:effectLst/>
                            <a:latin typeface="Times New Roman"/>
                            <a:ea typeface="Times New Roman"/>
                          </a:endParaRPr>
                        </a:p>
                      </a:txBody>
                      <a:tcPr marL="68580" marR="68580"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marL="0" marR="279400" algn="r" hangingPunct="0">
                            <a:spcBef>
                              <a:spcPts val="0"/>
                            </a:spcBef>
                            <a:spcAft>
                              <a:spcPts val="0"/>
                            </a:spcAft>
                            <a:tabLst>
                              <a:tab pos="913765" algn="l"/>
                              <a:tab pos="1878965" algn="l"/>
                              <a:tab pos="4457065" algn="l"/>
                            </a:tabLst>
                          </a:pPr>
                          <a:r>
                            <a:rPr lang="en-US" sz="1400" dirty="0">
                              <a:effectLst/>
                            </a:rPr>
                            <a:t> </a:t>
                          </a:r>
                          <a:endParaRPr lang="en-US" sz="1000" dirty="0">
                            <a:effectLst/>
                            <a:latin typeface="Times New Roman"/>
                            <a:ea typeface="Times New Roman"/>
                          </a:endParaRPr>
                        </a:p>
                      </a:txBody>
                      <a:tcPr marL="68580" marR="68580" marT="0" marB="0">
                        <a:lnT w="12700" cap="flat" cmpd="sng" algn="ctr">
                          <a:solidFill>
                            <a:schemeClr val="tx1"/>
                          </a:solidFill>
                          <a:prstDash val="solid"/>
                          <a:round/>
                          <a:headEnd type="none" w="med" len="med"/>
                          <a:tailEnd type="none" w="med" len="med"/>
                        </a:lnT>
                        <a:solidFill>
                          <a:schemeClr val="bg2">
                            <a:lumMod val="75000"/>
                          </a:schemeClr>
                        </a:solidFill>
                      </a:tcPr>
                    </a:tc>
                    <a:tc>
                      <a:txBody>
                        <a:bodyPr/>
                        <a:lstStyle/>
                        <a:p>
                          <a:pPr marL="0" marR="279400" algn="ctr" hangingPunct="0">
                            <a:spcBef>
                              <a:spcPts val="0"/>
                            </a:spcBef>
                            <a:spcAft>
                              <a:spcPts val="0"/>
                            </a:spcAft>
                            <a:tabLst>
                              <a:tab pos="913765" algn="l"/>
                              <a:tab pos="1878965" algn="l"/>
                              <a:tab pos="4457065" algn="l"/>
                            </a:tabLst>
                          </a:pPr>
                          <a:r>
                            <a:rPr lang="en-US" sz="1400" dirty="0">
                              <a:effectLst/>
                            </a:rPr>
                            <a:t> </a:t>
                          </a:r>
                          <a:endParaRPr lang="en-US" sz="1000" dirty="0">
                            <a:effectLst/>
                            <a:latin typeface="Times New Roman"/>
                            <a:ea typeface="Times New Roman"/>
                          </a:endParaRPr>
                        </a:p>
                      </a:txBody>
                      <a:tcPr marL="68580" marR="68580" marT="0" marB="0">
                        <a:lnT w="12700" cap="flat" cmpd="sng" algn="ctr">
                          <a:solidFill>
                            <a:schemeClr val="tx1"/>
                          </a:solidFill>
                          <a:prstDash val="solid"/>
                          <a:round/>
                          <a:headEnd type="none" w="med" len="med"/>
                          <a:tailEnd type="none" w="med" len="med"/>
                        </a:lnT>
                        <a:solidFill>
                          <a:schemeClr val="bg2">
                            <a:lumMod val="75000"/>
                          </a:schemeClr>
                        </a:solidFill>
                      </a:tcPr>
                    </a:tc>
                    <a:tc>
                      <a:txBody>
                        <a:bodyPr/>
                        <a:lstStyle/>
                        <a:p>
                          <a:pPr marL="0" marR="279400" algn="r" hangingPunct="0">
                            <a:spcBef>
                              <a:spcPts val="0"/>
                            </a:spcBef>
                            <a:spcAft>
                              <a:spcPts val="0"/>
                            </a:spcAft>
                            <a:tabLst>
                              <a:tab pos="913765" algn="l"/>
                              <a:tab pos="1878965" algn="l"/>
                              <a:tab pos="4457065" algn="l"/>
                            </a:tabLst>
                          </a:pPr>
                          <a:r>
                            <a:rPr lang="en-US" sz="1400" dirty="0">
                              <a:effectLst/>
                            </a:rPr>
                            <a:t>∑=0</a:t>
                          </a:r>
                          <a:endParaRPr lang="en-US" sz="1000" dirty="0">
                            <a:effectLst/>
                            <a:latin typeface="Times New Roman"/>
                            <a:ea typeface="Times New Roman"/>
                          </a:endParaRPr>
                        </a:p>
                      </a:txBody>
                      <a:tcPr marL="68580" marR="68580" marT="0" marB="0">
                        <a:lnT w="12700" cap="flat" cmpd="sng" algn="ctr">
                          <a:solidFill>
                            <a:schemeClr val="tx1"/>
                          </a:solidFill>
                          <a:prstDash val="solid"/>
                          <a:round/>
                          <a:headEnd type="none" w="med" len="med"/>
                          <a:tailEnd type="none" w="med" len="med"/>
                        </a:lnT>
                        <a:solidFill>
                          <a:schemeClr val="bg2">
                            <a:lumMod val="75000"/>
                          </a:schemeClr>
                        </a:solidFill>
                      </a:tcPr>
                    </a:tc>
                    <a:tc>
                      <a:txBody>
                        <a:bodyPr/>
                        <a:lstStyle/>
                        <a:p>
                          <a:pPr marL="0" marR="279400" algn="r" hangingPunct="0">
                            <a:spcBef>
                              <a:spcPts val="0"/>
                            </a:spcBef>
                            <a:spcAft>
                              <a:spcPts val="0"/>
                            </a:spcAft>
                            <a:tabLst>
                              <a:tab pos="913765" algn="l"/>
                              <a:tab pos="1878965" algn="l"/>
                              <a:tab pos="4457065" algn="l"/>
                            </a:tabLst>
                          </a:pPr>
                          <a:r>
                            <a:rPr lang="en-US" sz="1400" dirty="0">
                              <a:effectLst/>
                            </a:rPr>
                            <a:t>10</a:t>
                          </a:r>
                          <a:endParaRPr lang="en-US" sz="1000" dirty="0">
                            <a:effectLst/>
                            <a:latin typeface="Times New Roman"/>
                            <a:ea typeface="Times New Roman"/>
                          </a:endParaRPr>
                        </a:p>
                      </a:txBody>
                      <a:tcPr marL="68580" marR="68580" marT="0" marB="0">
                        <a:lnT w="12700" cap="flat" cmpd="sng" algn="ctr">
                          <a:solidFill>
                            <a:schemeClr val="tx1"/>
                          </a:solidFill>
                          <a:prstDash val="solid"/>
                          <a:round/>
                          <a:headEnd type="none" w="med" len="med"/>
                          <a:tailEnd type="none" w="med" len="med"/>
                        </a:lnT>
                        <a:solidFill>
                          <a:schemeClr val="bg2">
                            <a:lumMod val="75000"/>
                          </a:schemeClr>
                        </a:solidFill>
                      </a:tcPr>
                    </a:tc>
                    <a:extLst>
                      <a:ext uri="{0D108BD9-81ED-4DB2-BD59-A6C34878D82A}">
                        <a16:rowId xmlns:a16="http://schemas.microsoft.com/office/drawing/2014/main" val="10006"/>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2822764500"/>
                  </p:ext>
                </p:extLst>
              </p:nvPr>
            </p:nvGraphicFramePr>
            <p:xfrm>
              <a:off x="4495800" y="1371600"/>
              <a:ext cx="2743200" cy="1517269"/>
            </p:xfrm>
            <a:graphic>
              <a:graphicData uri="http://schemas.openxmlformats.org/drawingml/2006/table">
                <a:tbl>
                  <a:tblPr>
                    <a:tableStyleId>{5C22544A-7EE6-4342-B048-85BDC9FD1C3A}</a:tableStyleId>
                  </a:tblPr>
                  <a:tblGrid>
                    <a:gridCol w="381000"/>
                    <a:gridCol w="457200"/>
                    <a:gridCol w="914400"/>
                    <a:gridCol w="990600"/>
                  </a:tblGrid>
                  <a:tr h="237109">
                    <a:tc>
                      <a:txBody>
                        <a:bodyPr/>
                        <a:lstStyle/>
                        <a:p>
                          <a:pPr marL="0" marR="279400" algn="r" hangingPunct="0">
                            <a:spcBef>
                              <a:spcPts val="0"/>
                            </a:spcBef>
                            <a:spcAft>
                              <a:spcPts val="0"/>
                            </a:spcAft>
                            <a:tabLst>
                              <a:tab pos="913765" algn="l"/>
                              <a:tab pos="1878965" algn="l"/>
                              <a:tab pos="4457065" algn="l"/>
                            </a:tabLst>
                          </a:pPr>
                          <a:r>
                            <a:rPr lang="en-US" sz="1400" u="none" dirty="0">
                              <a:effectLst/>
                            </a:rPr>
                            <a:t>X</a:t>
                          </a:r>
                          <a:endParaRPr lang="en-US" sz="1000" u="none" dirty="0">
                            <a:effectLst/>
                            <a:latin typeface="Times New Roman"/>
                            <a:ea typeface="Times New Roman"/>
                          </a:endParaRPr>
                        </a:p>
                      </a:txBody>
                      <a:tcPr marL="68580" marR="68580" marT="0" marB="0">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a:p>
                      </a:txBody>
                      <a:tcPr marL="68580" marR="68580" marT="0" marB="0">
                        <a:lnB w="12700" cap="flat" cmpd="sng" algn="ctr">
                          <a:solidFill>
                            <a:schemeClr val="tx1"/>
                          </a:solidFill>
                          <a:prstDash val="solid"/>
                          <a:round/>
                          <a:headEnd type="none" w="med" len="med"/>
                          <a:tailEnd type="none" w="med" len="med"/>
                        </a:lnB>
                        <a:blipFill rotWithShape="1">
                          <a:blip r:embed="rId6"/>
                          <a:stretch>
                            <a:fillRect l="-85333" t="-17949" r="-416000" b="-584615"/>
                          </a:stretch>
                        </a:blipFill>
                      </a:tcPr>
                    </a:tc>
                    <a:tc>
                      <a:txBody>
                        <a:bodyPr/>
                        <a:lstStyle/>
                        <a:p>
                          <a:endParaRPr lang="en-US"/>
                        </a:p>
                      </a:txBody>
                      <a:tcPr marL="68580" marR="68580" marT="0" marB="0">
                        <a:lnB w="12700" cap="flat" cmpd="sng" algn="ctr">
                          <a:solidFill>
                            <a:schemeClr val="tx1"/>
                          </a:solidFill>
                          <a:prstDash val="solid"/>
                          <a:round/>
                          <a:headEnd type="none" w="med" len="med"/>
                          <a:tailEnd type="none" w="med" len="med"/>
                        </a:lnB>
                        <a:blipFill rotWithShape="1">
                          <a:blip r:embed="rId6"/>
                          <a:stretch>
                            <a:fillRect l="-92667" t="-17949" r="-108000" b="-584615"/>
                          </a:stretch>
                        </a:blipFill>
                      </a:tcPr>
                    </a:tc>
                    <a:tc>
                      <a:txBody>
                        <a:bodyPr/>
                        <a:lstStyle/>
                        <a:p>
                          <a:endParaRPr lang="en-US"/>
                        </a:p>
                      </a:txBody>
                      <a:tcPr marL="68580" marR="68580" marT="0" marB="0">
                        <a:lnB w="12700" cap="flat" cmpd="sng" algn="ctr">
                          <a:solidFill>
                            <a:schemeClr val="tx1"/>
                          </a:solidFill>
                          <a:prstDash val="solid"/>
                          <a:round/>
                          <a:headEnd type="none" w="med" len="med"/>
                          <a:tailEnd type="none" w="med" len="med"/>
                        </a:lnB>
                        <a:blipFill rotWithShape="1">
                          <a:blip r:embed="rId6"/>
                          <a:stretch>
                            <a:fillRect l="-178395" t="-17949" b="-584615"/>
                          </a:stretch>
                        </a:blipFill>
                      </a:tcPr>
                    </a:tc>
                  </a:tr>
                  <a:tr h="213360">
                    <a:tc>
                      <a:txBody>
                        <a:bodyPr/>
                        <a:lstStyle/>
                        <a:p>
                          <a:pPr marL="0" marR="279400" algn="r" hangingPunct="0">
                            <a:spcBef>
                              <a:spcPts val="0"/>
                            </a:spcBef>
                            <a:spcAft>
                              <a:spcPts val="0"/>
                            </a:spcAft>
                            <a:tabLst>
                              <a:tab pos="913765" algn="l"/>
                              <a:tab pos="1878965" algn="l"/>
                              <a:tab pos="4457065" algn="l"/>
                            </a:tabLst>
                          </a:pPr>
                          <a:r>
                            <a:rPr lang="en-US" sz="1400" dirty="0">
                              <a:effectLst/>
                            </a:rPr>
                            <a:t>1</a:t>
                          </a:r>
                          <a:endParaRPr lang="en-US" sz="1000" dirty="0">
                            <a:effectLst/>
                            <a:latin typeface="Times New Roman"/>
                            <a:ea typeface="Times New Roman"/>
                          </a:endParaRPr>
                        </a:p>
                      </a:txBody>
                      <a:tcPr marL="68580" marR="68580" marT="0" marB="0">
                        <a:lnT w="12700" cap="flat" cmpd="sng" algn="ctr">
                          <a:solidFill>
                            <a:schemeClr val="tx1"/>
                          </a:solidFill>
                          <a:prstDash val="solid"/>
                          <a:round/>
                          <a:headEnd type="none" w="med" len="med"/>
                          <a:tailEnd type="none" w="med" len="med"/>
                        </a:lnT>
                      </a:tcPr>
                    </a:tc>
                    <a:tc>
                      <a:txBody>
                        <a:bodyPr/>
                        <a:lstStyle/>
                        <a:p>
                          <a:pPr marL="0" marR="279400" algn="ctr" hangingPunct="0">
                            <a:spcBef>
                              <a:spcPts val="0"/>
                            </a:spcBef>
                            <a:spcAft>
                              <a:spcPts val="0"/>
                            </a:spcAft>
                            <a:tabLst>
                              <a:tab pos="913765" algn="l"/>
                              <a:tab pos="1878965" algn="l"/>
                              <a:tab pos="4457065" algn="l"/>
                            </a:tabLst>
                          </a:pPr>
                          <a:r>
                            <a:rPr lang="en-US" sz="1400" dirty="0">
                              <a:effectLst/>
                            </a:rPr>
                            <a:t>3</a:t>
                          </a:r>
                          <a:endParaRPr lang="en-US" sz="1000" dirty="0">
                            <a:effectLst/>
                            <a:latin typeface="Times New Roman"/>
                            <a:ea typeface="Times New Roman"/>
                          </a:endParaRPr>
                        </a:p>
                      </a:txBody>
                      <a:tcPr marL="68580" marR="68580" marT="0" marB="0">
                        <a:lnT w="12700" cap="flat" cmpd="sng" algn="ctr">
                          <a:solidFill>
                            <a:schemeClr val="tx1"/>
                          </a:solidFill>
                          <a:prstDash val="solid"/>
                          <a:round/>
                          <a:headEnd type="none" w="med" len="med"/>
                          <a:tailEnd type="none" w="med" len="med"/>
                        </a:lnT>
                      </a:tcPr>
                    </a:tc>
                    <a:tc>
                      <a:txBody>
                        <a:bodyPr/>
                        <a:lstStyle/>
                        <a:p>
                          <a:pPr marL="0" marR="279400" algn="r" hangingPunct="0">
                            <a:spcBef>
                              <a:spcPts val="0"/>
                            </a:spcBef>
                            <a:spcAft>
                              <a:spcPts val="0"/>
                            </a:spcAft>
                            <a:tabLst>
                              <a:tab pos="913765" algn="l"/>
                              <a:tab pos="1878965" algn="l"/>
                              <a:tab pos="4457065" algn="l"/>
                            </a:tabLst>
                          </a:pPr>
                          <a:r>
                            <a:rPr lang="en-US" sz="1400">
                              <a:effectLst/>
                            </a:rPr>
                            <a:t>-2</a:t>
                          </a:r>
                          <a:endParaRPr lang="en-US" sz="1000">
                            <a:effectLst/>
                            <a:latin typeface="Times New Roman"/>
                            <a:ea typeface="Times New Roman"/>
                          </a:endParaRPr>
                        </a:p>
                      </a:txBody>
                      <a:tcPr marL="68580" marR="68580" marT="0" marB="0">
                        <a:lnT w="12700" cap="flat" cmpd="sng" algn="ctr">
                          <a:solidFill>
                            <a:schemeClr val="tx1"/>
                          </a:solidFill>
                          <a:prstDash val="solid"/>
                          <a:round/>
                          <a:headEnd type="none" w="med" len="med"/>
                          <a:tailEnd type="none" w="med" len="med"/>
                        </a:lnT>
                      </a:tcPr>
                    </a:tc>
                    <a:tc>
                      <a:txBody>
                        <a:bodyPr/>
                        <a:lstStyle/>
                        <a:p>
                          <a:pPr marL="0" marR="279400" algn="r" hangingPunct="0">
                            <a:spcBef>
                              <a:spcPts val="0"/>
                            </a:spcBef>
                            <a:spcAft>
                              <a:spcPts val="0"/>
                            </a:spcAft>
                            <a:tabLst>
                              <a:tab pos="913765" algn="l"/>
                              <a:tab pos="1878965" algn="l"/>
                              <a:tab pos="4457065" algn="l"/>
                            </a:tabLst>
                          </a:pPr>
                          <a:r>
                            <a:rPr lang="en-US" sz="1400">
                              <a:effectLst/>
                            </a:rPr>
                            <a:t>4</a:t>
                          </a:r>
                          <a:endParaRPr lang="en-US" sz="1000">
                            <a:effectLst/>
                            <a:latin typeface="Times New Roman"/>
                            <a:ea typeface="Times New Roman"/>
                          </a:endParaRPr>
                        </a:p>
                      </a:txBody>
                      <a:tcPr marL="68580" marR="68580" marT="0" marB="0">
                        <a:lnT w="12700" cap="flat" cmpd="sng" algn="ctr">
                          <a:solidFill>
                            <a:schemeClr val="tx1"/>
                          </a:solidFill>
                          <a:prstDash val="solid"/>
                          <a:round/>
                          <a:headEnd type="none" w="med" len="med"/>
                          <a:tailEnd type="none" w="med" len="med"/>
                        </a:lnT>
                      </a:tcPr>
                    </a:tc>
                  </a:tr>
                  <a:tr h="213360">
                    <a:tc>
                      <a:txBody>
                        <a:bodyPr/>
                        <a:lstStyle/>
                        <a:p>
                          <a:pPr marL="0" marR="279400" algn="r" hangingPunct="0">
                            <a:spcBef>
                              <a:spcPts val="0"/>
                            </a:spcBef>
                            <a:spcAft>
                              <a:spcPts val="0"/>
                            </a:spcAft>
                            <a:tabLst>
                              <a:tab pos="913765" algn="l"/>
                              <a:tab pos="1878965" algn="l"/>
                              <a:tab pos="4457065" algn="l"/>
                            </a:tabLst>
                          </a:pPr>
                          <a:r>
                            <a:rPr lang="en-US" sz="1400" dirty="0">
                              <a:effectLst/>
                            </a:rPr>
                            <a:t>2</a:t>
                          </a:r>
                          <a:endParaRPr lang="en-US" sz="1000" dirty="0">
                            <a:effectLst/>
                            <a:latin typeface="Times New Roman"/>
                            <a:ea typeface="Times New Roman"/>
                          </a:endParaRPr>
                        </a:p>
                      </a:txBody>
                      <a:tcPr marL="68580" marR="68580" marT="0" marB="0"/>
                    </a:tc>
                    <a:tc>
                      <a:txBody>
                        <a:bodyPr/>
                        <a:lstStyle/>
                        <a:p>
                          <a:pPr marL="0" marR="279400" algn="ctr" hangingPunct="0">
                            <a:spcBef>
                              <a:spcPts val="0"/>
                            </a:spcBef>
                            <a:spcAft>
                              <a:spcPts val="0"/>
                            </a:spcAft>
                            <a:tabLst>
                              <a:tab pos="913765" algn="l"/>
                              <a:tab pos="1878965" algn="l"/>
                              <a:tab pos="4457065" algn="l"/>
                            </a:tabLst>
                          </a:pPr>
                          <a:r>
                            <a:rPr lang="en-US" sz="1400" dirty="0">
                              <a:effectLst/>
                            </a:rPr>
                            <a:t>3</a:t>
                          </a:r>
                          <a:endParaRPr lang="en-US" sz="1000" dirty="0">
                            <a:effectLst/>
                            <a:latin typeface="Times New Roman"/>
                            <a:ea typeface="Times New Roman"/>
                          </a:endParaRPr>
                        </a:p>
                      </a:txBody>
                      <a:tcPr marL="68580" marR="68580" marT="0" marB="0"/>
                    </a:tc>
                    <a:tc>
                      <a:txBody>
                        <a:bodyPr/>
                        <a:lstStyle/>
                        <a:p>
                          <a:pPr marL="0" marR="279400" algn="r" hangingPunct="0">
                            <a:spcBef>
                              <a:spcPts val="0"/>
                            </a:spcBef>
                            <a:spcAft>
                              <a:spcPts val="0"/>
                            </a:spcAft>
                            <a:tabLst>
                              <a:tab pos="913765" algn="l"/>
                              <a:tab pos="1878965" algn="l"/>
                              <a:tab pos="4457065" algn="l"/>
                            </a:tabLst>
                          </a:pPr>
                          <a:r>
                            <a:rPr lang="en-US" sz="1400">
                              <a:effectLst/>
                            </a:rPr>
                            <a:t>-1</a:t>
                          </a:r>
                          <a:endParaRPr lang="en-US" sz="1000">
                            <a:effectLst/>
                            <a:latin typeface="Times New Roman"/>
                            <a:ea typeface="Times New Roman"/>
                          </a:endParaRPr>
                        </a:p>
                      </a:txBody>
                      <a:tcPr marL="68580" marR="68580" marT="0" marB="0"/>
                    </a:tc>
                    <a:tc>
                      <a:txBody>
                        <a:bodyPr/>
                        <a:lstStyle/>
                        <a:p>
                          <a:pPr marL="0" marR="279400" algn="r" hangingPunct="0">
                            <a:spcBef>
                              <a:spcPts val="0"/>
                            </a:spcBef>
                            <a:spcAft>
                              <a:spcPts val="0"/>
                            </a:spcAft>
                            <a:tabLst>
                              <a:tab pos="913765" algn="l"/>
                              <a:tab pos="1878965" algn="l"/>
                              <a:tab pos="4457065" algn="l"/>
                            </a:tabLst>
                          </a:pPr>
                          <a:r>
                            <a:rPr lang="en-US" sz="1400">
                              <a:effectLst/>
                            </a:rPr>
                            <a:t>1</a:t>
                          </a:r>
                          <a:endParaRPr lang="en-US" sz="1000">
                            <a:effectLst/>
                            <a:latin typeface="Times New Roman"/>
                            <a:ea typeface="Times New Roman"/>
                          </a:endParaRPr>
                        </a:p>
                      </a:txBody>
                      <a:tcPr marL="68580" marR="68580" marT="0" marB="0"/>
                    </a:tc>
                  </a:tr>
                  <a:tr h="213360">
                    <a:tc>
                      <a:txBody>
                        <a:bodyPr/>
                        <a:lstStyle/>
                        <a:p>
                          <a:pPr marL="0" marR="279400" algn="r" hangingPunct="0">
                            <a:spcBef>
                              <a:spcPts val="0"/>
                            </a:spcBef>
                            <a:spcAft>
                              <a:spcPts val="0"/>
                            </a:spcAft>
                            <a:tabLst>
                              <a:tab pos="913765" algn="l"/>
                              <a:tab pos="1878965" algn="l"/>
                              <a:tab pos="4457065" algn="l"/>
                            </a:tabLst>
                          </a:pPr>
                          <a:r>
                            <a:rPr lang="en-US" sz="1400" dirty="0">
                              <a:effectLst/>
                            </a:rPr>
                            <a:t>3</a:t>
                          </a:r>
                          <a:endParaRPr lang="en-US" sz="1000" dirty="0">
                            <a:effectLst/>
                            <a:latin typeface="Times New Roman"/>
                            <a:ea typeface="Times New Roman"/>
                          </a:endParaRPr>
                        </a:p>
                      </a:txBody>
                      <a:tcPr marL="68580" marR="68580" marT="0" marB="0"/>
                    </a:tc>
                    <a:tc>
                      <a:txBody>
                        <a:bodyPr/>
                        <a:lstStyle/>
                        <a:p>
                          <a:pPr marL="0" marR="279400" algn="ctr" hangingPunct="0">
                            <a:spcBef>
                              <a:spcPts val="0"/>
                            </a:spcBef>
                            <a:spcAft>
                              <a:spcPts val="0"/>
                            </a:spcAft>
                            <a:tabLst>
                              <a:tab pos="913765" algn="l"/>
                              <a:tab pos="1878965" algn="l"/>
                              <a:tab pos="4457065" algn="l"/>
                            </a:tabLst>
                          </a:pPr>
                          <a:r>
                            <a:rPr lang="en-US" sz="1400" dirty="0">
                              <a:effectLst/>
                            </a:rPr>
                            <a:t>3</a:t>
                          </a:r>
                          <a:endParaRPr lang="en-US" sz="1000" dirty="0">
                            <a:effectLst/>
                            <a:latin typeface="Times New Roman"/>
                            <a:ea typeface="Times New Roman"/>
                          </a:endParaRPr>
                        </a:p>
                      </a:txBody>
                      <a:tcPr marL="68580" marR="68580" marT="0" marB="0"/>
                    </a:tc>
                    <a:tc>
                      <a:txBody>
                        <a:bodyPr/>
                        <a:lstStyle/>
                        <a:p>
                          <a:pPr marL="0" marR="279400" algn="r" hangingPunct="0">
                            <a:spcBef>
                              <a:spcPts val="0"/>
                            </a:spcBef>
                            <a:spcAft>
                              <a:spcPts val="0"/>
                            </a:spcAft>
                            <a:tabLst>
                              <a:tab pos="913765" algn="l"/>
                              <a:tab pos="1878965" algn="l"/>
                              <a:tab pos="4457065" algn="l"/>
                            </a:tabLst>
                          </a:pPr>
                          <a:r>
                            <a:rPr lang="en-US" sz="1400" dirty="0">
                              <a:effectLst/>
                            </a:rPr>
                            <a:t>0</a:t>
                          </a:r>
                          <a:endParaRPr lang="en-US" sz="1000" dirty="0">
                            <a:effectLst/>
                            <a:latin typeface="Times New Roman"/>
                            <a:ea typeface="Times New Roman"/>
                          </a:endParaRPr>
                        </a:p>
                      </a:txBody>
                      <a:tcPr marL="68580" marR="68580" marT="0" marB="0"/>
                    </a:tc>
                    <a:tc>
                      <a:txBody>
                        <a:bodyPr/>
                        <a:lstStyle/>
                        <a:p>
                          <a:pPr marL="0" marR="279400" algn="r" hangingPunct="0">
                            <a:spcBef>
                              <a:spcPts val="0"/>
                            </a:spcBef>
                            <a:spcAft>
                              <a:spcPts val="0"/>
                            </a:spcAft>
                            <a:tabLst>
                              <a:tab pos="913765" algn="l"/>
                              <a:tab pos="1878965" algn="l"/>
                              <a:tab pos="4457065" algn="l"/>
                            </a:tabLst>
                          </a:pPr>
                          <a:r>
                            <a:rPr lang="en-US" sz="1400">
                              <a:effectLst/>
                            </a:rPr>
                            <a:t>0</a:t>
                          </a:r>
                          <a:endParaRPr lang="en-US" sz="1000">
                            <a:effectLst/>
                            <a:latin typeface="Times New Roman"/>
                            <a:ea typeface="Times New Roman"/>
                          </a:endParaRPr>
                        </a:p>
                      </a:txBody>
                      <a:tcPr marL="68580" marR="68580" marT="0" marB="0"/>
                    </a:tc>
                  </a:tr>
                  <a:tr h="213360">
                    <a:tc>
                      <a:txBody>
                        <a:bodyPr/>
                        <a:lstStyle/>
                        <a:p>
                          <a:pPr marL="0" marR="279400" algn="r" hangingPunct="0">
                            <a:spcBef>
                              <a:spcPts val="0"/>
                            </a:spcBef>
                            <a:spcAft>
                              <a:spcPts val="0"/>
                            </a:spcAft>
                            <a:tabLst>
                              <a:tab pos="913765" algn="l"/>
                              <a:tab pos="1878965" algn="l"/>
                              <a:tab pos="4457065" algn="l"/>
                            </a:tabLst>
                          </a:pPr>
                          <a:r>
                            <a:rPr lang="en-US" sz="1400" dirty="0">
                              <a:effectLst/>
                            </a:rPr>
                            <a:t>4</a:t>
                          </a:r>
                          <a:endParaRPr lang="en-US" sz="1000" dirty="0">
                            <a:effectLst/>
                            <a:latin typeface="Times New Roman"/>
                            <a:ea typeface="Times New Roman"/>
                          </a:endParaRPr>
                        </a:p>
                      </a:txBody>
                      <a:tcPr marL="68580" marR="68580" marT="0" marB="0"/>
                    </a:tc>
                    <a:tc>
                      <a:txBody>
                        <a:bodyPr/>
                        <a:lstStyle/>
                        <a:p>
                          <a:pPr marL="0" marR="279400" algn="ctr" hangingPunct="0">
                            <a:spcBef>
                              <a:spcPts val="0"/>
                            </a:spcBef>
                            <a:spcAft>
                              <a:spcPts val="0"/>
                            </a:spcAft>
                            <a:tabLst>
                              <a:tab pos="913765" algn="l"/>
                              <a:tab pos="1878965" algn="l"/>
                              <a:tab pos="4457065" algn="l"/>
                            </a:tabLst>
                          </a:pPr>
                          <a:r>
                            <a:rPr lang="en-US" sz="1400" dirty="0">
                              <a:effectLst/>
                            </a:rPr>
                            <a:t>3</a:t>
                          </a:r>
                          <a:endParaRPr lang="en-US" sz="1000" dirty="0">
                            <a:effectLst/>
                            <a:latin typeface="Times New Roman"/>
                            <a:ea typeface="Times New Roman"/>
                          </a:endParaRPr>
                        </a:p>
                      </a:txBody>
                      <a:tcPr marL="68580" marR="68580" marT="0" marB="0"/>
                    </a:tc>
                    <a:tc>
                      <a:txBody>
                        <a:bodyPr/>
                        <a:lstStyle/>
                        <a:p>
                          <a:pPr marL="0" marR="279400" algn="r" hangingPunct="0">
                            <a:spcBef>
                              <a:spcPts val="0"/>
                            </a:spcBef>
                            <a:spcAft>
                              <a:spcPts val="0"/>
                            </a:spcAft>
                            <a:tabLst>
                              <a:tab pos="913765" algn="l"/>
                              <a:tab pos="1878965" algn="l"/>
                              <a:tab pos="4457065" algn="l"/>
                            </a:tabLst>
                          </a:pPr>
                          <a:r>
                            <a:rPr lang="en-US" sz="1400" dirty="0">
                              <a:effectLst/>
                            </a:rPr>
                            <a:t>1</a:t>
                          </a:r>
                          <a:endParaRPr lang="en-US" sz="1000" dirty="0">
                            <a:effectLst/>
                            <a:latin typeface="Times New Roman"/>
                            <a:ea typeface="Times New Roman"/>
                          </a:endParaRPr>
                        </a:p>
                      </a:txBody>
                      <a:tcPr marL="68580" marR="68580" marT="0" marB="0"/>
                    </a:tc>
                    <a:tc>
                      <a:txBody>
                        <a:bodyPr/>
                        <a:lstStyle/>
                        <a:p>
                          <a:pPr marL="0" marR="279400" algn="r" hangingPunct="0">
                            <a:spcBef>
                              <a:spcPts val="0"/>
                            </a:spcBef>
                            <a:spcAft>
                              <a:spcPts val="0"/>
                            </a:spcAft>
                            <a:tabLst>
                              <a:tab pos="913765" algn="l"/>
                              <a:tab pos="1878965" algn="l"/>
                              <a:tab pos="4457065" algn="l"/>
                            </a:tabLst>
                          </a:pPr>
                          <a:r>
                            <a:rPr lang="en-US" sz="1400">
                              <a:effectLst/>
                            </a:rPr>
                            <a:t>1</a:t>
                          </a:r>
                          <a:endParaRPr lang="en-US" sz="1000">
                            <a:effectLst/>
                            <a:latin typeface="Times New Roman"/>
                            <a:ea typeface="Times New Roman"/>
                          </a:endParaRPr>
                        </a:p>
                      </a:txBody>
                      <a:tcPr marL="68580" marR="68580" marT="0" marB="0"/>
                    </a:tc>
                  </a:tr>
                  <a:tr h="213360">
                    <a:tc>
                      <a:txBody>
                        <a:bodyPr/>
                        <a:lstStyle/>
                        <a:p>
                          <a:pPr marL="0" marR="279400" algn="r" hangingPunct="0">
                            <a:spcBef>
                              <a:spcPts val="0"/>
                            </a:spcBef>
                            <a:spcAft>
                              <a:spcPts val="0"/>
                            </a:spcAft>
                            <a:tabLst>
                              <a:tab pos="913765" algn="l"/>
                              <a:tab pos="1878965" algn="l"/>
                              <a:tab pos="4457065" algn="l"/>
                            </a:tabLst>
                          </a:pPr>
                          <a:r>
                            <a:rPr lang="en-US" sz="1400" dirty="0">
                              <a:effectLst/>
                            </a:rPr>
                            <a:t>5</a:t>
                          </a:r>
                          <a:endParaRPr lang="en-US" sz="1000" dirty="0">
                            <a:effectLst/>
                            <a:latin typeface="Times New Roman"/>
                            <a:ea typeface="Times New Roman"/>
                          </a:endParaRPr>
                        </a:p>
                      </a:txBody>
                      <a:tcPr marL="68580" marR="68580" marT="0" marB="0">
                        <a:lnB w="12700" cap="flat" cmpd="sng" algn="ctr">
                          <a:solidFill>
                            <a:schemeClr val="tx1"/>
                          </a:solidFill>
                          <a:prstDash val="solid"/>
                          <a:round/>
                          <a:headEnd type="none" w="med" len="med"/>
                          <a:tailEnd type="none" w="med" len="med"/>
                        </a:lnB>
                      </a:tcPr>
                    </a:tc>
                    <a:tc>
                      <a:txBody>
                        <a:bodyPr/>
                        <a:lstStyle/>
                        <a:p>
                          <a:pPr marL="0" marR="279400" algn="ctr" hangingPunct="0">
                            <a:spcBef>
                              <a:spcPts val="0"/>
                            </a:spcBef>
                            <a:spcAft>
                              <a:spcPts val="0"/>
                            </a:spcAft>
                            <a:tabLst>
                              <a:tab pos="913765" algn="l"/>
                              <a:tab pos="1878965" algn="l"/>
                              <a:tab pos="4457065" algn="l"/>
                            </a:tabLst>
                          </a:pPr>
                          <a:r>
                            <a:rPr lang="en-US" sz="1400" dirty="0">
                              <a:effectLst/>
                            </a:rPr>
                            <a:t>3</a:t>
                          </a:r>
                          <a:endParaRPr lang="en-US" sz="1000" dirty="0">
                            <a:effectLst/>
                            <a:latin typeface="Times New Roman"/>
                            <a:ea typeface="Times New Roman"/>
                          </a:endParaRPr>
                        </a:p>
                      </a:txBody>
                      <a:tcPr marL="68580" marR="68580" marT="0" marB="0">
                        <a:lnB w="12700" cap="flat" cmpd="sng" algn="ctr">
                          <a:solidFill>
                            <a:schemeClr val="tx1"/>
                          </a:solidFill>
                          <a:prstDash val="solid"/>
                          <a:round/>
                          <a:headEnd type="none" w="med" len="med"/>
                          <a:tailEnd type="none" w="med" len="med"/>
                        </a:lnB>
                      </a:tcPr>
                    </a:tc>
                    <a:tc>
                      <a:txBody>
                        <a:bodyPr/>
                        <a:lstStyle/>
                        <a:p>
                          <a:pPr marL="0" marR="279400" algn="r" hangingPunct="0">
                            <a:spcBef>
                              <a:spcPts val="0"/>
                            </a:spcBef>
                            <a:spcAft>
                              <a:spcPts val="0"/>
                            </a:spcAft>
                            <a:tabLst>
                              <a:tab pos="913765" algn="l"/>
                              <a:tab pos="1878965" algn="l"/>
                              <a:tab pos="4457065" algn="l"/>
                            </a:tabLst>
                          </a:pPr>
                          <a:r>
                            <a:rPr lang="en-US" sz="1400">
                              <a:effectLst/>
                            </a:rPr>
                            <a:t>2</a:t>
                          </a:r>
                          <a:endParaRPr lang="en-US" sz="1000">
                            <a:effectLst/>
                            <a:latin typeface="Times New Roman"/>
                            <a:ea typeface="Times New Roman"/>
                          </a:endParaRPr>
                        </a:p>
                      </a:txBody>
                      <a:tcPr marL="68580" marR="68580" marT="0" marB="0">
                        <a:lnB w="12700" cap="flat" cmpd="sng" algn="ctr">
                          <a:solidFill>
                            <a:schemeClr val="tx1"/>
                          </a:solidFill>
                          <a:prstDash val="solid"/>
                          <a:round/>
                          <a:headEnd type="none" w="med" len="med"/>
                          <a:tailEnd type="none" w="med" len="med"/>
                        </a:lnB>
                      </a:tcPr>
                    </a:tc>
                    <a:tc>
                      <a:txBody>
                        <a:bodyPr/>
                        <a:lstStyle/>
                        <a:p>
                          <a:pPr marL="0" marR="279400" algn="r" hangingPunct="0">
                            <a:spcBef>
                              <a:spcPts val="0"/>
                            </a:spcBef>
                            <a:spcAft>
                              <a:spcPts val="0"/>
                            </a:spcAft>
                            <a:tabLst>
                              <a:tab pos="913765" algn="l"/>
                              <a:tab pos="1878965" algn="l"/>
                              <a:tab pos="4457065" algn="l"/>
                            </a:tabLst>
                          </a:pPr>
                          <a:r>
                            <a:rPr lang="en-US" sz="1400">
                              <a:effectLst/>
                            </a:rPr>
                            <a:t>4</a:t>
                          </a:r>
                          <a:endParaRPr lang="en-US" sz="1000">
                            <a:effectLst/>
                            <a:latin typeface="Times New Roman"/>
                            <a:ea typeface="Times New Roman"/>
                          </a:endParaRPr>
                        </a:p>
                      </a:txBody>
                      <a:tcPr marL="68580" marR="68580" marT="0" marB="0">
                        <a:lnB w="12700" cap="flat" cmpd="sng" algn="ctr">
                          <a:solidFill>
                            <a:schemeClr val="tx1"/>
                          </a:solidFill>
                          <a:prstDash val="solid"/>
                          <a:round/>
                          <a:headEnd type="none" w="med" len="med"/>
                          <a:tailEnd type="none" w="med" len="med"/>
                        </a:lnB>
                      </a:tcPr>
                    </a:tc>
                  </a:tr>
                  <a:tr h="213360">
                    <a:tc>
                      <a:txBody>
                        <a:bodyPr/>
                        <a:lstStyle/>
                        <a:p>
                          <a:pPr marL="0" marR="279400" algn="r" hangingPunct="0">
                            <a:spcBef>
                              <a:spcPts val="0"/>
                            </a:spcBef>
                            <a:spcAft>
                              <a:spcPts val="0"/>
                            </a:spcAft>
                            <a:tabLst>
                              <a:tab pos="913765" algn="l"/>
                              <a:tab pos="1878965" algn="l"/>
                              <a:tab pos="4457065" algn="l"/>
                            </a:tabLst>
                          </a:pPr>
                          <a:r>
                            <a:rPr lang="en-US" sz="1400" dirty="0">
                              <a:effectLst/>
                            </a:rPr>
                            <a:t> </a:t>
                          </a:r>
                          <a:endParaRPr lang="en-US" sz="1000" dirty="0">
                            <a:effectLst/>
                            <a:latin typeface="Times New Roman"/>
                            <a:ea typeface="Times New Roman"/>
                          </a:endParaRPr>
                        </a:p>
                      </a:txBody>
                      <a:tcPr marL="68580" marR="68580" marT="0" marB="0">
                        <a:lnT w="12700" cap="flat" cmpd="sng" algn="ctr">
                          <a:solidFill>
                            <a:schemeClr val="tx1"/>
                          </a:solidFill>
                          <a:prstDash val="solid"/>
                          <a:round/>
                          <a:headEnd type="none" w="med" len="med"/>
                          <a:tailEnd type="none" w="med" len="med"/>
                        </a:lnT>
                        <a:solidFill>
                          <a:schemeClr val="bg2">
                            <a:lumMod val="75000"/>
                          </a:schemeClr>
                        </a:solidFill>
                      </a:tcPr>
                    </a:tc>
                    <a:tc>
                      <a:txBody>
                        <a:bodyPr/>
                        <a:lstStyle/>
                        <a:p>
                          <a:pPr marL="0" marR="279400" algn="ctr" hangingPunct="0">
                            <a:spcBef>
                              <a:spcPts val="0"/>
                            </a:spcBef>
                            <a:spcAft>
                              <a:spcPts val="0"/>
                            </a:spcAft>
                            <a:tabLst>
                              <a:tab pos="913765" algn="l"/>
                              <a:tab pos="1878965" algn="l"/>
                              <a:tab pos="4457065" algn="l"/>
                            </a:tabLst>
                          </a:pPr>
                          <a:r>
                            <a:rPr lang="en-US" sz="1400" dirty="0">
                              <a:effectLst/>
                            </a:rPr>
                            <a:t> </a:t>
                          </a:r>
                          <a:endParaRPr lang="en-US" sz="1000" dirty="0">
                            <a:effectLst/>
                            <a:latin typeface="Times New Roman"/>
                            <a:ea typeface="Times New Roman"/>
                          </a:endParaRPr>
                        </a:p>
                      </a:txBody>
                      <a:tcPr marL="68580" marR="68580" marT="0" marB="0">
                        <a:lnT w="12700" cap="flat" cmpd="sng" algn="ctr">
                          <a:solidFill>
                            <a:schemeClr val="tx1"/>
                          </a:solidFill>
                          <a:prstDash val="solid"/>
                          <a:round/>
                          <a:headEnd type="none" w="med" len="med"/>
                          <a:tailEnd type="none" w="med" len="med"/>
                        </a:lnT>
                        <a:solidFill>
                          <a:schemeClr val="bg2">
                            <a:lumMod val="75000"/>
                          </a:schemeClr>
                        </a:solidFill>
                      </a:tcPr>
                    </a:tc>
                    <a:tc>
                      <a:txBody>
                        <a:bodyPr/>
                        <a:lstStyle/>
                        <a:p>
                          <a:pPr marL="0" marR="279400" algn="r" hangingPunct="0">
                            <a:spcBef>
                              <a:spcPts val="0"/>
                            </a:spcBef>
                            <a:spcAft>
                              <a:spcPts val="0"/>
                            </a:spcAft>
                            <a:tabLst>
                              <a:tab pos="913765" algn="l"/>
                              <a:tab pos="1878965" algn="l"/>
                              <a:tab pos="4457065" algn="l"/>
                            </a:tabLst>
                          </a:pPr>
                          <a:r>
                            <a:rPr lang="en-US" sz="1400" dirty="0">
                              <a:effectLst/>
                            </a:rPr>
                            <a:t>∑=0</a:t>
                          </a:r>
                          <a:endParaRPr lang="en-US" sz="1000" dirty="0">
                            <a:effectLst/>
                            <a:latin typeface="Times New Roman"/>
                            <a:ea typeface="Times New Roman"/>
                          </a:endParaRPr>
                        </a:p>
                      </a:txBody>
                      <a:tcPr marL="68580" marR="68580" marT="0" marB="0">
                        <a:lnT w="12700" cap="flat" cmpd="sng" algn="ctr">
                          <a:solidFill>
                            <a:schemeClr val="tx1"/>
                          </a:solidFill>
                          <a:prstDash val="solid"/>
                          <a:round/>
                          <a:headEnd type="none" w="med" len="med"/>
                          <a:tailEnd type="none" w="med" len="med"/>
                        </a:lnT>
                        <a:solidFill>
                          <a:schemeClr val="bg2">
                            <a:lumMod val="75000"/>
                          </a:schemeClr>
                        </a:solidFill>
                      </a:tcPr>
                    </a:tc>
                    <a:tc>
                      <a:txBody>
                        <a:bodyPr/>
                        <a:lstStyle/>
                        <a:p>
                          <a:pPr marL="0" marR="279400" algn="r" hangingPunct="0">
                            <a:spcBef>
                              <a:spcPts val="0"/>
                            </a:spcBef>
                            <a:spcAft>
                              <a:spcPts val="0"/>
                            </a:spcAft>
                            <a:tabLst>
                              <a:tab pos="913765" algn="l"/>
                              <a:tab pos="1878965" algn="l"/>
                              <a:tab pos="4457065" algn="l"/>
                            </a:tabLst>
                          </a:pPr>
                          <a:r>
                            <a:rPr lang="en-US" sz="1400" dirty="0">
                              <a:effectLst/>
                            </a:rPr>
                            <a:t>10</a:t>
                          </a:r>
                          <a:endParaRPr lang="en-US" sz="1000" dirty="0">
                            <a:effectLst/>
                            <a:latin typeface="Times New Roman"/>
                            <a:ea typeface="Times New Roman"/>
                          </a:endParaRPr>
                        </a:p>
                      </a:txBody>
                      <a:tcPr marL="68580" marR="68580" marT="0" marB="0">
                        <a:lnT w="12700" cap="flat" cmpd="sng" algn="ctr">
                          <a:solidFill>
                            <a:schemeClr val="tx1"/>
                          </a:solidFill>
                          <a:prstDash val="solid"/>
                          <a:round/>
                          <a:headEnd type="none" w="med" len="med"/>
                          <a:tailEnd type="none" w="med" len="med"/>
                        </a:lnT>
                        <a:solidFill>
                          <a:schemeClr val="bg2">
                            <a:lumMod val="75000"/>
                          </a:schemeClr>
                        </a:solid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10" name="Table 9"/>
              <p:cNvGraphicFramePr>
                <a:graphicFrameLocks noGrp="1"/>
              </p:cNvGraphicFramePr>
              <p:nvPr>
                <p:extLst>
                  <p:ext uri="{D42A27DB-BD31-4B8C-83A1-F6EECF244321}">
                    <p14:modId xmlns:p14="http://schemas.microsoft.com/office/powerpoint/2010/main" val="2942153478"/>
                  </p:ext>
                </p:extLst>
              </p:nvPr>
            </p:nvGraphicFramePr>
            <p:xfrm>
              <a:off x="4495800" y="3733800"/>
              <a:ext cx="3048000" cy="1517269"/>
            </p:xfrm>
            <a:graphic>
              <a:graphicData uri="http://schemas.openxmlformats.org/drawingml/2006/table">
                <a:tbl>
                  <a:tblPr>
                    <a:tableStyleId>{5C22544A-7EE6-4342-B048-85BDC9FD1C3A}</a:tableStyleId>
                  </a:tblPr>
                  <a:tblGrid>
                    <a:gridCol w="6858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914151">
                      <a:extLst>
                        <a:ext uri="{9D8B030D-6E8A-4147-A177-3AD203B41FA5}">
                          <a16:colId xmlns:a16="http://schemas.microsoft.com/office/drawing/2014/main" val="20002"/>
                        </a:ext>
                      </a:extLst>
                    </a:gridCol>
                    <a:gridCol w="990849">
                      <a:extLst>
                        <a:ext uri="{9D8B030D-6E8A-4147-A177-3AD203B41FA5}">
                          <a16:colId xmlns:a16="http://schemas.microsoft.com/office/drawing/2014/main" val="20003"/>
                        </a:ext>
                      </a:extLst>
                    </a:gridCol>
                  </a:tblGrid>
                  <a:tr h="0">
                    <a:tc>
                      <a:txBody>
                        <a:bodyPr/>
                        <a:lstStyle/>
                        <a:p>
                          <a:pPr marL="0" marR="279400" algn="r" hangingPunct="0">
                            <a:spcBef>
                              <a:spcPts val="0"/>
                            </a:spcBef>
                            <a:spcAft>
                              <a:spcPts val="0"/>
                            </a:spcAft>
                            <a:tabLst>
                              <a:tab pos="913765" algn="l"/>
                              <a:tab pos="1878965" algn="l"/>
                              <a:tab pos="4457065" algn="l"/>
                            </a:tabLst>
                          </a:pPr>
                          <a:r>
                            <a:rPr lang="en-US" sz="1400" dirty="0">
                              <a:effectLst/>
                            </a:rPr>
                            <a:t>Y</a:t>
                          </a:r>
                          <a:endParaRPr lang="en-US" sz="1000" dirty="0">
                            <a:effectLst/>
                            <a:latin typeface="Times New Roman"/>
                            <a:ea typeface="Times New Roman"/>
                          </a:endParaRPr>
                        </a:p>
                      </a:txBody>
                      <a:tcPr marL="68580" marR="68580" marT="0" marB="0">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marL="0" marR="279400" algn="r" hangingPunct="0">
                            <a:spcBef>
                              <a:spcPts val="0"/>
                            </a:spcBef>
                            <a:spcAft>
                              <a:spcPts val="0"/>
                            </a:spcAft>
                            <a:tabLst>
                              <a:tab pos="913765" algn="l"/>
                              <a:tab pos="1878965" algn="l"/>
                              <a:tab pos="4457065" algn="l"/>
                            </a:tabLst>
                          </a:pPr>
                          <a14:m>
                            <m:oMath xmlns:m="http://schemas.openxmlformats.org/officeDocument/2006/math">
                              <m:bar>
                                <m:barPr>
                                  <m:pos m:val="top"/>
                                  <m:ctrlPr>
                                    <a:rPr lang="en-US" sz="1400" i="1" smtClean="0">
                                      <a:effectLst/>
                                      <a:latin typeface="Cambria Math" panose="02040503050406030204" pitchFamily="18" charset="0"/>
                                    </a:rPr>
                                  </m:ctrlPr>
                                </m:barPr>
                                <m:e>
                                  <m:r>
                                    <a:rPr lang="en-US" sz="1400" b="0" i="1" smtClean="0">
                                      <a:effectLst/>
                                      <a:latin typeface="Cambria Math"/>
                                    </a:rPr>
                                    <m:t>𝑌</m:t>
                                  </m:r>
                                </m:e>
                              </m:bar>
                            </m:oMath>
                          </a14:m>
                          <a:r>
                            <a:rPr lang="en-US" sz="1400" dirty="0">
                              <a:effectLst/>
                              <a:latin typeface="Times New Roman"/>
                              <a:ea typeface="Times New Roman"/>
                            </a:rPr>
                            <a:t> </a:t>
                          </a:r>
                        </a:p>
                      </a:txBody>
                      <a:tcPr marL="68580" marR="68580" marT="0" marB="0">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marL="0" marR="279400" algn="r" hangingPunct="0">
                            <a:spcBef>
                              <a:spcPts val="0"/>
                            </a:spcBef>
                            <a:spcAft>
                              <a:spcPts val="0"/>
                            </a:spcAft>
                            <a:tabLst>
                              <a:tab pos="913765" algn="l"/>
                              <a:tab pos="1878965" algn="l"/>
                              <a:tab pos="4457065" algn="l"/>
                            </a:tabLst>
                          </a:pPr>
                          <a:r>
                            <a:rPr lang="en-US" sz="1400" dirty="0">
                              <a:effectLst/>
                            </a:rPr>
                            <a:t>(Y-</a:t>
                          </a:r>
                          <a14:m>
                            <m:oMath xmlns:m="http://schemas.openxmlformats.org/officeDocument/2006/math">
                              <m:bar>
                                <m:barPr>
                                  <m:pos m:val="top"/>
                                  <m:ctrlPr>
                                    <a:rPr lang="en-US" sz="1400" i="1" smtClean="0">
                                      <a:effectLst/>
                                      <a:latin typeface="Cambria Math" panose="02040503050406030204" pitchFamily="18" charset="0"/>
                                    </a:rPr>
                                  </m:ctrlPr>
                                </m:barPr>
                                <m:e>
                                  <m:r>
                                    <a:rPr lang="en-US" sz="1400" b="0" i="1" smtClean="0">
                                      <a:effectLst/>
                                      <a:latin typeface="Cambria Math"/>
                                    </a:rPr>
                                    <m:t>𝑌</m:t>
                                  </m:r>
                                </m:e>
                              </m:bar>
                            </m:oMath>
                          </a14:m>
                          <a:r>
                            <a:rPr lang="en-US" sz="1400" dirty="0">
                              <a:effectLst/>
                            </a:rPr>
                            <a:t>)</a:t>
                          </a:r>
                          <a:endParaRPr lang="en-US" sz="1000" dirty="0">
                            <a:effectLst/>
                            <a:latin typeface="Times New Roman"/>
                            <a:ea typeface="Times New Roman"/>
                          </a:endParaRPr>
                        </a:p>
                      </a:txBody>
                      <a:tcPr marL="68580" marR="68580" marT="0" marB="0">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marL="0" marR="279400" algn="r" hangingPunct="0">
                            <a:spcBef>
                              <a:spcPts val="0"/>
                            </a:spcBef>
                            <a:spcAft>
                              <a:spcPts val="0"/>
                            </a:spcAft>
                            <a:tabLst>
                              <a:tab pos="913765" algn="l"/>
                              <a:tab pos="1878965" algn="l"/>
                              <a:tab pos="4457065" algn="l"/>
                            </a:tabLst>
                          </a:pPr>
                          <a:r>
                            <a:rPr lang="en-US" sz="1400" dirty="0">
                              <a:effectLst/>
                            </a:rPr>
                            <a:t>(Y-</a:t>
                          </a:r>
                          <a:r>
                            <a:rPr lang="en-US" sz="1400" baseline="0" dirty="0">
                              <a:effectLst/>
                            </a:rPr>
                            <a:t> </a:t>
                          </a:r>
                          <a14:m>
                            <m:oMath xmlns:m="http://schemas.openxmlformats.org/officeDocument/2006/math">
                              <m:bar>
                                <m:barPr>
                                  <m:pos m:val="top"/>
                                  <m:ctrlPr>
                                    <a:rPr lang="en-US" sz="1400" i="1" smtClean="0">
                                      <a:effectLst/>
                                      <a:latin typeface="Cambria Math" panose="02040503050406030204" pitchFamily="18" charset="0"/>
                                    </a:rPr>
                                  </m:ctrlPr>
                                </m:barPr>
                                <m:e>
                                  <m:r>
                                    <a:rPr lang="en-US" sz="1400" b="0" i="1" smtClean="0">
                                      <a:effectLst/>
                                      <a:latin typeface="Cambria Math"/>
                                    </a:rPr>
                                    <m:t>𝑌</m:t>
                                  </m:r>
                                </m:e>
                              </m:bar>
                            </m:oMath>
                          </a14:m>
                          <a:r>
                            <a:rPr lang="en-US" sz="1400" dirty="0">
                              <a:effectLst/>
                            </a:rPr>
                            <a:t>)</a:t>
                          </a:r>
                          <a:r>
                            <a:rPr lang="en-US" sz="1400" baseline="30000" dirty="0">
                              <a:effectLst/>
                            </a:rPr>
                            <a:t>2</a:t>
                          </a:r>
                          <a:endParaRPr lang="en-US" sz="1000" dirty="0">
                            <a:effectLst/>
                            <a:latin typeface="Times New Roman"/>
                            <a:ea typeface="Times New Roman"/>
                          </a:endParaRPr>
                        </a:p>
                      </a:txBody>
                      <a:tcPr marL="68580" marR="68580" marT="0" marB="0">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10000"/>
                      </a:ext>
                    </a:extLst>
                  </a:tr>
                  <a:tr h="0">
                    <a:tc>
                      <a:txBody>
                        <a:bodyPr/>
                        <a:lstStyle/>
                        <a:p>
                          <a:pPr marL="0" marR="279400" algn="r" hangingPunct="0">
                            <a:spcBef>
                              <a:spcPts val="0"/>
                            </a:spcBef>
                            <a:spcAft>
                              <a:spcPts val="0"/>
                            </a:spcAft>
                            <a:tabLst>
                              <a:tab pos="913765" algn="l"/>
                              <a:tab pos="1878965" algn="l"/>
                              <a:tab pos="4457065" algn="l"/>
                            </a:tabLst>
                          </a:pPr>
                          <a:r>
                            <a:rPr lang="en-US" sz="1400" dirty="0">
                              <a:effectLst/>
                            </a:rPr>
                            <a:t>0</a:t>
                          </a:r>
                          <a:endParaRPr lang="en-US" sz="1000" dirty="0">
                            <a:effectLst/>
                            <a:latin typeface="Times New Roman"/>
                            <a:ea typeface="Times New Roman"/>
                          </a:endParaRPr>
                        </a:p>
                      </a:txBody>
                      <a:tcPr marL="68580" marR="68580" marT="0" marB="0">
                        <a:lnT w="12700" cap="flat" cmpd="sng" algn="ctr">
                          <a:solidFill>
                            <a:schemeClr val="tx1"/>
                          </a:solidFill>
                          <a:prstDash val="solid"/>
                          <a:round/>
                          <a:headEnd type="none" w="med" len="med"/>
                          <a:tailEnd type="none" w="med" len="med"/>
                        </a:lnT>
                      </a:tcPr>
                    </a:tc>
                    <a:tc>
                      <a:txBody>
                        <a:bodyPr/>
                        <a:lstStyle/>
                        <a:p>
                          <a:pPr marL="0" marR="279400" algn="r" hangingPunct="0">
                            <a:spcBef>
                              <a:spcPts val="0"/>
                            </a:spcBef>
                            <a:spcAft>
                              <a:spcPts val="0"/>
                            </a:spcAft>
                            <a:tabLst>
                              <a:tab pos="913765" algn="l"/>
                              <a:tab pos="1878965" algn="l"/>
                              <a:tab pos="4457065" algn="l"/>
                            </a:tabLst>
                          </a:pPr>
                          <a:r>
                            <a:rPr lang="en-US" sz="1400" dirty="0">
                              <a:effectLst/>
                            </a:rPr>
                            <a:t>3</a:t>
                          </a:r>
                          <a:endParaRPr lang="en-US" sz="1000" dirty="0">
                            <a:effectLst/>
                            <a:latin typeface="Times New Roman"/>
                            <a:ea typeface="Times New Roman"/>
                          </a:endParaRPr>
                        </a:p>
                      </a:txBody>
                      <a:tcPr marL="68580" marR="68580" marT="0" marB="0">
                        <a:lnT w="12700" cap="flat" cmpd="sng" algn="ctr">
                          <a:solidFill>
                            <a:schemeClr val="tx1"/>
                          </a:solidFill>
                          <a:prstDash val="solid"/>
                          <a:round/>
                          <a:headEnd type="none" w="med" len="med"/>
                          <a:tailEnd type="none" w="med" len="med"/>
                        </a:lnT>
                      </a:tcPr>
                    </a:tc>
                    <a:tc>
                      <a:txBody>
                        <a:bodyPr/>
                        <a:lstStyle/>
                        <a:p>
                          <a:pPr marL="0" marR="279400" algn="r" hangingPunct="0">
                            <a:spcBef>
                              <a:spcPts val="0"/>
                            </a:spcBef>
                            <a:spcAft>
                              <a:spcPts val="0"/>
                            </a:spcAft>
                            <a:tabLst>
                              <a:tab pos="913765" algn="l"/>
                              <a:tab pos="1878965" algn="l"/>
                              <a:tab pos="4457065" algn="l"/>
                            </a:tabLst>
                          </a:pPr>
                          <a:r>
                            <a:rPr lang="en-US" sz="1400" dirty="0">
                              <a:effectLst/>
                            </a:rPr>
                            <a:t>-3</a:t>
                          </a:r>
                          <a:endParaRPr lang="en-US" sz="1000" dirty="0">
                            <a:effectLst/>
                            <a:latin typeface="Times New Roman"/>
                            <a:ea typeface="Times New Roman"/>
                          </a:endParaRPr>
                        </a:p>
                      </a:txBody>
                      <a:tcPr marL="68580" marR="68580" marT="0" marB="0">
                        <a:lnT w="12700" cap="flat" cmpd="sng" algn="ctr">
                          <a:solidFill>
                            <a:schemeClr val="tx1"/>
                          </a:solidFill>
                          <a:prstDash val="solid"/>
                          <a:round/>
                          <a:headEnd type="none" w="med" len="med"/>
                          <a:tailEnd type="none" w="med" len="med"/>
                        </a:lnT>
                      </a:tcPr>
                    </a:tc>
                    <a:tc>
                      <a:txBody>
                        <a:bodyPr/>
                        <a:lstStyle/>
                        <a:p>
                          <a:pPr marL="0" marR="279400" algn="r" hangingPunct="0">
                            <a:spcBef>
                              <a:spcPts val="0"/>
                            </a:spcBef>
                            <a:spcAft>
                              <a:spcPts val="0"/>
                            </a:spcAft>
                            <a:tabLst>
                              <a:tab pos="913765" algn="l"/>
                              <a:tab pos="1878965" algn="l"/>
                              <a:tab pos="4457065" algn="l"/>
                            </a:tabLst>
                          </a:pPr>
                          <a:r>
                            <a:rPr lang="en-US" sz="1400">
                              <a:effectLst/>
                            </a:rPr>
                            <a:t>9</a:t>
                          </a:r>
                          <a:endParaRPr lang="en-US" sz="1000">
                            <a:effectLst/>
                            <a:latin typeface="Times New Roman"/>
                            <a:ea typeface="Times New Roman"/>
                          </a:endParaRPr>
                        </a:p>
                      </a:txBody>
                      <a:tcPr marL="68580" marR="68580" marT="0" marB="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0">
                    <a:tc>
                      <a:txBody>
                        <a:bodyPr/>
                        <a:lstStyle/>
                        <a:p>
                          <a:pPr marL="0" marR="279400" algn="r" hangingPunct="0">
                            <a:spcBef>
                              <a:spcPts val="0"/>
                            </a:spcBef>
                            <a:spcAft>
                              <a:spcPts val="0"/>
                            </a:spcAft>
                            <a:tabLst>
                              <a:tab pos="913765" algn="l"/>
                              <a:tab pos="1878965" algn="l"/>
                              <a:tab pos="4457065" algn="l"/>
                            </a:tabLst>
                          </a:pPr>
                          <a:r>
                            <a:rPr lang="en-US" sz="1400" dirty="0">
                              <a:effectLst/>
                            </a:rPr>
                            <a:t>0</a:t>
                          </a:r>
                          <a:endParaRPr lang="en-US" sz="1000" dirty="0">
                            <a:effectLst/>
                            <a:latin typeface="Times New Roman"/>
                            <a:ea typeface="Times New Roman"/>
                          </a:endParaRPr>
                        </a:p>
                      </a:txBody>
                      <a:tcPr marL="68580" marR="68580" marT="0" marB="0"/>
                    </a:tc>
                    <a:tc>
                      <a:txBody>
                        <a:bodyPr/>
                        <a:lstStyle/>
                        <a:p>
                          <a:pPr marL="0" marR="279400" algn="r" hangingPunct="0">
                            <a:spcBef>
                              <a:spcPts val="0"/>
                            </a:spcBef>
                            <a:spcAft>
                              <a:spcPts val="0"/>
                            </a:spcAft>
                            <a:tabLst>
                              <a:tab pos="913765" algn="l"/>
                              <a:tab pos="1878965" algn="l"/>
                              <a:tab pos="4457065" algn="l"/>
                            </a:tabLst>
                          </a:pPr>
                          <a:r>
                            <a:rPr lang="en-US" sz="1400" dirty="0">
                              <a:effectLst/>
                            </a:rPr>
                            <a:t>3</a:t>
                          </a:r>
                          <a:endParaRPr lang="en-US" sz="1000" dirty="0">
                            <a:effectLst/>
                            <a:latin typeface="Times New Roman"/>
                            <a:ea typeface="Times New Roman"/>
                          </a:endParaRPr>
                        </a:p>
                      </a:txBody>
                      <a:tcPr marL="68580" marR="68580" marT="0" marB="0"/>
                    </a:tc>
                    <a:tc>
                      <a:txBody>
                        <a:bodyPr/>
                        <a:lstStyle/>
                        <a:p>
                          <a:pPr marL="0" marR="279400" algn="r" hangingPunct="0">
                            <a:spcBef>
                              <a:spcPts val="0"/>
                            </a:spcBef>
                            <a:spcAft>
                              <a:spcPts val="0"/>
                            </a:spcAft>
                            <a:tabLst>
                              <a:tab pos="913765" algn="l"/>
                              <a:tab pos="1878965" algn="l"/>
                              <a:tab pos="4457065" algn="l"/>
                            </a:tabLst>
                          </a:pPr>
                          <a:r>
                            <a:rPr lang="en-US" sz="1400" dirty="0">
                              <a:effectLst/>
                            </a:rPr>
                            <a:t>-3</a:t>
                          </a:r>
                          <a:endParaRPr lang="en-US" sz="1000" dirty="0">
                            <a:effectLst/>
                            <a:latin typeface="Times New Roman"/>
                            <a:ea typeface="Times New Roman"/>
                          </a:endParaRPr>
                        </a:p>
                      </a:txBody>
                      <a:tcPr marL="68580" marR="68580" marT="0" marB="0"/>
                    </a:tc>
                    <a:tc>
                      <a:txBody>
                        <a:bodyPr/>
                        <a:lstStyle/>
                        <a:p>
                          <a:pPr marL="0" marR="279400" algn="r" hangingPunct="0">
                            <a:spcBef>
                              <a:spcPts val="0"/>
                            </a:spcBef>
                            <a:spcAft>
                              <a:spcPts val="0"/>
                            </a:spcAft>
                            <a:tabLst>
                              <a:tab pos="913765" algn="l"/>
                              <a:tab pos="1878965" algn="l"/>
                              <a:tab pos="4457065" algn="l"/>
                            </a:tabLst>
                          </a:pPr>
                          <a:r>
                            <a:rPr lang="en-US" sz="1400">
                              <a:effectLst/>
                            </a:rPr>
                            <a:t>9</a:t>
                          </a:r>
                          <a:endParaRPr lang="en-US" sz="1000">
                            <a:effectLst/>
                            <a:latin typeface="Times New Roman"/>
                            <a:ea typeface="Times New Roman"/>
                          </a:endParaRPr>
                        </a:p>
                      </a:txBody>
                      <a:tcPr marL="68580" marR="68580" marT="0" marB="0"/>
                    </a:tc>
                    <a:extLst>
                      <a:ext uri="{0D108BD9-81ED-4DB2-BD59-A6C34878D82A}">
                        <a16:rowId xmlns:a16="http://schemas.microsoft.com/office/drawing/2014/main" val="10002"/>
                      </a:ext>
                    </a:extLst>
                  </a:tr>
                  <a:tr h="0">
                    <a:tc>
                      <a:txBody>
                        <a:bodyPr/>
                        <a:lstStyle/>
                        <a:p>
                          <a:pPr marL="0" marR="279400" algn="r" hangingPunct="0">
                            <a:spcBef>
                              <a:spcPts val="0"/>
                            </a:spcBef>
                            <a:spcAft>
                              <a:spcPts val="0"/>
                            </a:spcAft>
                            <a:tabLst>
                              <a:tab pos="913765" algn="l"/>
                              <a:tab pos="1878965" algn="l"/>
                              <a:tab pos="4457065" algn="l"/>
                            </a:tabLst>
                          </a:pPr>
                          <a:r>
                            <a:rPr lang="en-US" sz="1400" dirty="0">
                              <a:effectLst/>
                            </a:rPr>
                            <a:t>0</a:t>
                          </a:r>
                          <a:endParaRPr lang="en-US" sz="1000" dirty="0">
                            <a:effectLst/>
                            <a:latin typeface="Times New Roman"/>
                            <a:ea typeface="Times New Roman"/>
                          </a:endParaRPr>
                        </a:p>
                      </a:txBody>
                      <a:tcPr marL="68580" marR="68580" marT="0" marB="0"/>
                    </a:tc>
                    <a:tc>
                      <a:txBody>
                        <a:bodyPr/>
                        <a:lstStyle/>
                        <a:p>
                          <a:pPr marL="0" marR="279400" algn="r" hangingPunct="0">
                            <a:spcBef>
                              <a:spcPts val="0"/>
                            </a:spcBef>
                            <a:spcAft>
                              <a:spcPts val="0"/>
                            </a:spcAft>
                            <a:tabLst>
                              <a:tab pos="913765" algn="l"/>
                              <a:tab pos="1878965" algn="l"/>
                              <a:tab pos="4457065" algn="l"/>
                            </a:tabLst>
                          </a:pPr>
                          <a:r>
                            <a:rPr lang="en-US" sz="1400" dirty="0">
                              <a:effectLst/>
                            </a:rPr>
                            <a:t>3</a:t>
                          </a:r>
                          <a:endParaRPr lang="en-US" sz="1000" dirty="0">
                            <a:effectLst/>
                            <a:latin typeface="Times New Roman"/>
                            <a:ea typeface="Times New Roman"/>
                          </a:endParaRPr>
                        </a:p>
                      </a:txBody>
                      <a:tcPr marL="68580" marR="68580" marT="0" marB="0"/>
                    </a:tc>
                    <a:tc>
                      <a:txBody>
                        <a:bodyPr/>
                        <a:lstStyle/>
                        <a:p>
                          <a:pPr marL="0" marR="279400" algn="r" hangingPunct="0">
                            <a:spcBef>
                              <a:spcPts val="0"/>
                            </a:spcBef>
                            <a:spcAft>
                              <a:spcPts val="0"/>
                            </a:spcAft>
                            <a:tabLst>
                              <a:tab pos="913765" algn="l"/>
                              <a:tab pos="1878965" algn="l"/>
                              <a:tab pos="4457065" algn="l"/>
                            </a:tabLst>
                          </a:pPr>
                          <a:r>
                            <a:rPr lang="en-US" sz="1400" dirty="0">
                              <a:effectLst/>
                            </a:rPr>
                            <a:t>-3</a:t>
                          </a:r>
                          <a:endParaRPr lang="en-US" sz="1000" dirty="0">
                            <a:effectLst/>
                            <a:latin typeface="Times New Roman"/>
                            <a:ea typeface="Times New Roman"/>
                          </a:endParaRPr>
                        </a:p>
                      </a:txBody>
                      <a:tcPr marL="68580" marR="68580" marT="0" marB="0"/>
                    </a:tc>
                    <a:tc>
                      <a:txBody>
                        <a:bodyPr/>
                        <a:lstStyle/>
                        <a:p>
                          <a:pPr marL="0" marR="279400" algn="r" hangingPunct="0">
                            <a:spcBef>
                              <a:spcPts val="0"/>
                            </a:spcBef>
                            <a:spcAft>
                              <a:spcPts val="0"/>
                            </a:spcAft>
                            <a:tabLst>
                              <a:tab pos="913765" algn="l"/>
                              <a:tab pos="1878965" algn="l"/>
                              <a:tab pos="4457065" algn="l"/>
                            </a:tabLst>
                          </a:pPr>
                          <a:r>
                            <a:rPr lang="en-US" sz="1400" dirty="0">
                              <a:effectLst/>
                            </a:rPr>
                            <a:t>9</a:t>
                          </a:r>
                          <a:endParaRPr lang="en-US" sz="1000" dirty="0">
                            <a:effectLst/>
                            <a:latin typeface="Times New Roman"/>
                            <a:ea typeface="Times New Roman"/>
                          </a:endParaRPr>
                        </a:p>
                      </a:txBody>
                      <a:tcPr marL="68580" marR="68580" marT="0" marB="0"/>
                    </a:tc>
                    <a:extLst>
                      <a:ext uri="{0D108BD9-81ED-4DB2-BD59-A6C34878D82A}">
                        <a16:rowId xmlns:a16="http://schemas.microsoft.com/office/drawing/2014/main" val="10003"/>
                      </a:ext>
                    </a:extLst>
                  </a:tr>
                  <a:tr h="0">
                    <a:tc>
                      <a:txBody>
                        <a:bodyPr/>
                        <a:lstStyle/>
                        <a:p>
                          <a:pPr marL="0" marR="279400" algn="r" hangingPunct="0">
                            <a:spcBef>
                              <a:spcPts val="0"/>
                            </a:spcBef>
                            <a:spcAft>
                              <a:spcPts val="0"/>
                            </a:spcAft>
                            <a:tabLst>
                              <a:tab pos="913765" algn="l"/>
                              <a:tab pos="1878965" algn="l"/>
                              <a:tab pos="4457065" algn="l"/>
                            </a:tabLst>
                          </a:pPr>
                          <a:r>
                            <a:rPr lang="en-US" sz="1400" dirty="0">
                              <a:effectLst/>
                            </a:rPr>
                            <a:t>5</a:t>
                          </a:r>
                          <a:endParaRPr lang="en-US" sz="1000" dirty="0">
                            <a:effectLst/>
                            <a:latin typeface="Times New Roman"/>
                            <a:ea typeface="Times New Roman"/>
                          </a:endParaRPr>
                        </a:p>
                      </a:txBody>
                      <a:tcPr marL="68580" marR="68580" marT="0" marB="0"/>
                    </a:tc>
                    <a:tc>
                      <a:txBody>
                        <a:bodyPr/>
                        <a:lstStyle/>
                        <a:p>
                          <a:pPr marL="0" marR="279400" algn="r" hangingPunct="0">
                            <a:spcBef>
                              <a:spcPts val="0"/>
                            </a:spcBef>
                            <a:spcAft>
                              <a:spcPts val="0"/>
                            </a:spcAft>
                            <a:tabLst>
                              <a:tab pos="913765" algn="l"/>
                              <a:tab pos="1878965" algn="l"/>
                              <a:tab pos="4457065" algn="l"/>
                            </a:tabLst>
                          </a:pPr>
                          <a:r>
                            <a:rPr lang="en-US" sz="1400" dirty="0">
                              <a:effectLst/>
                            </a:rPr>
                            <a:t>3</a:t>
                          </a:r>
                          <a:endParaRPr lang="en-US" sz="1000" dirty="0">
                            <a:effectLst/>
                            <a:latin typeface="Times New Roman"/>
                            <a:ea typeface="Times New Roman"/>
                          </a:endParaRPr>
                        </a:p>
                      </a:txBody>
                      <a:tcPr marL="68580" marR="68580" marT="0" marB="0"/>
                    </a:tc>
                    <a:tc>
                      <a:txBody>
                        <a:bodyPr/>
                        <a:lstStyle/>
                        <a:p>
                          <a:pPr marL="0" marR="279400" algn="r" hangingPunct="0">
                            <a:spcBef>
                              <a:spcPts val="0"/>
                            </a:spcBef>
                            <a:spcAft>
                              <a:spcPts val="0"/>
                            </a:spcAft>
                            <a:tabLst>
                              <a:tab pos="913765" algn="l"/>
                              <a:tab pos="1878965" algn="l"/>
                              <a:tab pos="4457065" algn="l"/>
                            </a:tabLst>
                          </a:pPr>
                          <a:r>
                            <a:rPr lang="en-US" sz="1400">
                              <a:effectLst/>
                            </a:rPr>
                            <a:t>2</a:t>
                          </a:r>
                          <a:endParaRPr lang="en-US" sz="1000">
                            <a:effectLst/>
                            <a:latin typeface="Times New Roman"/>
                            <a:ea typeface="Times New Roman"/>
                          </a:endParaRPr>
                        </a:p>
                      </a:txBody>
                      <a:tcPr marL="68580" marR="68580" marT="0" marB="0"/>
                    </a:tc>
                    <a:tc>
                      <a:txBody>
                        <a:bodyPr/>
                        <a:lstStyle/>
                        <a:p>
                          <a:pPr marL="0" marR="279400" algn="r" hangingPunct="0">
                            <a:spcBef>
                              <a:spcPts val="0"/>
                            </a:spcBef>
                            <a:spcAft>
                              <a:spcPts val="0"/>
                            </a:spcAft>
                            <a:tabLst>
                              <a:tab pos="913765" algn="l"/>
                              <a:tab pos="1878965" algn="l"/>
                              <a:tab pos="4457065" algn="l"/>
                            </a:tabLst>
                          </a:pPr>
                          <a:r>
                            <a:rPr lang="en-US" sz="1400" dirty="0">
                              <a:effectLst/>
                            </a:rPr>
                            <a:t>4</a:t>
                          </a:r>
                          <a:endParaRPr lang="en-US" sz="1000" dirty="0">
                            <a:effectLst/>
                            <a:latin typeface="Times New Roman"/>
                            <a:ea typeface="Times New Roman"/>
                          </a:endParaRPr>
                        </a:p>
                      </a:txBody>
                      <a:tcPr marL="68580" marR="68580" marT="0" marB="0"/>
                    </a:tc>
                    <a:extLst>
                      <a:ext uri="{0D108BD9-81ED-4DB2-BD59-A6C34878D82A}">
                        <a16:rowId xmlns:a16="http://schemas.microsoft.com/office/drawing/2014/main" val="10004"/>
                      </a:ext>
                    </a:extLst>
                  </a:tr>
                  <a:tr h="0">
                    <a:tc>
                      <a:txBody>
                        <a:bodyPr/>
                        <a:lstStyle/>
                        <a:p>
                          <a:pPr marL="0" marR="279400" algn="r" hangingPunct="0">
                            <a:spcBef>
                              <a:spcPts val="0"/>
                            </a:spcBef>
                            <a:spcAft>
                              <a:spcPts val="0"/>
                            </a:spcAft>
                            <a:tabLst>
                              <a:tab pos="913765" algn="l"/>
                              <a:tab pos="1878965" algn="l"/>
                              <a:tab pos="4457065" algn="l"/>
                            </a:tabLst>
                          </a:pPr>
                          <a:r>
                            <a:rPr lang="en-US" sz="1400" dirty="0">
                              <a:effectLst/>
                            </a:rPr>
                            <a:t>10</a:t>
                          </a:r>
                          <a:endParaRPr lang="en-US" sz="1000" dirty="0">
                            <a:effectLst/>
                            <a:latin typeface="Times New Roman"/>
                            <a:ea typeface="Times New Roman"/>
                          </a:endParaRPr>
                        </a:p>
                      </a:txBody>
                      <a:tcPr marL="68580" marR="68580" marT="0" marB="0">
                        <a:lnB w="12700" cap="flat" cmpd="sng" algn="ctr">
                          <a:solidFill>
                            <a:schemeClr val="tx1"/>
                          </a:solidFill>
                          <a:prstDash val="solid"/>
                          <a:round/>
                          <a:headEnd type="none" w="med" len="med"/>
                          <a:tailEnd type="none" w="med" len="med"/>
                        </a:lnB>
                      </a:tcPr>
                    </a:tc>
                    <a:tc>
                      <a:txBody>
                        <a:bodyPr/>
                        <a:lstStyle/>
                        <a:p>
                          <a:pPr marL="0" marR="279400" algn="r" hangingPunct="0">
                            <a:spcBef>
                              <a:spcPts val="0"/>
                            </a:spcBef>
                            <a:spcAft>
                              <a:spcPts val="0"/>
                            </a:spcAft>
                            <a:tabLst>
                              <a:tab pos="913765" algn="l"/>
                              <a:tab pos="1878965" algn="l"/>
                              <a:tab pos="4457065" algn="l"/>
                            </a:tabLst>
                          </a:pPr>
                          <a:r>
                            <a:rPr lang="en-US" sz="1400" dirty="0">
                              <a:effectLst/>
                            </a:rPr>
                            <a:t>3</a:t>
                          </a:r>
                          <a:endParaRPr lang="en-US" sz="1000" dirty="0">
                            <a:effectLst/>
                            <a:latin typeface="Times New Roman"/>
                            <a:ea typeface="Times New Roman"/>
                          </a:endParaRPr>
                        </a:p>
                      </a:txBody>
                      <a:tcPr marL="68580" marR="68580" marT="0" marB="0">
                        <a:lnB w="12700" cap="flat" cmpd="sng" algn="ctr">
                          <a:solidFill>
                            <a:schemeClr val="tx1"/>
                          </a:solidFill>
                          <a:prstDash val="solid"/>
                          <a:round/>
                          <a:headEnd type="none" w="med" len="med"/>
                          <a:tailEnd type="none" w="med" len="med"/>
                        </a:lnB>
                      </a:tcPr>
                    </a:tc>
                    <a:tc>
                      <a:txBody>
                        <a:bodyPr/>
                        <a:lstStyle/>
                        <a:p>
                          <a:pPr marL="0" marR="279400" algn="r" hangingPunct="0">
                            <a:spcBef>
                              <a:spcPts val="0"/>
                            </a:spcBef>
                            <a:spcAft>
                              <a:spcPts val="0"/>
                            </a:spcAft>
                            <a:tabLst>
                              <a:tab pos="913765" algn="l"/>
                              <a:tab pos="1878965" algn="l"/>
                              <a:tab pos="4457065" algn="l"/>
                            </a:tabLst>
                          </a:pPr>
                          <a:r>
                            <a:rPr lang="en-US" sz="1400">
                              <a:effectLst/>
                            </a:rPr>
                            <a:t>7</a:t>
                          </a:r>
                          <a:endParaRPr lang="en-US" sz="1000">
                            <a:effectLst/>
                            <a:latin typeface="Times New Roman"/>
                            <a:ea typeface="Times New Roman"/>
                          </a:endParaRPr>
                        </a:p>
                      </a:txBody>
                      <a:tcPr marL="68580" marR="68580" marT="0" marB="0">
                        <a:lnB w="12700" cap="flat" cmpd="sng" algn="ctr">
                          <a:solidFill>
                            <a:schemeClr val="tx1"/>
                          </a:solidFill>
                          <a:prstDash val="solid"/>
                          <a:round/>
                          <a:headEnd type="none" w="med" len="med"/>
                          <a:tailEnd type="none" w="med" len="med"/>
                        </a:lnB>
                      </a:tcPr>
                    </a:tc>
                    <a:tc>
                      <a:txBody>
                        <a:bodyPr/>
                        <a:lstStyle/>
                        <a:p>
                          <a:pPr marL="0" marR="279400" algn="r" hangingPunct="0">
                            <a:spcBef>
                              <a:spcPts val="0"/>
                            </a:spcBef>
                            <a:spcAft>
                              <a:spcPts val="0"/>
                            </a:spcAft>
                            <a:tabLst>
                              <a:tab pos="913765" algn="l"/>
                              <a:tab pos="1878965" algn="l"/>
                              <a:tab pos="4457065" algn="l"/>
                            </a:tabLst>
                          </a:pPr>
                          <a:r>
                            <a:rPr lang="en-US" sz="1400" dirty="0">
                              <a:effectLst/>
                            </a:rPr>
                            <a:t>49</a:t>
                          </a:r>
                          <a:endParaRPr lang="en-US" sz="1000" dirty="0">
                            <a:effectLst/>
                            <a:latin typeface="Times New Roman"/>
                            <a:ea typeface="Times New Roman"/>
                          </a:endParaRPr>
                        </a:p>
                      </a:txBody>
                      <a:tcPr marL="68580" marR="68580"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marL="0" marR="279400" algn="r" hangingPunct="0">
                            <a:spcBef>
                              <a:spcPts val="0"/>
                            </a:spcBef>
                            <a:spcAft>
                              <a:spcPts val="0"/>
                            </a:spcAft>
                            <a:tabLst>
                              <a:tab pos="913765" algn="l"/>
                              <a:tab pos="1878965" algn="l"/>
                              <a:tab pos="4457065" algn="l"/>
                            </a:tabLst>
                          </a:pPr>
                          <a:r>
                            <a:rPr lang="en-US" sz="1400" dirty="0">
                              <a:effectLst/>
                            </a:rPr>
                            <a:t> </a:t>
                          </a:r>
                          <a:endParaRPr lang="en-US" sz="1000" dirty="0">
                            <a:effectLst/>
                            <a:latin typeface="Times New Roman"/>
                            <a:ea typeface="Times New Roman"/>
                          </a:endParaRPr>
                        </a:p>
                      </a:txBody>
                      <a:tcPr marL="68580" marR="68580" marT="0" marB="0">
                        <a:lnT w="12700" cap="flat" cmpd="sng" algn="ctr">
                          <a:solidFill>
                            <a:schemeClr val="tx1"/>
                          </a:solidFill>
                          <a:prstDash val="solid"/>
                          <a:round/>
                          <a:headEnd type="none" w="med" len="med"/>
                          <a:tailEnd type="none" w="med" len="med"/>
                        </a:lnT>
                        <a:solidFill>
                          <a:schemeClr val="bg2">
                            <a:lumMod val="75000"/>
                          </a:schemeClr>
                        </a:solidFill>
                      </a:tcPr>
                    </a:tc>
                    <a:tc>
                      <a:txBody>
                        <a:bodyPr/>
                        <a:lstStyle/>
                        <a:p>
                          <a:pPr marL="0" marR="279400" algn="r" hangingPunct="0">
                            <a:spcBef>
                              <a:spcPts val="0"/>
                            </a:spcBef>
                            <a:spcAft>
                              <a:spcPts val="0"/>
                            </a:spcAft>
                            <a:tabLst>
                              <a:tab pos="913765" algn="l"/>
                              <a:tab pos="1878965" algn="l"/>
                              <a:tab pos="4457065" algn="l"/>
                            </a:tabLst>
                          </a:pPr>
                          <a:r>
                            <a:rPr lang="en-US" sz="1400" dirty="0">
                              <a:effectLst/>
                            </a:rPr>
                            <a:t> </a:t>
                          </a:r>
                          <a:endParaRPr lang="en-US" sz="1000" dirty="0">
                            <a:effectLst/>
                            <a:latin typeface="Times New Roman"/>
                            <a:ea typeface="Times New Roman"/>
                          </a:endParaRPr>
                        </a:p>
                      </a:txBody>
                      <a:tcPr marL="68580" marR="68580" marT="0" marB="0">
                        <a:lnT w="12700" cap="flat" cmpd="sng" algn="ctr">
                          <a:solidFill>
                            <a:schemeClr val="tx1"/>
                          </a:solidFill>
                          <a:prstDash val="solid"/>
                          <a:round/>
                          <a:headEnd type="none" w="med" len="med"/>
                          <a:tailEnd type="none" w="med" len="med"/>
                        </a:lnT>
                        <a:solidFill>
                          <a:schemeClr val="bg2">
                            <a:lumMod val="75000"/>
                          </a:schemeClr>
                        </a:solidFill>
                      </a:tcPr>
                    </a:tc>
                    <a:tc>
                      <a:txBody>
                        <a:bodyPr/>
                        <a:lstStyle/>
                        <a:p>
                          <a:pPr marL="0" marR="279400" algn="r" hangingPunct="0">
                            <a:spcBef>
                              <a:spcPts val="0"/>
                            </a:spcBef>
                            <a:spcAft>
                              <a:spcPts val="0"/>
                            </a:spcAft>
                            <a:tabLst>
                              <a:tab pos="913765" algn="l"/>
                              <a:tab pos="1878965" algn="l"/>
                              <a:tab pos="4457065" algn="l"/>
                            </a:tabLst>
                          </a:pPr>
                          <a:r>
                            <a:rPr lang="en-US" sz="1400" dirty="0">
                              <a:effectLst/>
                            </a:rPr>
                            <a:t>∑=0</a:t>
                          </a:r>
                          <a:endParaRPr lang="en-US" sz="1000" dirty="0">
                            <a:effectLst/>
                            <a:latin typeface="Times New Roman"/>
                            <a:ea typeface="Times New Roman"/>
                          </a:endParaRPr>
                        </a:p>
                      </a:txBody>
                      <a:tcPr marL="68580" marR="68580" marT="0" marB="0">
                        <a:lnT w="12700" cap="flat" cmpd="sng" algn="ctr">
                          <a:solidFill>
                            <a:schemeClr val="tx1"/>
                          </a:solidFill>
                          <a:prstDash val="solid"/>
                          <a:round/>
                          <a:headEnd type="none" w="med" len="med"/>
                          <a:tailEnd type="none" w="med" len="med"/>
                        </a:lnT>
                        <a:solidFill>
                          <a:schemeClr val="bg2">
                            <a:lumMod val="75000"/>
                          </a:schemeClr>
                        </a:solidFill>
                      </a:tcPr>
                    </a:tc>
                    <a:tc>
                      <a:txBody>
                        <a:bodyPr/>
                        <a:lstStyle/>
                        <a:p>
                          <a:pPr marL="0" marR="279400" algn="r" hangingPunct="0">
                            <a:spcBef>
                              <a:spcPts val="0"/>
                            </a:spcBef>
                            <a:spcAft>
                              <a:spcPts val="0"/>
                            </a:spcAft>
                            <a:tabLst>
                              <a:tab pos="913765" algn="l"/>
                              <a:tab pos="1878965" algn="l"/>
                              <a:tab pos="4457065" algn="l"/>
                            </a:tabLst>
                          </a:pPr>
                          <a:r>
                            <a:rPr lang="en-US" sz="1400" dirty="0">
                              <a:effectLst/>
                            </a:rPr>
                            <a:t>80</a:t>
                          </a:r>
                          <a:endParaRPr lang="en-US" sz="1000" dirty="0">
                            <a:effectLst/>
                            <a:latin typeface="Times New Roman"/>
                            <a:ea typeface="Times New Roman"/>
                          </a:endParaRPr>
                        </a:p>
                      </a:txBody>
                      <a:tcPr marL="68580" marR="68580" marT="0" marB="0">
                        <a:lnT w="12700" cap="flat" cmpd="sng" algn="ctr">
                          <a:solidFill>
                            <a:schemeClr val="tx1"/>
                          </a:solidFill>
                          <a:prstDash val="solid"/>
                          <a:round/>
                          <a:headEnd type="none" w="med" len="med"/>
                          <a:tailEnd type="none" w="med" len="med"/>
                        </a:lnT>
                        <a:solidFill>
                          <a:schemeClr val="bg2">
                            <a:lumMod val="75000"/>
                          </a:schemeClr>
                        </a:solidFill>
                      </a:tcPr>
                    </a:tc>
                    <a:extLst>
                      <a:ext uri="{0D108BD9-81ED-4DB2-BD59-A6C34878D82A}">
                        <a16:rowId xmlns:a16="http://schemas.microsoft.com/office/drawing/2014/main" val="10006"/>
                      </a:ext>
                    </a:extLst>
                  </a:tr>
                </a:tbl>
              </a:graphicData>
            </a:graphic>
          </p:graphicFrame>
        </mc:Choice>
        <mc:Fallback xmlns="">
          <p:graphicFrame>
            <p:nvGraphicFramePr>
              <p:cNvPr id="10" name="Table 9"/>
              <p:cNvGraphicFramePr>
                <a:graphicFrameLocks noGrp="1"/>
              </p:cNvGraphicFramePr>
              <p:nvPr>
                <p:extLst>
                  <p:ext uri="{D42A27DB-BD31-4B8C-83A1-F6EECF244321}">
                    <p14:modId xmlns:p14="http://schemas.microsoft.com/office/powerpoint/2010/main" val="2942153478"/>
                  </p:ext>
                </p:extLst>
              </p:nvPr>
            </p:nvGraphicFramePr>
            <p:xfrm>
              <a:off x="4495800" y="3733800"/>
              <a:ext cx="3048000" cy="1517269"/>
            </p:xfrm>
            <a:graphic>
              <a:graphicData uri="http://schemas.openxmlformats.org/drawingml/2006/table">
                <a:tbl>
                  <a:tblPr>
                    <a:tableStyleId>{5C22544A-7EE6-4342-B048-85BDC9FD1C3A}</a:tableStyleId>
                  </a:tblPr>
                  <a:tblGrid>
                    <a:gridCol w="685800"/>
                    <a:gridCol w="457200"/>
                    <a:gridCol w="914151"/>
                    <a:gridCol w="990849"/>
                  </a:tblGrid>
                  <a:tr h="237109">
                    <a:tc>
                      <a:txBody>
                        <a:bodyPr/>
                        <a:lstStyle/>
                        <a:p>
                          <a:pPr marL="0" marR="279400" algn="r" hangingPunct="0">
                            <a:spcBef>
                              <a:spcPts val="0"/>
                            </a:spcBef>
                            <a:spcAft>
                              <a:spcPts val="0"/>
                            </a:spcAft>
                            <a:tabLst>
                              <a:tab pos="913765" algn="l"/>
                              <a:tab pos="1878965" algn="l"/>
                              <a:tab pos="4457065" algn="l"/>
                            </a:tabLst>
                          </a:pPr>
                          <a:r>
                            <a:rPr lang="en-US" sz="1400" dirty="0">
                              <a:effectLst/>
                            </a:rPr>
                            <a:t>Y</a:t>
                          </a:r>
                          <a:endParaRPr lang="en-US" sz="1000" dirty="0">
                            <a:effectLst/>
                            <a:latin typeface="Times New Roman"/>
                            <a:ea typeface="Times New Roman"/>
                          </a:endParaRPr>
                        </a:p>
                      </a:txBody>
                      <a:tcPr marL="68580" marR="68580" marT="0" marB="0">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a:p>
                      </a:txBody>
                      <a:tcPr marL="68580" marR="68580" marT="0" marB="0">
                        <a:lnB w="12700" cap="flat" cmpd="sng" algn="ctr">
                          <a:solidFill>
                            <a:schemeClr val="tx1"/>
                          </a:solidFill>
                          <a:prstDash val="solid"/>
                          <a:round/>
                          <a:headEnd type="none" w="med" len="med"/>
                          <a:tailEnd type="none" w="med" len="med"/>
                        </a:lnB>
                        <a:blipFill rotWithShape="1">
                          <a:blip r:embed="rId7"/>
                          <a:stretch>
                            <a:fillRect l="-152000" t="-20513" r="-416000" b="-584615"/>
                          </a:stretch>
                        </a:blipFill>
                      </a:tcPr>
                    </a:tc>
                    <a:tc>
                      <a:txBody>
                        <a:bodyPr/>
                        <a:lstStyle/>
                        <a:p>
                          <a:endParaRPr lang="en-US"/>
                        </a:p>
                      </a:txBody>
                      <a:tcPr marL="68580" marR="68580" marT="0" marB="0">
                        <a:lnB w="12700" cap="flat" cmpd="sng" algn="ctr">
                          <a:solidFill>
                            <a:schemeClr val="tx1"/>
                          </a:solidFill>
                          <a:prstDash val="solid"/>
                          <a:round/>
                          <a:headEnd type="none" w="med" len="med"/>
                          <a:tailEnd type="none" w="med" len="med"/>
                        </a:lnB>
                        <a:blipFill rotWithShape="1">
                          <a:blip r:embed="rId7"/>
                          <a:stretch>
                            <a:fillRect l="-126846" t="-20513" r="-109396" b="-584615"/>
                          </a:stretch>
                        </a:blipFill>
                      </a:tcPr>
                    </a:tc>
                    <a:tc>
                      <a:txBody>
                        <a:bodyPr/>
                        <a:lstStyle/>
                        <a:p>
                          <a:endParaRPr lang="en-US"/>
                        </a:p>
                      </a:txBody>
                      <a:tcPr marL="68580" marR="68580" marT="0" marB="0">
                        <a:lnB w="12700" cap="flat" cmpd="sng" algn="ctr">
                          <a:solidFill>
                            <a:schemeClr val="tx1"/>
                          </a:solidFill>
                          <a:prstDash val="solid"/>
                          <a:round/>
                          <a:headEnd type="none" w="med" len="med"/>
                          <a:tailEnd type="none" w="med" len="med"/>
                        </a:lnB>
                        <a:blipFill rotWithShape="1">
                          <a:blip r:embed="rId7"/>
                          <a:stretch>
                            <a:fillRect l="-207362" t="-20513" b="-584615"/>
                          </a:stretch>
                        </a:blipFill>
                      </a:tcPr>
                    </a:tc>
                  </a:tr>
                  <a:tr h="213360">
                    <a:tc>
                      <a:txBody>
                        <a:bodyPr/>
                        <a:lstStyle/>
                        <a:p>
                          <a:pPr marL="0" marR="279400" algn="r" hangingPunct="0">
                            <a:spcBef>
                              <a:spcPts val="0"/>
                            </a:spcBef>
                            <a:spcAft>
                              <a:spcPts val="0"/>
                            </a:spcAft>
                            <a:tabLst>
                              <a:tab pos="913765" algn="l"/>
                              <a:tab pos="1878965" algn="l"/>
                              <a:tab pos="4457065" algn="l"/>
                            </a:tabLst>
                          </a:pPr>
                          <a:r>
                            <a:rPr lang="en-US" sz="1400" dirty="0">
                              <a:effectLst/>
                            </a:rPr>
                            <a:t>0</a:t>
                          </a:r>
                          <a:endParaRPr lang="en-US" sz="1000" dirty="0">
                            <a:effectLst/>
                            <a:latin typeface="Times New Roman"/>
                            <a:ea typeface="Times New Roman"/>
                          </a:endParaRPr>
                        </a:p>
                      </a:txBody>
                      <a:tcPr marL="68580" marR="68580" marT="0" marB="0">
                        <a:lnT w="12700" cap="flat" cmpd="sng" algn="ctr">
                          <a:solidFill>
                            <a:schemeClr val="tx1"/>
                          </a:solidFill>
                          <a:prstDash val="solid"/>
                          <a:round/>
                          <a:headEnd type="none" w="med" len="med"/>
                          <a:tailEnd type="none" w="med" len="med"/>
                        </a:lnT>
                      </a:tcPr>
                    </a:tc>
                    <a:tc>
                      <a:txBody>
                        <a:bodyPr/>
                        <a:lstStyle/>
                        <a:p>
                          <a:pPr marL="0" marR="279400" algn="r" hangingPunct="0">
                            <a:spcBef>
                              <a:spcPts val="0"/>
                            </a:spcBef>
                            <a:spcAft>
                              <a:spcPts val="0"/>
                            </a:spcAft>
                            <a:tabLst>
                              <a:tab pos="913765" algn="l"/>
                              <a:tab pos="1878965" algn="l"/>
                              <a:tab pos="4457065" algn="l"/>
                            </a:tabLst>
                          </a:pPr>
                          <a:r>
                            <a:rPr lang="en-US" sz="1400" dirty="0">
                              <a:effectLst/>
                            </a:rPr>
                            <a:t>3</a:t>
                          </a:r>
                          <a:endParaRPr lang="en-US" sz="1000" dirty="0">
                            <a:effectLst/>
                            <a:latin typeface="Times New Roman"/>
                            <a:ea typeface="Times New Roman"/>
                          </a:endParaRPr>
                        </a:p>
                      </a:txBody>
                      <a:tcPr marL="68580" marR="68580" marT="0" marB="0">
                        <a:lnT w="12700" cap="flat" cmpd="sng" algn="ctr">
                          <a:solidFill>
                            <a:schemeClr val="tx1"/>
                          </a:solidFill>
                          <a:prstDash val="solid"/>
                          <a:round/>
                          <a:headEnd type="none" w="med" len="med"/>
                          <a:tailEnd type="none" w="med" len="med"/>
                        </a:lnT>
                      </a:tcPr>
                    </a:tc>
                    <a:tc>
                      <a:txBody>
                        <a:bodyPr/>
                        <a:lstStyle/>
                        <a:p>
                          <a:pPr marL="0" marR="279400" algn="r" hangingPunct="0">
                            <a:spcBef>
                              <a:spcPts val="0"/>
                            </a:spcBef>
                            <a:spcAft>
                              <a:spcPts val="0"/>
                            </a:spcAft>
                            <a:tabLst>
                              <a:tab pos="913765" algn="l"/>
                              <a:tab pos="1878965" algn="l"/>
                              <a:tab pos="4457065" algn="l"/>
                            </a:tabLst>
                          </a:pPr>
                          <a:r>
                            <a:rPr lang="en-US" sz="1400" dirty="0">
                              <a:effectLst/>
                            </a:rPr>
                            <a:t>-3</a:t>
                          </a:r>
                          <a:endParaRPr lang="en-US" sz="1000" dirty="0">
                            <a:effectLst/>
                            <a:latin typeface="Times New Roman"/>
                            <a:ea typeface="Times New Roman"/>
                          </a:endParaRPr>
                        </a:p>
                      </a:txBody>
                      <a:tcPr marL="68580" marR="68580" marT="0" marB="0">
                        <a:lnT w="12700" cap="flat" cmpd="sng" algn="ctr">
                          <a:solidFill>
                            <a:schemeClr val="tx1"/>
                          </a:solidFill>
                          <a:prstDash val="solid"/>
                          <a:round/>
                          <a:headEnd type="none" w="med" len="med"/>
                          <a:tailEnd type="none" w="med" len="med"/>
                        </a:lnT>
                      </a:tcPr>
                    </a:tc>
                    <a:tc>
                      <a:txBody>
                        <a:bodyPr/>
                        <a:lstStyle/>
                        <a:p>
                          <a:pPr marL="0" marR="279400" algn="r" hangingPunct="0">
                            <a:spcBef>
                              <a:spcPts val="0"/>
                            </a:spcBef>
                            <a:spcAft>
                              <a:spcPts val="0"/>
                            </a:spcAft>
                            <a:tabLst>
                              <a:tab pos="913765" algn="l"/>
                              <a:tab pos="1878965" algn="l"/>
                              <a:tab pos="4457065" algn="l"/>
                            </a:tabLst>
                          </a:pPr>
                          <a:r>
                            <a:rPr lang="en-US" sz="1400">
                              <a:effectLst/>
                            </a:rPr>
                            <a:t>9</a:t>
                          </a:r>
                          <a:endParaRPr lang="en-US" sz="1000">
                            <a:effectLst/>
                            <a:latin typeface="Times New Roman"/>
                            <a:ea typeface="Times New Roman"/>
                          </a:endParaRPr>
                        </a:p>
                      </a:txBody>
                      <a:tcPr marL="68580" marR="68580" marT="0" marB="0">
                        <a:lnT w="12700" cap="flat" cmpd="sng" algn="ctr">
                          <a:solidFill>
                            <a:schemeClr val="tx1"/>
                          </a:solidFill>
                          <a:prstDash val="solid"/>
                          <a:round/>
                          <a:headEnd type="none" w="med" len="med"/>
                          <a:tailEnd type="none" w="med" len="med"/>
                        </a:lnT>
                      </a:tcPr>
                    </a:tc>
                  </a:tr>
                  <a:tr h="213360">
                    <a:tc>
                      <a:txBody>
                        <a:bodyPr/>
                        <a:lstStyle/>
                        <a:p>
                          <a:pPr marL="0" marR="279400" algn="r" hangingPunct="0">
                            <a:spcBef>
                              <a:spcPts val="0"/>
                            </a:spcBef>
                            <a:spcAft>
                              <a:spcPts val="0"/>
                            </a:spcAft>
                            <a:tabLst>
                              <a:tab pos="913765" algn="l"/>
                              <a:tab pos="1878965" algn="l"/>
                              <a:tab pos="4457065" algn="l"/>
                            </a:tabLst>
                          </a:pPr>
                          <a:r>
                            <a:rPr lang="en-US" sz="1400" dirty="0">
                              <a:effectLst/>
                            </a:rPr>
                            <a:t>0</a:t>
                          </a:r>
                          <a:endParaRPr lang="en-US" sz="1000" dirty="0">
                            <a:effectLst/>
                            <a:latin typeface="Times New Roman"/>
                            <a:ea typeface="Times New Roman"/>
                          </a:endParaRPr>
                        </a:p>
                      </a:txBody>
                      <a:tcPr marL="68580" marR="68580" marT="0" marB="0"/>
                    </a:tc>
                    <a:tc>
                      <a:txBody>
                        <a:bodyPr/>
                        <a:lstStyle/>
                        <a:p>
                          <a:pPr marL="0" marR="279400" algn="r" hangingPunct="0">
                            <a:spcBef>
                              <a:spcPts val="0"/>
                            </a:spcBef>
                            <a:spcAft>
                              <a:spcPts val="0"/>
                            </a:spcAft>
                            <a:tabLst>
                              <a:tab pos="913765" algn="l"/>
                              <a:tab pos="1878965" algn="l"/>
                              <a:tab pos="4457065" algn="l"/>
                            </a:tabLst>
                          </a:pPr>
                          <a:r>
                            <a:rPr lang="en-US" sz="1400" dirty="0">
                              <a:effectLst/>
                            </a:rPr>
                            <a:t>3</a:t>
                          </a:r>
                          <a:endParaRPr lang="en-US" sz="1000" dirty="0">
                            <a:effectLst/>
                            <a:latin typeface="Times New Roman"/>
                            <a:ea typeface="Times New Roman"/>
                          </a:endParaRPr>
                        </a:p>
                      </a:txBody>
                      <a:tcPr marL="68580" marR="68580" marT="0" marB="0"/>
                    </a:tc>
                    <a:tc>
                      <a:txBody>
                        <a:bodyPr/>
                        <a:lstStyle/>
                        <a:p>
                          <a:pPr marL="0" marR="279400" algn="r" hangingPunct="0">
                            <a:spcBef>
                              <a:spcPts val="0"/>
                            </a:spcBef>
                            <a:spcAft>
                              <a:spcPts val="0"/>
                            </a:spcAft>
                            <a:tabLst>
                              <a:tab pos="913765" algn="l"/>
                              <a:tab pos="1878965" algn="l"/>
                              <a:tab pos="4457065" algn="l"/>
                            </a:tabLst>
                          </a:pPr>
                          <a:r>
                            <a:rPr lang="en-US" sz="1400" dirty="0">
                              <a:effectLst/>
                            </a:rPr>
                            <a:t>-3</a:t>
                          </a:r>
                          <a:endParaRPr lang="en-US" sz="1000" dirty="0">
                            <a:effectLst/>
                            <a:latin typeface="Times New Roman"/>
                            <a:ea typeface="Times New Roman"/>
                          </a:endParaRPr>
                        </a:p>
                      </a:txBody>
                      <a:tcPr marL="68580" marR="68580" marT="0" marB="0"/>
                    </a:tc>
                    <a:tc>
                      <a:txBody>
                        <a:bodyPr/>
                        <a:lstStyle/>
                        <a:p>
                          <a:pPr marL="0" marR="279400" algn="r" hangingPunct="0">
                            <a:spcBef>
                              <a:spcPts val="0"/>
                            </a:spcBef>
                            <a:spcAft>
                              <a:spcPts val="0"/>
                            </a:spcAft>
                            <a:tabLst>
                              <a:tab pos="913765" algn="l"/>
                              <a:tab pos="1878965" algn="l"/>
                              <a:tab pos="4457065" algn="l"/>
                            </a:tabLst>
                          </a:pPr>
                          <a:r>
                            <a:rPr lang="en-US" sz="1400">
                              <a:effectLst/>
                            </a:rPr>
                            <a:t>9</a:t>
                          </a:r>
                          <a:endParaRPr lang="en-US" sz="1000">
                            <a:effectLst/>
                            <a:latin typeface="Times New Roman"/>
                            <a:ea typeface="Times New Roman"/>
                          </a:endParaRPr>
                        </a:p>
                      </a:txBody>
                      <a:tcPr marL="68580" marR="68580" marT="0" marB="0"/>
                    </a:tc>
                  </a:tr>
                  <a:tr h="213360">
                    <a:tc>
                      <a:txBody>
                        <a:bodyPr/>
                        <a:lstStyle/>
                        <a:p>
                          <a:pPr marL="0" marR="279400" algn="r" hangingPunct="0">
                            <a:spcBef>
                              <a:spcPts val="0"/>
                            </a:spcBef>
                            <a:spcAft>
                              <a:spcPts val="0"/>
                            </a:spcAft>
                            <a:tabLst>
                              <a:tab pos="913765" algn="l"/>
                              <a:tab pos="1878965" algn="l"/>
                              <a:tab pos="4457065" algn="l"/>
                            </a:tabLst>
                          </a:pPr>
                          <a:r>
                            <a:rPr lang="en-US" sz="1400" dirty="0">
                              <a:effectLst/>
                            </a:rPr>
                            <a:t>0</a:t>
                          </a:r>
                          <a:endParaRPr lang="en-US" sz="1000" dirty="0">
                            <a:effectLst/>
                            <a:latin typeface="Times New Roman"/>
                            <a:ea typeface="Times New Roman"/>
                          </a:endParaRPr>
                        </a:p>
                      </a:txBody>
                      <a:tcPr marL="68580" marR="68580" marT="0" marB="0"/>
                    </a:tc>
                    <a:tc>
                      <a:txBody>
                        <a:bodyPr/>
                        <a:lstStyle/>
                        <a:p>
                          <a:pPr marL="0" marR="279400" algn="r" hangingPunct="0">
                            <a:spcBef>
                              <a:spcPts val="0"/>
                            </a:spcBef>
                            <a:spcAft>
                              <a:spcPts val="0"/>
                            </a:spcAft>
                            <a:tabLst>
                              <a:tab pos="913765" algn="l"/>
                              <a:tab pos="1878965" algn="l"/>
                              <a:tab pos="4457065" algn="l"/>
                            </a:tabLst>
                          </a:pPr>
                          <a:r>
                            <a:rPr lang="en-US" sz="1400" dirty="0">
                              <a:effectLst/>
                            </a:rPr>
                            <a:t>3</a:t>
                          </a:r>
                          <a:endParaRPr lang="en-US" sz="1000" dirty="0">
                            <a:effectLst/>
                            <a:latin typeface="Times New Roman"/>
                            <a:ea typeface="Times New Roman"/>
                          </a:endParaRPr>
                        </a:p>
                      </a:txBody>
                      <a:tcPr marL="68580" marR="68580" marT="0" marB="0"/>
                    </a:tc>
                    <a:tc>
                      <a:txBody>
                        <a:bodyPr/>
                        <a:lstStyle/>
                        <a:p>
                          <a:pPr marL="0" marR="279400" algn="r" hangingPunct="0">
                            <a:spcBef>
                              <a:spcPts val="0"/>
                            </a:spcBef>
                            <a:spcAft>
                              <a:spcPts val="0"/>
                            </a:spcAft>
                            <a:tabLst>
                              <a:tab pos="913765" algn="l"/>
                              <a:tab pos="1878965" algn="l"/>
                              <a:tab pos="4457065" algn="l"/>
                            </a:tabLst>
                          </a:pPr>
                          <a:r>
                            <a:rPr lang="en-US" sz="1400" dirty="0">
                              <a:effectLst/>
                            </a:rPr>
                            <a:t>-3</a:t>
                          </a:r>
                          <a:endParaRPr lang="en-US" sz="1000" dirty="0">
                            <a:effectLst/>
                            <a:latin typeface="Times New Roman"/>
                            <a:ea typeface="Times New Roman"/>
                          </a:endParaRPr>
                        </a:p>
                      </a:txBody>
                      <a:tcPr marL="68580" marR="68580" marT="0" marB="0"/>
                    </a:tc>
                    <a:tc>
                      <a:txBody>
                        <a:bodyPr/>
                        <a:lstStyle/>
                        <a:p>
                          <a:pPr marL="0" marR="279400" algn="r" hangingPunct="0">
                            <a:spcBef>
                              <a:spcPts val="0"/>
                            </a:spcBef>
                            <a:spcAft>
                              <a:spcPts val="0"/>
                            </a:spcAft>
                            <a:tabLst>
                              <a:tab pos="913765" algn="l"/>
                              <a:tab pos="1878965" algn="l"/>
                              <a:tab pos="4457065" algn="l"/>
                            </a:tabLst>
                          </a:pPr>
                          <a:r>
                            <a:rPr lang="en-US" sz="1400" dirty="0">
                              <a:effectLst/>
                            </a:rPr>
                            <a:t>9</a:t>
                          </a:r>
                          <a:endParaRPr lang="en-US" sz="1000" dirty="0">
                            <a:effectLst/>
                            <a:latin typeface="Times New Roman"/>
                            <a:ea typeface="Times New Roman"/>
                          </a:endParaRPr>
                        </a:p>
                      </a:txBody>
                      <a:tcPr marL="68580" marR="68580" marT="0" marB="0"/>
                    </a:tc>
                  </a:tr>
                  <a:tr h="213360">
                    <a:tc>
                      <a:txBody>
                        <a:bodyPr/>
                        <a:lstStyle/>
                        <a:p>
                          <a:pPr marL="0" marR="279400" algn="r" hangingPunct="0">
                            <a:spcBef>
                              <a:spcPts val="0"/>
                            </a:spcBef>
                            <a:spcAft>
                              <a:spcPts val="0"/>
                            </a:spcAft>
                            <a:tabLst>
                              <a:tab pos="913765" algn="l"/>
                              <a:tab pos="1878965" algn="l"/>
                              <a:tab pos="4457065" algn="l"/>
                            </a:tabLst>
                          </a:pPr>
                          <a:r>
                            <a:rPr lang="en-US" sz="1400" dirty="0">
                              <a:effectLst/>
                            </a:rPr>
                            <a:t>5</a:t>
                          </a:r>
                          <a:endParaRPr lang="en-US" sz="1000" dirty="0">
                            <a:effectLst/>
                            <a:latin typeface="Times New Roman"/>
                            <a:ea typeface="Times New Roman"/>
                          </a:endParaRPr>
                        </a:p>
                      </a:txBody>
                      <a:tcPr marL="68580" marR="68580" marT="0" marB="0"/>
                    </a:tc>
                    <a:tc>
                      <a:txBody>
                        <a:bodyPr/>
                        <a:lstStyle/>
                        <a:p>
                          <a:pPr marL="0" marR="279400" algn="r" hangingPunct="0">
                            <a:spcBef>
                              <a:spcPts val="0"/>
                            </a:spcBef>
                            <a:spcAft>
                              <a:spcPts val="0"/>
                            </a:spcAft>
                            <a:tabLst>
                              <a:tab pos="913765" algn="l"/>
                              <a:tab pos="1878965" algn="l"/>
                              <a:tab pos="4457065" algn="l"/>
                            </a:tabLst>
                          </a:pPr>
                          <a:r>
                            <a:rPr lang="en-US" sz="1400" dirty="0">
                              <a:effectLst/>
                            </a:rPr>
                            <a:t>3</a:t>
                          </a:r>
                          <a:endParaRPr lang="en-US" sz="1000" dirty="0">
                            <a:effectLst/>
                            <a:latin typeface="Times New Roman"/>
                            <a:ea typeface="Times New Roman"/>
                          </a:endParaRPr>
                        </a:p>
                      </a:txBody>
                      <a:tcPr marL="68580" marR="68580" marT="0" marB="0"/>
                    </a:tc>
                    <a:tc>
                      <a:txBody>
                        <a:bodyPr/>
                        <a:lstStyle/>
                        <a:p>
                          <a:pPr marL="0" marR="279400" algn="r" hangingPunct="0">
                            <a:spcBef>
                              <a:spcPts val="0"/>
                            </a:spcBef>
                            <a:spcAft>
                              <a:spcPts val="0"/>
                            </a:spcAft>
                            <a:tabLst>
                              <a:tab pos="913765" algn="l"/>
                              <a:tab pos="1878965" algn="l"/>
                              <a:tab pos="4457065" algn="l"/>
                            </a:tabLst>
                          </a:pPr>
                          <a:r>
                            <a:rPr lang="en-US" sz="1400">
                              <a:effectLst/>
                            </a:rPr>
                            <a:t>2</a:t>
                          </a:r>
                          <a:endParaRPr lang="en-US" sz="1000">
                            <a:effectLst/>
                            <a:latin typeface="Times New Roman"/>
                            <a:ea typeface="Times New Roman"/>
                          </a:endParaRPr>
                        </a:p>
                      </a:txBody>
                      <a:tcPr marL="68580" marR="68580" marT="0" marB="0"/>
                    </a:tc>
                    <a:tc>
                      <a:txBody>
                        <a:bodyPr/>
                        <a:lstStyle/>
                        <a:p>
                          <a:pPr marL="0" marR="279400" algn="r" hangingPunct="0">
                            <a:spcBef>
                              <a:spcPts val="0"/>
                            </a:spcBef>
                            <a:spcAft>
                              <a:spcPts val="0"/>
                            </a:spcAft>
                            <a:tabLst>
                              <a:tab pos="913765" algn="l"/>
                              <a:tab pos="1878965" algn="l"/>
                              <a:tab pos="4457065" algn="l"/>
                            </a:tabLst>
                          </a:pPr>
                          <a:r>
                            <a:rPr lang="en-US" sz="1400" dirty="0">
                              <a:effectLst/>
                            </a:rPr>
                            <a:t>4</a:t>
                          </a:r>
                          <a:endParaRPr lang="en-US" sz="1000" dirty="0">
                            <a:effectLst/>
                            <a:latin typeface="Times New Roman"/>
                            <a:ea typeface="Times New Roman"/>
                          </a:endParaRPr>
                        </a:p>
                      </a:txBody>
                      <a:tcPr marL="68580" marR="68580" marT="0" marB="0"/>
                    </a:tc>
                  </a:tr>
                  <a:tr h="213360">
                    <a:tc>
                      <a:txBody>
                        <a:bodyPr/>
                        <a:lstStyle/>
                        <a:p>
                          <a:pPr marL="0" marR="279400" algn="r" hangingPunct="0">
                            <a:spcBef>
                              <a:spcPts val="0"/>
                            </a:spcBef>
                            <a:spcAft>
                              <a:spcPts val="0"/>
                            </a:spcAft>
                            <a:tabLst>
                              <a:tab pos="913765" algn="l"/>
                              <a:tab pos="1878965" algn="l"/>
                              <a:tab pos="4457065" algn="l"/>
                            </a:tabLst>
                          </a:pPr>
                          <a:r>
                            <a:rPr lang="en-US" sz="1400" dirty="0" smtClean="0">
                              <a:effectLst/>
                            </a:rPr>
                            <a:t>10</a:t>
                          </a:r>
                          <a:endParaRPr lang="en-US" sz="1000" dirty="0">
                            <a:effectLst/>
                            <a:latin typeface="Times New Roman"/>
                            <a:ea typeface="Times New Roman"/>
                          </a:endParaRPr>
                        </a:p>
                      </a:txBody>
                      <a:tcPr marL="68580" marR="68580" marT="0" marB="0">
                        <a:lnB w="12700" cap="flat" cmpd="sng" algn="ctr">
                          <a:solidFill>
                            <a:schemeClr val="tx1"/>
                          </a:solidFill>
                          <a:prstDash val="solid"/>
                          <a:round/>
                          <a:headEnd type="none" w="med" len="med"/>
                          <a:tailEnd type="none" w="med" len="med"/>
                        </a:lnB>
                      </a:tcPr>
                    </a:tc>
                    <a:tc>
                      <a:txBody>
                        <a:bodyPr/>
                        <a:lstStyle/>
                        <a:p>
                          <a:pPr marL="0" marR="279400" algn="r" hangingPunct="0">
                            <a:spcBef>
                              <a:spcPts val="0"/>
                            </a:spcBef>
                            <a:spcAft>
                              <a:spcPts val="0"/>
                            </a:spcAft>
                            <a:tabLst>
                              <a:tab pos="913765" algn="l"/>
                              <a:tab pos="1878965" algn="l"/>
                              <a:tab pos="4457065" algn="l"/>
                            </a:tabLst>
                          </a:pPr>
                          <a:r>
                            <a:rPr lang="en-US" sz="1400" dirty="0">
                              <a:effectLst/>
                            </a:rPr>
                            <a:t>3</a:t>
                          </a:r>
                          <a:endParaRPr lang="en-US" sz="1000" dirty="0">
                            <a:effectLst/>
                            <a:latin typeface="Times New Roman"/>
                            <a:ea typeface="Times New Roman"/>
                          </a:endParaRPr>
                        </a:p>
                      </a:txBody>
                      <a:tcPr marL="68580" marR="68580" marT="0" marB="0">
                        <a:lnB w="12700" cap="flat" cmpd="sng" algn="ctr">
                          <a:solidFill>
                            <a:schemeClr val="tx1"/>
                          </a:solidFill>
                          <a:prstDash val="solid"/>
                          <a:round/>
                          <a:headEnd type="none" w="med" len="med"/>
                          <a:tailEnd type="none" w="med" len="med"/>
                        </a:lnB>
                      </a:tcPr>
                    </a:tc>
                    <a:tc>
                      <a:txBody>
                        <a:bodyPr/>
                        <a:lstStyle/>
                        <a:p>
                          <a:pPr marL="0" marR="279400" algn="r" hangingPunct="0">
                            <a:spcBef>
                              <a:spcPts val="0"/>
                            </a:spcBef>
                            <a:spcAft>
                              <a:spcPts val="0"/>
                            </a:spcAft>
                            <a:tabLst>
                              <a:tab pos="913765" algn="l"/>
                              <a:tab pos="1878965" algn="l"/>
                              <a:tab pos="4457065" algn="l"/>
                            </a:tabLst>
                          </a:pPr>
                          <a:r>
                            <a:rPr lang="en-US" sz="1400">
                              <a:effectLst/>
                            </a:rPr>
                            <a:t>7</a:t>
                          </a:r>
                          <a:endParaRPr lang="en-US" sz="1000">
                            <a:effectLst/>
                            <a:latin typeface="Times New Roman"/>
                            <a:ea typeface="Times New Roman"/>
                          </a:endParaRPr>
                        </a:p>
                      </a:txBody>
                      <a:tcPr marL="68580" marR="68580" marT="0" marB="0">
                        <a:lnB w="12700" cap="flat" cmpd="sng" algn="ctr">
                          <a:solidFill>
                            <a:schemeClr val="tx1"/>
                          </a:solidFill>
                          <a:prstDash val="solid"/>
                          <a:round/>
                          <a:headEnd type="none" w="med" len="med"/>
                          <a:tailEnd type="none" w="med" len="med"/>
                        </a:lnB>
                      </a:tcPr>
                    </a:tc>
                    <a:tc>
                      <a:txBody>
                        <a:bodyPr/>
                        <a:lstStyle/>
                        <a:p>
                          <a:pPr marL="0" marR="279400" algn="r" hangingPunct="0">
                            <a:spcBef>
                              <a:spcPts val="0"/>
                            </a:spcBef>
                            <a:spcAft>
                              <a:spcPts val="0"/>
                            </a:spcAft>
                            <a:tabLst>
                              <a:tab pos="913765" algn="l"/>
                              <a:tab pos="1878965" algn="l"/>
                              <a:tab pos="4457065" algn="l"/>
                            </a:tabLst>
                          </a:pPr>
                          <a:r>
                            <a:rPr lang="en-US" sz="1400" dirty="0">
                              <a:effectLst/>
                            </a:rPr>
                            <a:t>49</a:t>
                          </a:r>
                          <a:endParaRPr lang="en-US" sz="1000" dirty="0">
                            <a:effectLst/>
                            <a:latin typeface="Times New Roman"/>
                            <a:ea typeface="Times New Roman"/>
                          </a:endParaRPr>
                        </a:p>
                      </a:txBody>
                      <a:tcPr marL="68580" marR="68580" marT="0" marB="0">
                        <a:lnB w="12700" cap="flat" cmpd="sng" algn="ctr">
                          <a:solidFill>
                            <a:schemeClr val="tx1"/>
                          </a:solidFill>
                          <a:prstDash val="solid"/>
                          <a:round/>
                          <a:headEnd type="none" w="med" len="med"/>
                          <a:tailEnd type="none" w="med" len="med"/>
                        </a:lnB>
                      </a:tcPr>
                    </a:tc>
                  </a:tr>
                  <a:tr h="213360">
                    <a:tc>
                      <a:txBody>
                        <a:bodyPr/>
                        <a:lstStyle/>
                        <a:p>
                          <a:pPr marL="0" marR="279400" algn="r" hangingPunct="0">
                            <a:spcBef>
                              <a:spcPts val="0"/>
                            </a:spcBef>
                            <a:spcAft>
                              <a:spcPts val="0"/>
                            </a:spcAft>
                            <a:tabLst>
                              <a:tab pos="913765" algn="l"/>
                              <a:tab pos="1878965" algn="l"/>
                              <a:tab pos="4457065" algn="l"/>
                            </a:tabLst>
                          </a:pPr>
                          <a:r>
                            <a:rPr lang="en-US" sz="1400" dirty="0">
                              <a:effectLst/>
                            </a:rPr>
                            <a:t> </a:t>
                          </a:r>
                          <a:endParaRPr lang="en-US" sz="1000" dirty="0">
                            <a:effectLst/>
                            <a:latin typeface="Times New Roman"/>
                            <a:ea typeface="Times New Roman"/>
                          </a:endParaRPr>
                        </a:p>
                      </a:txBody>
                      <a:tcPr marL="68580" marR="68580" marT="0" marB="0">
                        <a:lnT w="12700" cap="flat" cmpd="sng" algn="ctr">
                          <a:solidFill>
                            <a:schemeClr val="tx1"/>
                          </a:solidFill>
                          <a:prstDash val="solid"/>
                          <a:round/>
                          <a:headEnd type="none" w="med" len="med"/>
                          <a:tailEnd type="none" w="med" len="med"/>
                        </a:lnT>
                        <a:solidFill>
                          <a:schemeClr val="bg2">
                            <a:lumMod val="75000"/>
                          </a:schemeClr>
                        </a:solidFill>
                      </a:tcPr>
                    </a:tc>
                    <a:tc>
                      <a:txBody>
                        <a:bodyPr/>
                        <a:lstStyle/>
                        <a:p>
                          <a:pPr marL="0" marR="279400" algn="r" hangingPunct="0">
                            <a:spcBef>
                              <a:spcPts val="0"/>
                            </a:spcBef>
                            <a:spcAft>
                              <a:spcPts val="0"/>
                            </a:spcAft>
                            <a:tabLst>
                              <a:tab pos="913765" algn="l"/>
                              <a:tab pos="1878965" algn="l"/>
                              <a:tab pos="4457065" algn="l"/>
                            </a:tabLst>
                          </a:pPr>
                          <a:r>
                            <a:rPr lang="en-US" sz="1400" dirty="0">
                              <a:effectLst/>
                            </a:rPr>
                            <a:t> </a:t>
                          </a:r>
                          <a:endParaRPr lang="en-US" sz="1000" dirty="0">
                            <a:effectLst/>
                            <a:latin typeface="Times New Roman"/>
                            <a:ea typeface="Times New Roman"/>
                          </a:endParaRPr>
                        </a:p>
                      </a:txBody>
                      <a:tcPr marL="68580" marR="68580" marT="0" marB="0">
                        <a:lnT w="12700" cap="flat" cmpd="sng" algn="ctr">
                          <a:solidFill>
                            <a:schemeClr val="tx1"/>
                          </a:solidFill>
                          <a:prstDash val="solid"/>
                          <a:round/>
                          <a:headEnd type="none" w="med" len="med"/>
                          <a:tailEnd type="none" w="med" len="med"/>
                        </a:lnT>
                        <a:solidFill>
                          <a:schemeClr val="bg2">
                            <a:lumMod val="75000"/>
                          </a:schemeClr>
                        </a:solidFill>
                      </a:tcPr>
                    </a:tc>
                    <a:tc>
                      <a:txBody>
                        <a:bodyPr/>
                        <a:lstStyle/>
                        <a:p>
                          <a:pPr marL="0" marR="279400" algn="r" hangingPunct="0">
                            <a:spcBef>
                              <a:spcPts val="0"/>
                            </a:spcBef>
                            <a:spcAft>
                              <a:spcPts val="0"/>
                            </a:spcAft>
                            <a:tabLst>
                              <a:tab pos="913765" algn="l"/>
                              <a:tab pos="1878965" algn="l"/>
                              <a:tab pos="4457065" algn="l"/>
                            </a:tabLst>
                          </a:pPr>
                          <a:r>
                            <a:rPr lang="en-US" sz="1400" dirty="0">
                              <a:effectLst/>
                            </a:rPr>
                            <a:t>∑=0</a:t>
                          </a:r>
                          <a:endParaRPr lang="en-US" sz="1000" dirty="0">
                            <a:effectLst/>
                            <a:latin typeface="Times New Roman"/>
                            <a:ea typeface="Times New Roman"/>
                          </a:endParaRPr>
                        </a:p>
                      </a:txBody>
                      <a:tcPr marL="68580" marR="68580" marT="0" marB="0">
                        <a:lnT w="12700" cap="flat" cmpd="sng" algn="ctr">
                          <a:solidFill>
                            <a:schemeClr val="tx1"/>
                          </a:solidFill>
                          <a:prstDash val="solid"/>
                          <a:round/>
                          <a:headEnd type="none" w="med" len="med"/>
                          <a:tailEnd type="none" w="med" len="med"/>
                        </a:lnT>
                        <a:solidFill>
                          <a:schemeClr val="bg2">
                            <a:lumMod val="75000"/>
                          </a:schemeClr>
                        </a:solidFill>
                      </a:tcPr>
                    </a:tc>
                    <a:tc>
                      <a:txBody>
                        <a:bodyPr/>
                        <a:lstStyle/>
                        <a:p>
                          <a:pPr marL="0" marR="279400" algn="r" hangingPunct="0">
                            <a:spcBef>
                              <a:spcPts val="0"/>
                            </a:spcBef>
                            <a:spcAft>
                              <a:spcPts val="0"/>
                            </a:spcAft>
                            <a:tabLst>
                              <a:tab pos="913765" algn="l"/>
                              <a:tab pos="1878965" algn="l"/>
                              <a:tab pos="4457065" algn="l"/>
                            </a:tabLst>
                          </a:pPr>
                          <a:r>
                            <a:rPr lang="en-US" sz="1400" dirty="0">
                              <a:effectLst/>
                            </a:rPr>
                            <a:t>80</a:t>
                          </a:r>
                          <a:endParaRPr lang="en-US" sz="1000" dirty="0">
                            <a:effectLst/>
                            <a:latin typeface="Times New Roman"/>
                            <a:ea typeface="Times New Roman"/>
                          </a:endParaRPr>
                        </a:p>
                      </a:txBody>
                      <a:tcPr marL="68580" marR="68580" marT="0" marB="0">
                        <a:lnT w="12700" cap="flat" cmpd="sng" algn="ctr">
                          <a:solidFill>
                            <a:schemeClr val="tx1"/>
                          </a:solidFill>
                          <a:prstDash val="solid"/>
                          <a:round/>
                          <a:headEnd type="none" w="med" len="med"/>
                          <a:tailEnd type="none" w="med" len="med"/>
                        </a:lnT>
                        <a:solidFill>
                          <a:schemeClr val="bg2">
                            <a:lumMod val="75000"/>
                          </a:schemeClr>
                        </a:solidFill>
                      </a:tcPr>
                    </a:tc>
                  </a:tr>
                </a:tbl>
              </a:graphicData>
            </a:graphic>
          </p:graphicFrame>
        </mc:Fallback>
      </mc:AlternateContent>
    </p:spTree>
    <p:extLst>
      <p:ext uri="{BB962C8B-B14F-4D97-AF65-F5344CB8AC3E}">
        <p14:creationId xmlns:p14="http://schemas.microsoft.com/office/powerpoint/2010/main" val="32504379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200" dirty="0"/>
              <a:t>Standard Deviation: N vs. (n-1)</a:t>
            </a:r>
          </a:p>
        </p:txBody>
      </p:sp>
      <mc:AlternateContent xmlns:mc="http://schemas.openxmlformats.org/markup-compatibility/2006">
        <mc:Choice xmlns:a14="http://schemas.microsoft.com/office/drawing/2010/main" Requires="a14">
          <p:sp>
            <p:nvSpPr>
              <p:cNvPr id="2" name="Content Placeholder 1"/>
              <p:cNvSpPr>
                <a:spLocks noGrp="1"/>
              </p:cNvSpPr>
              <p:nvPr>
                <p:ph idx="1"/>
              </p:nvPr>
            </p:nvSpPr>
            <p:spPr/>
            <p:txBody>
              <a:bodyPr>
                <a:normAutofit fontScale="47500" lnSpcReduction="20000"/>
              </a:bodyPr>
              <a:lstStyle/>
              <a:p>
                <a:pPr marL="109728" indent="0">
                  <a:buNone/>
                </a:pPr>
                <a:r>
                  <a:rPr lang="en-US" sz="3300" dirty="0"/>
                  <a:t>Note that  </a:t>
                </a:r>
                <a14:m>
                  <m:oMath xmlns:m="http://schemas.openxmlformats.org/officeDocument/2006/math">
                    <m:r>
                      <m:rPr>
                        <m:sty m:val="p"/>
                      </m:rPr>
                      <a:rPr lang="el-GR" sz="3300" i="1">
                        <a:latin typeface="Cambria Math"/>
                      </a:rPr>
                      <m:t>σ</m:t>
                    </m:r>
                  </m:oMath>
                </a14:m>
                <a:r>
                  <a:rPr lang="en-US" sz="3300" dirty="0"/>
                  <a:t>  </a:t>
                </a:r>
                <a14:m>
                  <m:oMath xmlns:m="http://schemas.openxmlformats.org/officeDocument/2006/math">
                    <m:r>
                      <a:rPr lang="en-US" sz="3600" i="1" dirty="0">
                        <a:latin typeface="Cambria Math"/>
                      </a:rPr>
                      <m:t>= </m:t>
                    </m:r>
                    <m:rad>
                      <m:radPr>
                        <m:degHide m:val="on"/>
                        <m:ctrlPr>
                          <a:rPr lang="en-US" sz="3600" i="1" dirty="0">
                            <a:latin typeface="Cambria Math" panose="02040503050406030204" pitchFamily="18" charset="0"/>
                          </a:rPr>
                        </m:ctrlPr>
                      </m:radPr>
                      <m:deg/>
                      <m:e>
                        <m:box>
                          <m:boxPr>
                            <m:ctrlPr>
                              <a:rPr lang="en-US" sz="3600" i="1" dirty="0">
                                <a:latin typeface="Cambria Math" panose="02040503050406030204" pitchFamily="18" charset="0"/>
                              </a:rPr>
                            </m:ctrlPr>
                          </m:boxPr>
                          <m:e>
                            <m:argPr>
                              <m:argSz m:val="-1"/>
                            </m:argPr>
                            <m:f>
                              <m:fPr>
                                <m:ctrlPr>
                                  <a:rPr lang="en-US" sz="3600" i="1" dirty="0">
                                    <a:latin typeface="Cambria Math" panose="02040503050406030204" pitchFamily="18" charset="0"/>
                                  </a:rPr>
                                </m:ctrlPr>
                              </m:fPr>
                              <m:num>
                                <m:nary>
                                  <m:naryPr>
                                    <m:chr m:val="∑"/>
                                    <m:ctrlPr>
                                      <a:rPr lang="en-US" sz="3600" i="1" dirty="0">
                                        <a:latin typeface="Cambria Math" panose="02040503050406030204" pitchFamily="18" charset="0"/>
                                      </a:rPr>
                                    </m:ctrlPr>
                                  </m:naryPr>
                                  <m:sub>
                                    <m:r>
                                      <m:rPr>
                                        <m:brk m:alnAt="23"/>
                                      </m:rPr>
                                      <a:rPr lang="en-US" sz="3600" i="1" dirty="0">
                                        <a:latin typeface="Cambria Math"/>
                                      </a:rPr>
                                      <m:t>𝑖</m:t>
                                    </m:r>
                                    <m:r>
                                      <a:rPr lang="en-US" sz="3600" i="1" dirty="0">
                                        <a:latin typeface="Cambria Math"/>
                                      </a:rPr>
                                      <m:t>=1</m:t>
                                    </m:r>
                                  </m:sub>
                                  <m:sup>
                                    <m:r>
                                      <a:rPr lang="en-US" sz="3600" i="1" dirty="0">
                                        <a:latin typeface="Cambria Math"/>
                                      </a:rPr>
                                      <m:t>𝑁</m:t>
                                    </m:r>
                                  </m:sup>
                                  <m:e>
                                    <m:sSup>
                                      <m:sSupPr>
                                        <m:ctrlPr>
                                          <a:rPr lang="en-US" sz="3600" i="1" dirty="0">
                                            <a:latin typeface="Cambria Math" panose="02040503050406030204" pitchFamily="18" charset="0"/>
                                          </a:rPr>
                                        </m:ctrlPr>
                                      </m:sSupPr>
                                      <m:e>
                                        <m:d>
                                          <m:dPr>
                                            <m:ctrlPr>
                                              <a:rPr lang="en-US" sz="3600" i="1" dirty="0">
                                                <a:latin typeface="Cambria Math" panose="02040503050406030204" pitchFamily="18" charset="0"/>
                                              </a:rPr>
                                            </m:ctrlPr>
                                          </m:dPr>
                                          <m:e>
                                            <m:sSub>
                                              <m:sSubPr>
                                                <m:ctrlPr>
                                                  <a:rPr lang="en-US" sz="3600" i="1" dirty="0">
                                                    <a:latin typeface="Cambria Math" panose="02040503050406030204" pitchFamily="18" charset="0"/>
                                                  </a:rPr>
                                                </m:ctrlPr>
                                              </m:sSubPr>
                                              <m:e>
                                                <m:r>
                                                  <a:rPr lang="en-US" sz="3600" i="1" dirty="0">
                                                    <a:latin typeface="Cambria Math"/>
                                                  </a:rPr>
                                                  <m:t>𝑋</m:t>
                                                </m:r>
                                              </m:e>
                                              <m:sub>
                                                <m:r>
                                                  <a:rPr lang="en-US" sz="3600" i="1" dirty="0">
                                                    <a:latin typeface="Cambria Math"/>
                                                  </a:rPr>
                                                  <m:t>𝑖</m:t>
                                                </m:r>
                                              </m:sub>
                                            </m:sSub>
                                            <m:r>
                                              <a:rPr lang="en-US" sz="3600" i="1" dirty="0">
                                                <a:latin typeface="Cambria Math"/>
                                              </a:rPr>
                                              <m:t>−</m:t>
                                            </m:r>
                                            <m:r>
                                              <a:rPr lang="en-US" sz="3600" i="1" dirty="0">
                                                <a:latin typeface="Cambria Math"/>
                                                <a:ea typeface="Cambria Math"/>
                                              </a:rPr>
                                              <m:t>𝜇</m:t>
                                            </m:r>
                                          </m:e>
                                        </m:d>
                                      </m:e>
                                      <m:sup>
                                        <m:r>
                                          <a:rPr lang="en-US" sz="3600" i="1" dirty="0">
                                            <a:latin typeface="Cambria Math"/>
                                          </a:rPr>
                                          <m:t>2</m:t>
                                        </m:r>
                                      </m:sup>
                                    </m:sSup>
                                  </m:e>
                                </m:nary>
                              </m:num>
                              <m:den>
                                <m:r>
                                  <a:rPr lang="en-US" sz="3600" i="1" dirty="0">
                                    <a:latin typeface="Cambria Math"/>
                                  </a:rPr>
                                  <m:t>𝑁</m:t>
                                </m:r>
                              </m:den>
                            </m:f>
                          </m:e>
                        </m:box>
                      </m:e>
                    </m:rad>
                    <m:r>
                      <a:rPr lang="en-US" sz="3600" i="1" dirty="0">
                        <a:latin typeface="Cambria Math"/>
                      </a:rPr>
                      <m:t> </m:t>
                    </m:r>
                  </m:oMath>
                </a14:m>
                <a:r>
                  <a:rPr lang="en-US" sz="3300" dirty="0"/>
                  <a:t> and </a:t>
                </a:r>
                <a:r>
                  <a:rPr lang="en-US" sz="4000" dirty="0"/>
                  <a:t> </a:t>
                </a:r>
                <a14:m>
                  <m:oMath xmlns:m="http://schemas.openxmlformats.org/officeDocument/2006/math">
                    <m:r>
                      <a:rPr lang="en-US" sz="3600" i="1">
                        <a:latin typeface="Cambria Math"/>
                      </a:rPr>
                      <m:t>𝑠</m:t>
                    </m:r>
                    <m:r>
                      <a:rPr lang="en-US" sz="3600" i="1">
                        <a:latin typeface="Cambria Math"/>
                      </a:rPr>
                      <m:t>= </m:t>
                    </m:r>
                    <m:rad>
                      <m:radPr>
                        <m:degHide m:val="on"/>
                        <m:ctrlPr>
                          <a:rPr lang="en-US" sz="3600" i="1">
                            <a:latin typeface="Cambria Math" panose="02040503050406030204" pitchFamily="18" charset="0"/>
                          </a:rPr>
                        </m:ctrlPr>
                      </m:radPr>
                      <m:deg/>
                      <m:e>
                        <m:f>
                          <m:fPr>
                            <m:ctrlPr>
                              <a:rPr lang="en-US" sz="3600" i="1">
                                <a:latin typeface="Cambria Math" panose="02040503050406030204" pitchFamily="18" charset="0"/>
                              </a:rPr>
                            </m:ctrlPr>
                          </m:fPr>
                          <m:num>
                            <m:nary>
                              <m:naryPr>
                                <m:chr m:val="∑"/>
                                <m:ctrlPr>
                                  <a:rPr lang="en-US" sz="3600" i="1">
                                    <a:latin typeface="Cambria Math" panose="02040503050406030204" pitchFamily="18" charset="0"/>
                                  </a:rPr>
                                </m:ctrlPr>
                              </m:naryPr>
                              <m:sub>
                                <m:r>
                                  <m:rPr>
                                    <m:brk m:alnAt="23"/>
                                  </m:rPr>
                                  <a:rPr lang="en-US" sz="3600" i="1">
                                    <a:latin typeface="Cambria Math"/>
                                  </a:rPr>
                                  <m:t>𝑖</m:t>
                                </m:r>
                                <m:r>
                                  <a:rPr lang="en-US" sz="3600" i="1">
                                    <a:latin typeface="Cambria Math"/>
                                  </a:rPr>
                                  <m:t>=1</m:t>
                                </m:r>
                              </m:sub>
                              <m:sup>
                                <m:r>
                                  <a:rPr lang="en-US" sz="3600" i="1">
                                    <a:latin typeface="Cambria Math"/>
                                  </a:rPr>
                                  <m:t>𝑛</m:t>
                                </m:r>
                              </m:sup>
                              <m:e>
                                <m:sSup>
                                  <m:sSupPr>
                                    <m:ctrlPr>
                                      <a:rPr lang="en-US" sz="3600" i="1">
                                        <a:latin typeface="Cambria Math" panose="02040503050406030204" pitchFamily="18" charset="0"/>
                                      </a:rPr>
                                    </m:ctrlPr>
                                  </m:sSupPr>
                                  <m:e>
                                    <m:r>
                                      <a:rPr lang="en-US" sz="3600" i="1">
                                        <a:latin typeface="Cambria Math"/>
                                      </a:rPr>
                                      <m:t>(</m:t>
                                    </m:r>
                                    <m:sSub>
                                      <m:sSubPr>
                                        <m:ctrlPr>
                                          <a:rPr lang="en-US" sz="3600" i="1">
                                            <a:latin typeface="Cambria Math" panose="02040503050406030204" pitchFamily="18" charset="0"/>
                                          </a:rPr>
                                        </m:ctrlPr>
                                      </m:sSubPr>
                                      <m:e>
                                        <m:r>
                                          <a:rPr lang="en-US" sz="3600" i="1">
                                            <a:latin typeface="Cambria Math"/>
                                          </a:rPr>
                                          <m:t>𝑋</m:t>
                                        </m:r>
                                      </m:e>
                                      <m:sub>
                                        <m:r>
                                          <a:rPr lang="en-US" sz="3600" i="1">
                                            <a:latin typeface="Cambria Math"/>
                                          </a:rPr>
                                          <m:t>𝑖</m:t>
                                        </m:r>
                                      </m:sub>
                                    </m:sSub>
                                    <m:r>
                                      <a:rPr lang="en-US" sz="3600" i="1">
                                        <a:latin typeface="Cambria Math"/>
                                      </a:rPr>
                                      <m:t>− </m:t>
                                    </m:r>
                                    <m:bar>
                                      <m:barPr>
                                        <m:pos m:val="top"/>
                                        <m:ctrlPr>
                                          <a:rPr lang="en-US" sz="3600" i="1">
                                            <a:latin typeface="Cambria Math" panose="02040503050406030204" pitchFamily="18" charset="0"/>
                                          </a:rPr>
                                        </m:ctrlPr>
                                      </m:barPr>
                                      <m:e>
                                        <m:r>
                                          <a:rPr lang="en-US" sz="3600" i="1">
                                            <a:latin typeface="Cambria Math"/>
                                          </a:rPr>
                                          <m:t>𝑋</m:t>
                                        </m:r>
                                      </m:e>
                                    </m:bar>
                                    <m:r>
                                      <a:rPr lang="en-US" sz="3600" i="1">
                                        <a:latin typeface="Cambria Math"/>
                                      </a:rPr>
                                      <m:t>)</m:t>
                                    </m:r>
                                  </m:e>
                                  <m:sup>
                                    <m:r>
                                      <a:rPr lang="en-US" sz="3600" i="1">
                                        <a:latin typeface="Cambria Math"/>
                                      </a:rPr>
                                      <m:t>2</m:t>
                                    </m:r>
                                  </m:sup>
                                </m:sSup>
                              </m:e>
                            </m:nary>
                          </m:num>
                          <m:den>
                            <m:r>
                              <a:rPr lang="en-US" sz="3600" i="1">
                                <a:latin typeface="Cambria Math"/>
                              </a:rPr>
                              <m:t>𝑛</m:t>
                            </m:r>
                            <m:r>
                              <a:rPr lang="en-US" sz="3600" i="1">
                                <a:latin typeface="Cambria Math"/>
                              </a:rPr>
                              <m:t>−1</m:t>
                            </m:r>
                          </m:den>
                        </m:f>
                        <m:r>
                          <m:rPr>
                            <m:nor/>
                          </m:rPr>
                          <a:rPr lang="en-US" sz="3600" dirty="0"/>
                          <m:t> </m:t>
                        </m:r>
                      </m:e>
                    </m:rad>
                  </m:oMath>
                </a14:m>
                <a:endParaRPr lang="en-US" sz="3300" dirty="0"/>
              </a:p>
              <a:p>
                <a:pPr marL="109728" indent="0">
                  <a:buNone/>
                </a:pPr>
                <a:endParaRPr lang="en-US" sz="3300" dirty="0"/>
              </a:p>
              <a:p>
                <a:r>
                  <a:rPr lang="en-US" sz="3300" dirty="0"/>
                  <a:t>You divide by N only when you have taken a census and therefore know the population mean.  This is rarely the case.  </a:t>
                </a:r>
              </a:p>
              <a:p>
                <a:pPr lvl="1"/>
                <a:endParaRPr lang="en-US" sz="2500" dirty="0"/>
              </a:p>
              <a:p>
                <a:r>
                  <a:rPr lang="en-US" sz="3300" dirty="0"/>
                  <a:t>Normally, we work with a sample and calculate sample measures, like the sample mean and the sample standard deviation:</a:t>
                </a:r>
              </a:p>
              <a:p>
                <a:endParaRPr lang="en-US" sz="2500" dirty="0"/>
              </a:p>
              <a:p>
                <a:r>
                  <a:rPr lang="en-US" sz="3300" dirty="0"/>
                  <a:t>The reason we divide by n-1 instead of n is to assure that </a:t>
                </a:r>
                <a:r>
                  <a:rPr lang="en-US" sz="3300" i="1" dirty="0"/>
                  <a:t>s</a:t>
                </a:r>
                <a:r>
                  <a:rPr lang="en-US" sz="3300" dirty="0"/>
                  <a:t> is an </a:t>
                </a:r>
                <a:r>
                  <a:rPr lang="en-US" sz="3300" i="1" dirty="0"/>
                  <a:t>unbiased</a:t>
                </a:r>
                <a:r>
                  <a:rPr lang="en-US" sz="3300" dirty="0"/>
                  <a:t> estimator of σ. </a:t>
                </a:r>
              </a:p>
              <a:p>
                <a:pPr lvl="1"/>
                <a:r>
                  <a:rPr lang="en-US" sz="2900" dirty="0"/>
                  <a:t>We have taken a shortcut: in the second formula we are using the sample mean, </a:t>
                </a:r>
                <a14:m>
                  <m:oMath xmlns:m="http://schemas.openxmlformats.org/officeDocument/2006/math">
                    <m:bar>
                      <m:barPr>
                        <m:pos m:val="top"/>
                        <m:ctrlPr>
                          <a:rPr lang="en-US" sz="2900" i="1" smtClean="0">
                            <a:latin typeface="Cambria Math" panose="02040503050406030204" pitchFamily="18" charset="0"/>
                          </a:rPr>
                        </m:ctrlPr>
                      </m:barPr>
                      <m:e>
                        <m:r>
                          <a:rPr lang="en-US" sz="2900" b="0" i="1" smtClean="0">
                            <a:latin typeface="Cambria Math"/>
                          </a:rPr>
                          <m:t>𝑋</m:t>
                        </m:r>
                      </m:e>
                    </m:bar>
                  </m:oMath>
                </a14:m>
                <a:r>
                  <a:rPr lang="en-US" sz="2900" dirty="0"/>
                  <a:t>, a statistic, in lieu of μ, a population parameter. Without a correction, this formula would have  a tendency to understate the true standard deviation.  We divide by n-1, which increases </a:t>
                </a:r>
                <a:r>
                  <a:rPr lang="en-US" sz="2900" i="1" dirty="0"/>
                  <a:t>s</a:t>
                </a:r>
                <a:r>
                  <a:rPr lang="en-US" sz="2900" dirty="0"/>
                  <a:t>.  This makes it an </a:t>
                </a:r>
                <a:r>
                  <a:rPr lang="en-US" sz="2900" i="1" dirty="0"/>
                  <a:t>unbiased estimator</a:t>
                </a:r>
                <a:r>
                  <a:rPr lang="en-US" sz="2900" dirty="0"/>
                  <a:t> of σ. </a:t>
                </a:r>
              </a:p>
              <a:p>
                <a:pPr lvl="1"/>
                <a:r>
                  <a:rPr lang="en-US" sz="2900" dirty="0"/>
                  <a:t>We will refer to this as “losing one degree of freedom” (to be explained more fully later on in the course).</a:t>
                </a:r>
                <a:endParaRPr lang="en-US" sz="2800" dirty="0"/>
              </a:p>
              <a:p>
                <a:pPr marL="109728" indent="0">
                  <a:buNone/>
                </a:pPr>
                <a:endParaRPr lang="en-US" sz="2800" dirty="0"/>
              </a:p>
              <a:p>
                <a:pPr marL="109728" indent="0">
                  <a:buNone/>
                </a:pPr>
                <a:endParaRPr lang="en-US" sz="1900" dirty="0"/>
              </a:p>
            </p:txBody>
          </p:sp>
        </mc:Choice>
        <mc:Fallback>
          <p:sp>
            <p:nvSpPr>
              <p:cNvPr id="2" name="Content Placeholder 1"/>
              <p:cNvSpPr>
                <a:spLocks noGrp="1" noRot="1" noChangeAspect="1" noMove="1" noResize="1" noEditPoints="1" noAdjustHandles="1" noChangeArrowheads="1" noChangeShapeType="1" noTextEdit="1"/>
              </p:cNvSpPr>
              <p:nvPr>
                <p:ph idx="1"/>
              </p:nvPr>
            </p:nvSpPr>
            <p:spPr>
              <a:blipFill>
                <a:blip r:embed="rId3"/>
                <a:stretch>
                  <a:fillRect t="-909" r="-1171"/>
                </a:stretch>
              </a:blipFill>
            </p:spPr>
            <p:txBody>
              <a:bodyPr/>
              <a:lstStyle/>
              <a:p>
                <a:r>
                  <a:rPr lang="en-US">
                    <a:noFill/>
                  </a:rPr>
                  <a:t> </a:t>
                </a:r>
              </a:p>
            </p:txBody>
          </p:sp>
        </mc:Fallback>
      </mc:AlternateContent>
      <p:sp>
        <p:nvSpPr>
          <p:cNvPr id="3" name="Footer Placeholder 2"/>
          <p:cNvSpPr>
            <a:spLocks noGrp="1"/>
          </p:cNvSpPr>
          <p:nvPr>
            <p:ph type="ftr" sz="quarter" idx="11"/>
          </p:nvPr>
        </p:nvSpPr>
        <p:spPr/>
        <p:txBody>
          <a:bodyPr/>
          <a:lstStyle/>
          <a:p>
            <a:r>
              <a:rPr lang="en-US"/>
              <a:t>Descriptive Statistics I</a:t>
            </a:r>
            <a:endParaRPr lang="en-US" dirty="0"/>
          </a:p>
        </p:txBody>
      </p:sp>
      <p:sp>
        <p:nvSpPr>
          <p:cNvPr id="4" name="Slide Number Placeholder 3"/>
          <p:cNvSpPr>
            <a:spLocks noGrp="1"/>
          </p:cNvSpPr>
          <p:nvPr>
            <p:ph type="sldNum" sz="quarter" idx="12"/>
          </p:nvPr>
        </p:nvSpPr>
        <p:spPr/>
        <p:txBody>
          <a:bodyPr/>
          <a:lstStyle/>
          <a:p>
            <a:fld id="{DCEFA406-86C8-4ED8-B2F1-E4F6F91D09EE}" type="slidenum">
              <a:rPr lang="en-US" smtClean="0"/>
              <a:t>28</a:t>
            </a:fld>
            <a:endParaRPr lang="en-US"/>
          </a:p>
        </p:txBody>
      </p:sp>
    </p:spTree>
    <p:extLst>
      <p:ext uri="{BB962C8B-B14F-4D97-AF65-F5344CB8AC3E}">
        <p14:creationId xmlns:p14="http://schemas.microsoft.com/office/powerpoint/2010/main" val="20811897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200" dirty="0"/>
              <a:t>Variance</a:t>
            </a:r>
          </a:p>
        </p:txBody>
      </p:sp>
      <mc:AlternateContent xmlns:mc="http://schemas.openxmlformats.org/markup-compatibility/2006">
        <mc:Choice xmlns:a14="http://schemas.microsoft.com/office/drawing/2010/main" Requires="a14">
          <p:sp>
            <p:nvSpPr>
              <p:cNvPr id="2" name="Content Placeholder 1"/>
              <p:cNvSpPr>
                <a:spLocks noGrp="1"/>
              </p:cNvSpPr>
              <p:nvPr>
                <p:ph idx="1"/>
              </p:nvPr>
            </p:nvSpPr>
            <p:spPr/>
            <p:txBody>
              <a:bodyPr>
                <a:normAutofit fontScale="92500" lnSpcReduction="20000"/>
              </a:bodyPr>
              <a:lstStyle/>
              <a:p>
                <a:pPr marL="109728" indent="0">
                  <a:buNone/>
                </a:pPr>
                <a:r>
                  <a:rPr lang="en-US" sz="2800" dirty="0"/>
                  <a:t>The variance, </a:t>
                </a:r>
                <a:r>
                  <a:rPr lang="en-US" sz="2800" i="1" dirty="0"/>
                  <a:t>s</a:t>
                </a:r>
                <a:r>
                  <a:rPr lang="en-US" sz="2800" baseline="30000" dirty="0"/>
                  <a:t>2</a:t>
                </a:r>
                <a:r>
                  <a:rPr lang="en-US" sz="2800" dirty="0"/>
                  <a:t>, is the standard deviation (</a:t>
                </a:r>
                <a:r>
                  <a:rPr lang="en-US" sz="2800" i="1" dirty="0"/>
                  <a:t>s</a:t>
                </a:r>
                <a:r>
                  <a:rPr lang="en-US" sz="2800" dirty="0"/>
                  <a:t>)  squared. Conversely, </a:t>
                </a:r>
                <a14:m>
                  <m:oMath xmlns:m="http://schemas.openxmlformats.org/officeDocument/2006/math">
                    <m:r>
                      <a:rPr lang="en-US" sz="2800" i="1">
                        <a:latin typeface="Cambria Math"/>
                      </a:rPr>
                      <m:t>𝑠</m:t>
                    </m:r>
                    <m:r>
                      <a:rPr lang="en-US" sz="2800" i="1">
                        <a:latin typeface="Cambria Math"/>
                      </a:rPr>
                      <m:t>=</m:t>
                    </m:r>
                    <m:rad>
                      <m:radPr>
                        <m:degHide m:val="on"/>
                        <m:ctrlPr>
                          <a:rPr lang="en-US" sz="2800" i="1">
                            <a:latin typeface="Cambria Math" panose="02040503050406030204" pitchFamily="18" charset="0"/>
                          </a:rPr>
                        </m:ctrlPr>
                      </m:radPr>
                      <m:deg/>
                      <m:e>
                        <m:r>
                          <a:rPr lang="en-US" sz="2800" i="1">
                            <a:latin typeface="Cambria Math"/>
                          </a:rPr>
                          <m:t>𝑣𝑎𝑟𝑖𝑎𝑛𝑐𝑒</m:t>
                        </m:r>
                      </m:e>
                    </m:rad>
                  </m:oMath>
                </a14:m>
                <a:r>
                  <a:rPr lang="en-US" sz="2800" dirty="0"/>
                  <a:t>.</a:t>
                </a:r>
              </a:p>
              <a:p>
                <a:pPr marL="109728" indent="0">
                  <a:buNone/>
                </a:pPr>
                <a:endParaRPr lang="en-US" sz="2800" i="1" dirty="0"/>
              </a:p>
              <a:p>
                <a:pPr marL="109728" indent="0">
                  <a:buNone/>
                </a:pPr>
                <a:r>
                  <a:rPr lang="en-US" sz="2800" i="1" dirty="0"/>
                  <a:t>Definitional</a:t>
                </a:r>
                <a:r>
                  <a:rPr lang="en-US" sz="2800" dirty="0"/>
                  <a:t> formula:  </a:t>
                </a:r>
                <a14:m>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a:rPr>
                          <m:t>𝑠</m:t>
                        </m:r>
                      </m:e>
                      <m:sup>
                        <m:r>
                          <a:rPr lang="en-US" sz="2800" b="0" i="1" smtClean="0">
                            <a:latin typeface="Cambria Math"/>
                          </a:rPr>
                          <m:t>2</m:t>
                        </m:r>
                      </m:sup>
                    </m:sSup>
                    <m:r>
                      <a:rPr lang="en-US" sz="2800" b="0" i="1" smtClean="0">
                        <a:latin typeface="Cambria Math"/>
                      </a:rPr>
                      <m:t>= </m:t>
                    </m:r>
                    <m:f>
                      <m:fPr>
                        <m:ctrlPr>
                          <a:rPr lang="en-US" sz="2800" b="0" i="1" smtClean="0">
                            <a:latin typeface="Cambria Math" panose="02040503050406030204" pitchFamily="18" charset="0"/>
                          </a:rPr>
                        </m:ctrlPr>
                      </m:fPr>
                      <m:num>
                        <m:nary>
                          <m:naryPr>
                            <m:chr m:val="∑"/>
                            <m:ctrlPr>
                              <a:rPr lang="en-US" sz="2800" b="0" i="1" smtClean="0">
                                <a:latin typeface="Cambria Math" panose="02040503050406030204" pitchFamily="18" charset="0"/>
                              </a:rPr>
                            </m:ctrlPr>
                          </m:naryPr>
                          <m:sub>
                            <m:r>
                              <m:rPr>
                                <m:brk m:alnAt="23"/>
                              </m:rPr>
                              <a:rPr lang="en-US" sz="2800" b="0" i="1" smtClean="0">
                                <a:latin typeface="Cambria Math"/>
                              </a:rPr>
                              <m:t>𝑖</m:t>
                            </m:r>
                            <m:r>
                              <a:rPr lang="en-US" sz="2800" b="0" i="1" smtClean="0">
                                <a:latin typeface="Cambria Math"/>
                              </a:rPr>
                              <m:t>=1</m:t>
                            </m:r>
                          </m:sub>
                          <m:sup>
                            <m:r>
                              <a:rPr lang="en-US" sz="2800" b="0" i="1" smtClean="0">
                                <a:latin typeface="Cambria Math"/>
                              </a:rPr>
                              <m:t>𝑛</m:t>
                            </m:r>
                          </m:sup>
                          <m:e>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a:rPr>
                                          <m:t>𝑋</m:t>
                                        </m:r>
                                      </m:e>
                                      <m:sub>
                                        <m:r>
                                          <a:rPr lang="en-US" sz="2800" b="0" i="1" smtClean="0">
                                            <a:latin typeface="Cambria Math"/>
                                          </a:rPr>
                                          <m:t>𝑖</m:t>
                                        </m:r>
                                      </m:sub>
                                    </m:sSub>
                                    <m:r>
                                      <a:rPr lang="en-US" sz="2800" b="0" i="1" smtClean="0">
                                        <a:latin typeface="Cambria Math"/>
                                      </a:rPr>
                                      <m:t>−</m:t>
                                    </m:r>
                                    <m:bar>
                                      <m:barPr>
                                        <m:pos m:val="top"/>
                                        <m:ctrlPr>
                                          <a:rPr lang="en-US" sz="2800" b="0" i="1" smtClean="0">
                                            <a:latin typeface="Cambria Math" panose="02040503050406030204" pitchFamily="18" charset="0"/>
                                          </a:rPr>
                                        </m:ctrlPr>
                                      </m:barPr>
                                      <m:e>
                                        <m:r>
                                          <a:rPr lang="en-US" sz="2800" b="0" i="1" smtClean="0">
                                            <a:latin typeface="Cambria Math"/>
                                          </a:rPr>
                                          <m:t>𝑋</m:t>
                                        </m:r>
                                      </m:e>
                                    </m:bar>
                                  </m:e>
                                </m:d>
                              </m:e>
                              <m:sup>
                                <m:r>
                                  <a:rPr lang="en-US" sz="2800" b="0" i="1" smtClean="0">
                                    <a:latin typeface="Cambria Math"/>
                                  </a:rPr>
                                  <m:t>2</m:t>
                                </m:r>
                              </m:sup>
                            </m:sSup>
                          </m:e>
                        </m:nary>
                      </m:num>
                      <m:den>
                        <m:r>
                          <a:rPr lang="en-US" sz="2800" b="0" i="1" smtClean="0">
                            <a:latin typeface="Cambria Math"/>
                          </a:rPr>
                          <m:t>𝑛</m:t>
                        </m:r>
                        <m:r>
                          <a:rPr lang="en-US" sz="2800" b="0" i="1" smtClean="0">
                            <a:latin typeface="Cambria Math"/>
                          </a:rPr>
                          <m:t>−1</m:t>
                        </m:r>
                      </m:den>
                    </m:f>
                  </m:oMath>
                </a14:m>
                <a:r>
                  <a:rPr lang="en-US" sz="2800" dirty="0"/>
                  <a:t> </a:t>
                </a:r>
              </a:p>
              <a:p>
                <a:pPr marL="109728" indent="0">
                  <a:buNone/>
                </a:pPr>
                <a:r>
                  <a:rPr lang="en-US" sz="2800" i="1" dirty="0"/>
                  <a:t>Computational </a:t>
                </a:r>
                <a:r>
                  <a:rPr lang="en-US" sz="2800" dirty="0"/>
                  <a:t>formula:  </a:t>
                </a:r>
                <a14:m>
                  <m:oMath xmlns:m="http://schemas.openxmlformats.org/officeDocument/2006/math">
                    <m:sSup>
                      <m:sSupPr>
                        <m:ctrlPr>
                          <a:rPr lang="en-US" sz="2800" i="1">
                            <a:latin typeface="Cambria Math" panose="02040503050406030204" pitchFamily="18" charset="0"/>
                          </a:rPr>
                        </m:ctrlPr>
                      </m:sSupPr>
                      <m:e>
                        <m:r>
                          <a:rPr lang="en-US" sz="2800" i="1">
                            <a:latin typeface="Cambria Math"/>
                          </a:rPr>
                          <m:t>𝑠</m:t>
                        </m:r>
                      </m:e>
                      <m:sup>
                        <m:r>
                          <a:rPr lang="en-US" sz="2800" i="1">
                            <a:latin typeface="Cambria Math"/>
                          </a:rPr>
                          <m:t>2</m:t>
                        </m:r>
                      </m:sup>
                    </m:sSup>
                    <m:r>
                      <a:rPr lang="en-US" sz="2800" i="1">
                        <a:latin typeface="Cambria Math"/>
                      </a:rPr>
                      <m:t>= </m:t>
                    </m:r>
                    <m:f>
                      <m:fPr>
                        <m:ctrlPr>
                          <a:rPr lang="en-US" sz="2800" i="1">
                            <a:latin typeface="Cambria Math" panose="02040503050406030204" pitchFamily="18" charset="0"/>
                          </a:rPr>
                        </m:ctrlPr>
                      </m:fPr>
                      <m:num>
                        <m:nary>
                          <m:naryPr>
                            <m:chr m:val="∑"/>
                            <m:ctrlPr>
                              <a:rPr lang="en-US" sz="2800" i="1">
                                <a:latin typeface="Cambria Math" panose="02040503050406030204" pitchFamily="18" charset="0"/>
                              </a:rPr>
                            </m:ctrlPr>
                          </m:naryPr>
                          <m:sub>
                            <m:r>
                              <m:rPr>
                                <m:brk m:alnAt="23"/>
                              </m:rPr>
                              <a:rPr lang="en-US" sz="2800" i="1">
                                <a:latin typeface="Cambria Math"/>
                              </a:rPr>
                              <m:t>𝑖</m:t>
                            </m:r>
                            <m:r>
                              <a:rPr lang="en-US" sz="2800" i="1">
                                <a:latin typeface="Cambria Math"/>
                              </a:rPr>
                              <m:t>=1</m:t>
                            </m:r>
                          </m:sub>
                          <m:sup>
                            <m:r>
                              <a:rPr lang="en-US" sz="2800" i="1">
                                <a:latin typeface="Cambria Math"/>
                              </a:rPr>
                              <m:t>𝑛</m:t>
                            </m:r>
                          </m:sup>
                          <m:e>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a:rPr>
                                          <m:t>𝑋</m:t>
                                        </m:r>
                                      </m:e>
                                      <m:sub>
                                        <m:r>
                                          <a:rPr lang="en-US" sz="2800" i="1">
                                            <a:latin typeface="Cambria Math"/>
                                          </a:rPr>
                                          <m:t>𝑖</m:t>
                                        </m:r>
                                      </m:sub>
                                    </m:sSub>
                                  </m:e>
                                </m:d>
                              </m:e>
                              <m:sup>
                                <m:r>
                                  <a:rPr lang="en-US" sz="2800" i="1">
                                    <a:latin typeface="Cambria Math"/>
                                  </a:rPr>
                                  <m:t>2</m:t>
                                </m:r>
                              </m:sup>
                            </m:sSup>
                            <m:r>
                              <a:rPr lang="en-US" sz="2800" b="0" i="1" smtClean="0">
                                <a:latin typeface="Cambria Math"/>
                              </a:rPr>
                              <m:t>− </m:t>
                            </m:r>
                            <m:box>
                              <m:boxPr>
                                <m:ctrlPr>
                                  <a:rPr lang="en-US" sz="2800" b="0" i="1" smtClean="0">
                                    <a:latin typeface="Cambria Math" panose="02040503050406030204" pitchFamily="18" charset="0"/>
                                  </a:rPr>
                                </m:ctrlPr>
                              </m:boxPr>
                              <m:e>
                                <m:argPr>
                                  <m:argSz m:val="-1"/>
                                </m:argP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nary>
                                              <m:naryPr>
                                                <m:chr m:val="∑"/>
                                                <m:ctrlPr>
                                                  <a:rPr lang="en-US" sz="2800" b="0" i="1" smtClean="0">
                                                    <a:latin typeface="Cambria Math" panose="02040503050406030204" pitchFamily="18" charset="0"/>
                                                  </a:rPr>
                                                </m:ctrlPr>
                                              </m:naryPr>
                                              <m:sub>
                                                <m:r>
                                                  <m:rPr>
                                                    <m:brk m:alnAt="23"/>
                                                  </m:rPr>
                                                  <a:rPr lang="en-US" sz="2800" b="0" i="1" smtClean="0">
                                                    <a:latin typeface="Cambria Math"/>
                                                  </a:rPr>
                                                  <m:t>𝑖</m:t>
                                                </m:r>
                                                <m:r>
                                                  <a:rPr lang="en-US" sz="2800" b="0" i="1" smtClean="0">
                                                    <a:latin typeface="Cambria Math"/>
                                                  </a:rPr>
                                                  <m:t>=1</m:t>
                                                </m:r>
                                              </m:sub>
                                              <m:sup>
                                                <m:r>
                                                  <a:rPr lang="en-US" sz="2800" b="0" i="1" smtClean="0">
                                                    <a:latin typeface="Cambria Math"/>
                                                  </a:rPr>
                                                  <m:t>𝑛</m:t>
                                                </m:r>
                                              </m:sup>
                                              <m:e>
                                                <m:r>
                                                  <a:rPr lang="en-US" sz="2800" b="0" i="1" smtClean="0">
                                                    <a:latin typeface="Cambria Math"/>
                                                  </a:rPr>
                                                  <m:t>𝑋</m:t>
                                                </m:r>
                                                <m:r>
                                                  <a:rPr lang="en-US" sz="2800" b="0" i="1" baseline="-25000" smtClean="0">
                                                    <a:latin typeface="Cambria Math"/>
                                                  </a:rPr>
                                                  <m:t>𝑖</m:t>
                                                </m:r>
                                              </m:e>
                                            </m:nary>
                                          </m:e>
                                        </m:d>
                                      </m:e>
                                      <m:sup>
                                        <m:r>
                                          <a:rPr lang="en-US" sz="2800" b="0" i="1" smtClean="0">
                                            <a:latin typeface="Cambria Math"/>
                                          </a:rPr>
                                          <m:t>2</m:t>
                                        </m:r>
                                      </m:sup>
                                    </m:sSup>
                                  </m:num>
                                  <m:den>
                                    <m:r>
                                      <a:rPr lang="en-US" sz="2800" b="0" i="1" smtClean="0">
                                        <a:latin typeface="Cambria Math"/>
                                      </a:rPr>
                                      <m:t>𝑛</m:t>
                                    </m:r>
                                  </m:den>
                                </m:f>
                              </m:e>
                            </m:box>
                          </m:e>
                        </m:nary>
                      </m:num>
                      <m:den>
                        <m:r>
                          <a:rPr lang="en-US" sz="2800" i="1">
                            <a:latin typeface="Cambria Math"/>
                          </a:rPr>
                          <m:t>𝑛</m:t>
                        </m:r>
                        <m:r>
                          <a:rPr lang="en-US" sz="2800" i="1">
                            <a:latin typeface="Cambria Math"/>
                          </a:rPr>
                          <m:t>−1</m:t>
                        </m:r>
                      </m:den>
                    </m:f>
                  </m:oMath>
                </a14:m>
                <a:r>
                  <a:rPr lang="en-US" sz="2800" dirty="0"/>
                  <a:t> </a:t>
                </a:r>
              </a:p>
              <a:p>
                <a:pPr marL="109728" indent="0">
                  <a:buNone/>
                </a:pPr>
                <a:endParaRPr lang="en-US" sz="2800" dirty="0"/>
              </a:p>
              <a:p>
                <a:pPr marL="886968" lvl="3" indent="0" algn="r">
                  <a:buNone/>
                </a:pPr>
                <a:r>
                  <a:rPr lang="en-US" sz="2000" dirty="0"/>
                  <a:t>This is what computer software </a:t>
                </a:r>
              </a:p>
              <a:p>
                <a:pPr marL="886968" lvl="3" indent="0" algn="r">
                  <a:buNone/>
                </a:pPr>
                <a:r>
                  <a:rPr lang="en-US" sz="2000" dirty="0"/>
                  <a:t>(e.g., MS Excel or your calculator key) uses.</a:t>
                </a:r>
                <a:endParaRPr lang="en-US" sz="2800" baseline="-25000" dirty="0"/>
              </a:p>
              <a:p>
                <a:pPr marL="109728" indent="0">
                  <a:buNone/>
                </a:pPr>
                <a:endParaRPr lang="en-US" sz="20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1900" dirty="0"/>
              </a:p>
            </p:txBody>
          </p:sp>
        </mc:Choice>
        <mc:Fallback>
          <p:sp>
            <p:nvSpPr>
              <p:cNvPr id="2" name="Content Placeholder 1"/>
              <p:cNvSpPr>
                <a:spLocks noGrp="1" noRot="1" noChangeAspect="1" noMove="1" noResize="1" noEditPoints="1" noAdjustHandles="1" noChangeArrowheads="1" noChangeShapeType="1" noTextEdit="1"/>
              </p:cNvSpPr>
              <p:nvPr>
                <p:ph idx="1"/>
              </p:nvPr>
            </p:nvSpPr>
            <p:spPr>
              <a:blipFill>
                <a:blip r:embed="rId3"/>
                <a:stretch>
                  <a:fillRect l="-585" t="-3939" r="-2341"/>
                </a:stretch>
              </a:blipFill>
            </p:spPr>
            <p:txBody>
              <a:bodyPr/>
              <a:lstStyle/>
              <a:p>
                <a:r>
                  <a:rPr lang="en-US">
                    <a:noFill/>
                  </a:rPr>
                  <a:t> </a:t>
                </a:r>
              </a:p>
            </p:txBody>
          </p:sp>
        </mc:Fallback>
      </mc:AlternateContent>
      <p:sp>
        <p:nvSpPr>
          <p:cNvPr id="3" name="Footer Placeholder 2"/>
          <p:cNvSpPr>
            <a:spLocks noGrp="1"/>
          </p:cNvSpPr>
          <p:nvPr>
            <p:ph type="ftr" sz="quarter" idx="11"/>
          </p:nvPr>
        </p:nvSpPr>
        <p:spPr/>
        <p:txBody>
          <a:bodyPr/>
          <a:lstStyle/>
          <a:p>
            <a:r>
              <a:rPr lang="en-US"/>
              <a:t>Descriptive Statistics I</a:t>
            </a:r>
            <a:endParaRPr lang="en-US" dirty="0"/>
          </a:p>
        </p:txBody>
      </p:sp>
      <p:sp>
        <p:nvSpPr>
          <p:cNvPr id="4" name="Slide Number Placeholder 3"/>
          <p:cNvSpPr>
            <a:spLocks noGrp="1"/>
          </p:cNvSpPr>
          <p:nvPr>
            <p:ph type="sldNum" sz="quarter" idx="12"/>
          </p:nvPr>
        </p:nvSpPr>
        <p:spPr/>
        <p:txBody>
          <a:bodyPr/>
          <a:lstStyle/>
          <a:p>
            <a:fld id="{DCEFA406-86C8-4ED8-B2F1-E4F6F91D09EE}" type="slidenum">
              <a:rPr lang="en-US" smtClean="0"/>
              <a:t>29</a:t>
            </a:fld>
            <a:endParaRPr lang="en-US"/>
          </a:p>
        </p:txBody>
      </p:sp>
    </p:spTree>
    <p:extLst>
      <p:ext uri="{BB962C8B-B14F-4D97-AF65-F5344CB8AC3E}">
        <p14:creationId xmlns:p14="http://schemas.microsoft.com/office/powerpoint/2010/main" val="38229289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200" dirty="0"/>
              <a:t>Numerical Data – Single Variable</a:t>
            </a:r>
          </a:p>
        </p:txBody>
      </p:sp>
      <p:sp>
        <p:nvSpPr>
          <p:cNvPr id="2" name="Content Placeholder 1"/>
          <p:cNvSpPr>
            <a:spLocks noGrp="1"/>
          </p:cNvSpPr>
          <p:nvPr>
            <p:ph idx="1"/>
          </p:nvPr>
        </p:nvSpPr>
        <p:spPr/>
        <p:txBody>
          <a:bodyPr>
            <a:normAutofit fontScale="92500" lnSpcReduction="20000"/>
          </a:bodyPr>
          <a:lstStyle/>
          <a:p>
            <a:r>
              <a:rPr lang="en-US" dirty="0"/>
              <a:t>Numerical data may be summarized according to several characteristics.  We will work with each in turn and then all of them together. </a:t>
            </a:r>
          </a:p>
          <a:p>
            <a:pPr lvl="1"/>
            <a:r>
              <a:rPr lang="en-US" dirty="0"/>
              <a:t>Measures of Location</a:t>
            </a:r>
          </a:p>
          <a:p>
            <a:pPr lvl="2"/>
            <a:r>
              <a:rPr lang="en-US" dirty="0"/>
              <a:t>Measures of central tendency:  Mean; Median; Mode</a:t>
            </a:r>
          </a:p>
          <a:p>
            <a:pPr lvl="2"/>
            <a:r>
              <a:rPr lang="en-US" dirty="0"/>
              <a:t>Measures of </a:t>
            </a:r>
            <a:r>
              <a:rPr lang="en-US" dirty="0" err="1"/>
              <a:t>noncentral</a:t>
            </a:r>
            <a:r>
              <a:rPr lang="en-US" dirty="0"/>
              <a:t> tendency - </a:t>
            </a:r>
            <a:r>
              <a:rPr lang="en-US" dirty="0" err="1"/>
              <a:t>Quantiles</a:t>
            </a:r>
            <a:r>
              <a:rPr lang="en-US" dirty="0"/>
              <a:t> </a:t>
            </a:r>
          </a:p>
          <a:p>
            <a:pPr lvl="3"/>
            <a:r>
              <a:rPr lang="en-US" dirty="0"/>
              <a:t>Quartiles; Quintiles; Percentiles</a:t>
            </a:r>
          </a:p>
          <a:p>
            <a:pPr lvl="1"/>
            <a:r>
              <a:rPr lang="en-US" dirty="0"/>
              <a:t>Measures of Dispersion</a:t>
            </a:r>
          </a:p>
          <a:p>
            <a:pPr lvl="2"/>
            <a:r>
              <a:rPr lang="en-US" dirty="0"/>
              <a:t>Range</a:t>
            </a:r>
          </a:p>
          <a:p>
            <a:pPr lvl="2"/>
            <a:r>
              <a:rPr lang="en-US" dirty="0"/>
              <a:t>Interquartile range</a:t>
            </a:r>
          </a:p>
          <a:p>
            <a:pPr lvl="2"/>
            <a:r>
              <a:rPr lang="en-US" dirty="0"/>
              <a:t>Variance</a:t>
            </a:r>
          </a:p>
          <a:p>
            <a:pPr lvl="2"/>
            <a:r>
              <a:rPr lang="en-US" dirty="0"/>
              <a:t>Standard Deviation</a:t>
            </a:r>
          </a:p>
          <a:p>
            <a:pPr lvl="2"/>
            <a:r>
              <a:rPr lang="en-US" dirty="0"/>
              <a:t>Coefficient of Variation</a:t>
            </a:r>
          </a:p>
          <a:p>
            <a:pPr lvl="1"/>
            <a:r>
              <a:rPr lang="en-US" dirty="0"/>
              <a:t>Measures of Shape</a:t>
            </a:r>
          </a:p>
          <a:p>
            <a:pPr lvl="1"/>
            <a:r>
              <a:rPr lang="en-US" dirty="0" err="1"/>
              <a:t>Skewness</a:t>
            </a:r>
            <a:r>
              <a:rPr lang="en-US" dirty="0"/>
              <a:t>   </a:t>
            </a:r>
          </a:p>
          <a:p>
            <a:r>
              <a:rPr lang="en-US" dirty="0"/>
              <a:t>5-number summary;  Box-and-whisker;  Stem-and-leaf</a:t>
            </a:r>
          </a:p>
          <a:p>
            <a:r>
              <a:rPr lang="en-US" dirty="0"/>
              <a:t>Standardizing Data</a:t>
            </a:r>
          </a:p>
          <a:p>
            <a:pPr marL="109728" indent="0">
              <a:buNone/>
            </a:pPr>
            <a:endParaRPr lang="en-US" dirty="0"/>
          </a:p>
          <a:p>
            <a:endParaRPr lang="en-US" dirty="0"/>
          </a:p>
        </p:txBody>
      </p:sp>
      <p:sp>
        <p:nvSpPr>
          <p:cNvPr id="3" name="Footer Placeholder 2"/>
          <p:cNvSpPr>
            <a:spLocks noGrp="1"/>
          </p:cNvSpPr>
          <p:nvPr>
            <p:ph type="ftr" sz="quarter" idx="11"/>
          </p:nvPr>
        </p:nvSpPr>
        <p:spPr/>
        <p:txBody>
          <a:bodyPr/>
          <a:lstStyle/>
          <a:p>
            <a:r>
              <a:rPr lang="en-US"/>
              <a:t>Descriptive Statistics I</a:t>
            </a:r>
            <a:endParaRPr lang="en-US" dirty="0"/>
          </a:p>
        </p:txBody>
      </p:sp>
      <p:sp>
        <p:nvSpPr>
          <p:cNvPr id="4" name="Slide Number Placeholder 3"/>
          <p:cNvSpPr>
            <a:spLocks noGrp="1"/>
          </p:cNvSpPr>
          <p:nvPr>
            <p:ph type="sldNum" sz="quarter" idx="12"/>
          </p:nvPr>
        </p:nvSpPr>
        <p:spPr/>
        <p:txBody>
          <a:bodyPr/>
          <a:lstStyle/>
          <a:p>
            <a:fld id="{DCEFA406-86C8-4ED8-B2F1-E4F6F91D09EE}" type="slidenum">
              <a:rPr lang="en-US" smtClean="0"/>
              <a:t>3</a:t>
            </a:fld>
            <a:endParaRPr lang="en-US"/>
          </a:p>
        </p:txBody>
      </p:sp>
    </p:spTree>
    <p:extLst>
      <p:ext uri="{BB962C8B-B14F-4D97-AF65-F5344CB8AC3E}">
        <p14:creationId xmlns:p14="http://schemas.microsoft.com/office/powerpoint/2010/main" val="11877071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200" dirty="0"/>
              <a:t>Coefficient of Variation (CV)</a:t>
            </a:r>
          </a:p>
        </p:txBody>
      </p:sp>
      <p:sp>
        <p:nvSpPr>
          <p:cNvPr id="2" name="Content Placeholder 1"/>
          <p:cNvSpPr>
            <a:spLocks noGrp="1"/>
          </p:cNvSpPr>
          <p:nvPr>
            <p:ph idx="1"/>
          </p:nvPr>
        </p:nvSpPr>
        <p:spPr/>
        <p:txBody>
          <a:bodyPr>
            <a:noAutofit/>
          </a:bodyPr>
          <a:lstStyle/>
          <a:p>
            <a:r>
              <a:rPr lang="en-US" sz="2000" dirty="0"/>
              <a:t>The problem with </a:t>
            </a:r>
            <a:r>
              <a:rPr lang="en-US" sz="2000" i="1" dirty="0"/>
              <a:t>s</a:t>
            </a:r>
            <a:r>
              <a:rPr lang="en-US" sz="2000" baseline="30000" dirty="0"/>
              <a:t>2</a:t>
            </a:r>
            <a:r>
              <a:rPr lang="en-US" sz="2000" dirty="0"/>
              <a:t> and </a:t>
            </a:r>
            <a:r>
              <a:rPr lang="en-US" sz="2000" i="1" dirty="0"/>
              <a:t>s</a:t>
            </a:r>
            <a:r>
              <a:rPr lang="en-US" sz="2000" dirty="0"/>
              <a:t> is that they are both, like the mean, in the “original” units. </a:t>
            </a:r>
          </a:p>
          <a:p>
            <a:r>
              <a:rPr lang="en-US" sz="2000" dirty="0"/>
              <a:t>This makes it difficult to compare the variability of two data sets that are in different units or where the magnitude of the numbers is very different in the two sets. For example,</a:t>
            </a:r>
          </a:p>
          <a:p>
            <a:pPr lvl="1"/>
            <a:r>
              <a:rPr lang="en-US" sz="1400" dirty="0"/>
              <a:t>Suppose you wish to compare two stocks and one is in dollars and the other is in yen; if you want to know which one is more volatile, you should use the coefficient of variation. </a:t>
            </a:r>
          </a:p>
          <a:p>
            <a:pPr lvl="1"/>
            <a:r>
              <a:rPr lang="en-US" sz="1400" dirty="0"/>
              <a:t>It is also not appropriate to compare two stocks of vastly different prices even if both are in the same units. </a:t>
            </a:r>
          </a:p>
          <a:p>
            <a:pPr lvl="1"/>
            <a:r>
              <a:rPr lang="en-US" sz="1400" dirty="0"/>
              <a:t>The standard deviation for a stock that sells for around $300 is going to be very different from one with a price of around $0.25.</a:t>
            </a:r>
            <a:endParaRPr lang="en-US" sz="2000" dirty="0"/>
          </a:p>
          <a:p>
            <a:r>
              <a:rPr lang="en-US" sz="2000" dirty="0"/>
              <a:t>The </a:t>
            </a:r>
            <a:r>
              <a:rPr lang="en-US" sz="2000" i="1" dirty="0"/>
              <a:t>coefficient of variation </a:t>
            </a:r>
            <a:r>
              <a:rPr lang="en-US" sz="2000" dirty="0"/>
              <a:t>will be a better measure of dispersion in these cases than the standard deviation (see example on the next slide).</a:t>
            </a:r>
          </a:p>
          <a:p>
            <a:endParaRPr lang="en-US" sz="2800" dirty="0"/>
          </a:p>
        </p:txBody>
      </p:sp>
      <p:sp>
        <p:nvSpPr>
          <p:cNvPr id="3" name="Footer Placeholder 2"/>
          <p:cNvSpPr>
            <a:spLocks noGrp="1"/>
          </p:cNvSpPr>
          <p:nvPr>
            <p:ph type="ftr" sz="quarter" idx="11"/>
          </p:nvPr>
        </p:nvSpPr>
        <p:spPr/>
        <p:txBody>
          <a:bodyPr/>
          <a:lstStyle/>
          <a:p>
            <a:r>
              <a:rPr lang="en-US"/>
              <a:t>Descriptive Statistics I</a:t>
            </a:r>
            <a:endParaRPr lang="en-US" dirty="0"/>
          </a:p>
        </p:txBody>
      </p:sp>
      <p:sp>
        <p:nvSpPr>
          <p:cNvPr id="4" name="Slide Number Placeholder 3"/>
          <p:cNvSpPr>
            <a:spLocks noGrp="1"/>
          </p:cNvSpPr>
          <p:nvPr>
            <p:ph type="sldNum" sz="quarter" idx="12"/>
          </p:nvPr>
        </p:nvSpPr>
        <p:spPr/>
        <p:txBody>
          <a:bodyPr/>
          <a:lstStyle/>
          <a:p>
            <a:fld id="{DCEFA406-86C8-4ED8-B2F1-E4F6F91D09EE}" type="slidenum">
              <a:rPr lang="en-US" smtClean="0"/>
              <a:t>30</a:t>
            </a:fld>
            <a:endParaRPr lang="en-US"/>
          </a:p>
        </p:txBody>
      </p:sp>
      <p:pic>
        <p:nvPicPr>
          <p:cNvPr id="1741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1600200" y="6042945"/>
            <a:ext cx="2225675"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94760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1020762"/>
          </a:xfrm>
        </p:spPr>
        <p:txBody>
          <a:bodyPr>
            <a:normAutofit/>
          </a:bodyPr>
          <a:lstStyle/>
          <a:p>
            <a:r>
              <a:rPr lang="en-US" sz="3200" dirty="0"/>
              <a:t>Coefficient of Variation (CV)</a:t>
            </a:r>
          </a:p>
        </p:txBody>
      </p:sp>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808846" y="1447800"/>
                <a:ext cx="7841009" cy="4724400"/>
              </a:xfrm>
            </p:spPr>
            <p:txBody>
              <a:bodyPr>
                <a:normAutofit/>
              </a:bodyPr>
              <a:lstStyle/>
              <a:p>
                <a:pPr marL="109728" indent="0">
                  <a:buNone/>
                </a:pPr>
                <a14:m>
                  <m:oMathPara xmlns:m="http://schemas.openxmlformats.org/officeDocument/2006/math">
                    <m:oMathParaPr>
                      <m:jc m:val="left"/>
                    </m:oMathParaPr>
                    <m:oMath xmlns:m="http://schemas.openxmlformats.org/officeDocument/2006/math">
                      <m:r>
                        <a:rPr lang="en-US" sz="2800" b="0" i="1" smtClean="0">
                          <a:latin typeface="Cambria Math"/>
                        </a:rPr>
                        <m:t>𝐶𝑉</m:t>
                      </m:r>
                      <m:r>
                        <a:rPr lang="en-US" sz="2800" b="0" i="1" smtClean="0">
                          <a:latin typeface="Cambria Math"/>
                        </a:rPr>
                        <m:t>= </m:t>
                      </m:r>
                      <m:box>
                        <m:boxPr>
                          <m:ctrlPr>
                            <a:rPr lang="en-US" sz="2800" b="0" i="1" smtClean="0">
                              <a:latin typeface="Cambria Math" panose="02040503050406030204" pitchFamily="18" charset="0"/>
                            </a:rPr>
                          </m:ctrlPr>
                        </m:boxPr>
                        <m:e>
                          <m:argPr>
                            <m:argSz m:val="-1"/>
                          </m:argPr>
                          <m:f>
                            <m:fPr>
                              <m:ctrlPr>
                                <a:rPr lang="en-US" sz="2800" b="0" i="1" smtClean="0">
                                  <a:latin typeface="Cambria Math" panose="02040503050406030204" pitchFamily="18" charset="0"/>
                                </a:rPr>
                              </m:ctrlPr>
                            </m:fPr>
                            <m:num>
                              <m:r>
                                <a:rPr lang="en-US" sz="2800" b="0" i="1" smtClean="0">
                                  <a:latin typeface="Cambria Math"/>
                                </a:rPr>
                                <m:t>𝑠</m:t>
                              </m:r>
                            </m:num>
                            <m:den>
                              <m:bar>
                                <m:barPr>
                                  <m:pos m:val="top"/>
                                  <m:ctrlPr>
                                    <a:rPr lang="en-US" sz="2800" b="0" i="1" smtClean="0">
                                      <a:latin typeface="Cambria Math" panose="02040503050406030204" pitchFamily="18" charset="0"/>
                                    </a:rPr>
                                  </m:ctrlPr>
                                </m:barPr>
                                <m:e>
                                  <m:r>
                                    <a:rPr lang="en-US" sz="2800" b="0" i="1" smtClean="0">
                                      <a:latin typeface="Cambria Math"/>
                                    </a:rPr>
                                    <m:t>𝑋</m:t>
                                  </m:r>
                                </m:e>
                              </m:bar>
                            </m:den>
                          </m:f>
                          <m:r>
                            <m:rPr>
                              <m:brk m:alnAt="63"/>
                            </m:rPr>
                            <a:rPr lang="en-US" sz="2800" b="0" i="1" smtClean="0">
                              <a:latin typeface="Cambria Math"/>
                            </a:rPr>
                            <m:t> </m:t>
                          </m:r>
                          <m:r>
                            <a:rPr lang="en-US" sz="2800" b="0" i="1" smtClean="0">
                              <a:latin typeface="Cambria Math"/>
                            </a:rPr>
                            <m:t>(100%)</m:t>
                          </m:r>
                        </m:e>
                      </m:box>
                    </m:oMath>
                  </m:oMathPara>
                </a14:m>
                <a:endParaRPr lang="en-US" sz="2800" dirty="0"/>
              </a:p>
              <a:p>
                <a:pPr marL="109728" indent="0">
                  <a:buNone/>
                </a:pPr>
                <a:endParaRPr lang="en-US" sz="2800" dirty="0"/>
              </a:p>
              <a:p>
                <a:pPr marL="109728" indent="0">
                  <a:buNone/>
                </a:pPr>
                <a:r>
                  <a:rPr lang="en-US" sz="2800" dirty="0"/>
                  <a:t>CV is in terms of a percent.  What we are in effect calculating is what percent of the sample mean is the standard deviation.  If CV is 100%, this indicates that the sample mean is equal to the sample standard deviation.  This would demonstrate that there is a great deal of variability in the data set. 200% would obviously be even worse.</a:t>
                </a:r>
              </a:p>
              <a:p>
                <a:pPr marL="109728" indent="0">
                  <a:buNone/>
                </a:pPr>
                <a:endParaRPr lang="en-US" sz="20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1900" dirty="0"/>
              </a:p>
            </p:txBody>
          </p:sp>
        </mc:Choice>
        <mc:Fallback>
          <p:sp>
            <p:nvSpPr>
              <p:cNvPr id="2" name="Content Placeholder 1"/>
              <p:cNvSpPr>
                <a:spLocks noGrp="1" noRot="1" noChangeAspect="1" noMove="1" noResize="1" noEditPoints="1" noAdjustHandles="1" noChangeArrowheads="1" noChangeShapeType="1" noTextEdit="1"/>
              </p:cNvSpPr>
              <p:nvPr>
                <p:ph idx="1"/>
              </p:nvPr>
            </p:nvSpPr>
            <p:spPr>
              <a:xfrm>
                <a:off x="808846" y="1447800"/>
                <a:ext cx="7841009" cy="4724400"/>
              </a:xfrm>
              <a:blipFill>
                <a:blip r:embed="rId3"/>
                <a:stretch>
                  <a:fillRect l="-778" r="-3188"/>
                </a:stretch>
              </a:blipFill>
            </p:spPr>
            <p:txBody>
              <a:bodyPr/>
              <a:lstStyle/>
              <a:p>
                <a:r>
                  <a:rPr lang="en-US">
                    <a:noFill/>
                  </a:rPr>
                  <a:t> </a:t>
                </a:r>
              </a:p>
            </p:txBody>
          </p:sp>
        </mc:Fallback>
      </mc:AlternateContent>
      <p:sp>
        <p:nvSpPr>
          <p:cNvPr id="3" name="Footer Placeholder 2"/>
          <p:cNvSpPr>
            <a:spLocks noGrp="1"/>
          </p:cNvSpPr>
          <p:nvPr>
            <p:ph type="ftr" sz="quarter" idx="11"/>
          </p:nvPr>
        </p:nvSpPr>
        <p:spPr/>
        <p:txBody>
          <a:bodyPr/>
          <a:lstStyle/>
          <a:p>
            <a:r>
              <a:rPr lang="en-US"/>
              <a:t>Descriptive Statistics I</a:t>
            </a:r>
            <a:endParaRPr lang="en-US" dirty="0"/>
          </a:p>
        </p:txBody>
      </p:sp>
      <p:sp>
        <p:nvSpPr>
          <p:cNvPr id="4" name="Slide Number Placeholder 3"/>
          <p:cNvSpPr>
            <a:spLocks noGrp="1"/>
          </p:cNvSpPr>
          <p:nvPr>
            <p:ph type="sldNum" sz="quarter" idx="12"/>
          </p:nvPr>
        </p:nvSpPr>
        <p:spPr/>
        <p:txBody>
          <a:bodyPr/>
          <a:lstStyle/>
          <a:p>
            <a:fld id="{DCEFA406-86C8-4ED8-B2F1-E4F6F91D09EE}" type="slidenum">
              <a:rPr lang="en-US" smtClean="0"/>
              <a:t>31</a:t>
            </a:fld>
            <a:endParaRPr lang="en-US"/>
          </a:p>
        </p:txBody>
      </p:sp>
    </p:spTree>
    <p:extLst>
      <p:ext uri="{BB962C8B-B14F-4D97-AF65-F5344CB8AC3E}">
        <p14:creationId xmlns:p14="http://schemas.microsoft.com/office/powerpoint/2010/main" val="36370007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400" dirty="0"/>
              <a:t>Example: Stock Prices</a:t>
            </a:r>
            <a:endParaRPr lang="en-US" dirty="0"/>
          </a:p>
        </p:txBody>
      </p:sp>
      <p:sp>
        <p:nvSpPr>
          <p:cNvPr id="8" name="Content Placeholder 7"/>
          <p:cNvSpPr>
            <a:spLocks noGrp="1"/>
          </p:cNvSpPr>
          <p:nvPr>
            <p:ph idx="1"/>
          </p:nvPr>
        </p:nvSpPr>
        <p:spPr/>
        <p:txBody>
          <a:bodyPr>
            <a:normAutofit fontScale="77500" lnSpcReduction="20000"/>
          </a:bodyPr>
          <a:lstStyle/>
          <a:p>
            <a:pPr marL="109728" indent="0">
              <a:buNone/>
            </a:pPr>
            <a:r>
              <a:rPr lang="en-US" dirty="0"/>
              <a:t>Which stock is more volatile?</a:t>
            </a:r>
          </a:p>
          <a:p>
            <a:pPr marL="109728" indent="0">
              <a:buNone/>
            </a:pPr>
            <a:r>
              <a:rPr lang="en-US" sz="2200" dirty="0"/>
              <a:t>Closing prices over the last 8 months:</a:t>
            </a:r>
          </a:p>
          <a:p>
            <a:pPr marL="109728" indent="0">
              <a:buNone/>
            </a:pPr>
            <a:endParaRPr lang="en-US" sz="2200" dirty="0"/>
          </a:p>
          <a:p>
            <a:pPr marL="109728" indent="0" hangingPunct="0">
              <a:buNone/>
            </a:pPr>
            <a:r>
              <a:rPr lang="en-US" sz="2200" dirty="0"/>
              <a:t>CV</a:t>
            </a:r>
            <a:r>
              <a:rPr lang="en-US" sz="2200" baseline="-25000" dirty="0"/>
              <a:t>A</a:t>
            </a:r>
            <a:r>
              <a:rPr lang="en-US" sz="2200" dirty="0"/>
              <a:t> =        x 100% = 95.3%</a:t>
            </a:r>
          </a:p>
          <a:p>
            <a:pPr marL="109728" indent="0" hangingPunct="0">
              <a:buNone/>
            </a:pPr>
            <a:r>
              <a:rPr lang="en-US" sz="2200" dirty="0"/>
              <a:t> </a:t>
            </a:r>
          </a:p>
          <a:p>
            <a:pPr marL="109728" indent="0">
              <a:buNone/>
            </a:pPr>
            <a:endParaRPr lang="en-US" sz="2200" dirty="0"/>
          </a:p>
          <a:p>
            <a:pPr marL="109728" indent="0">
              <a:buNone/>
            </a:pPr>
            <a:r>
              <a:rPr lang="en-US" sz="2200" dirty="0"/>
              <a:t>CV</a:t>
            </a:r>
            <a:r>
              <a:rPr lang="en-US" sz="2200" baseline="-25000" dirty="0"/>
              <a:t>B</a:t>
            </a:r>
            <a:r>
              <a:rPr lang="en-US" sz="2200" dirty="0"/>
              <a:t> =         x 100% = 6.0%</a:t>
            </a:r>
          </a:p>
          <a:p>
            <a:pPr marL="109728" indent="0">
              <a:buNone/>
            </a:pPr>
            <a:endParaRPr lang="en-US" sz="2200" dirty="0"/>
          </a:p>
          <a:p>
            <a:pPr marL="109728" indent="0">
              <a:buNone/>
            </a:pPr>
            <a:endParaRPr lang="en-US" sz="2200" dirty="0"/>
          </a:p>
          <a:p>
            <a:pPr marL="109728" indent="0">
              <a:buNone/>
            </a:pPr>
            <a:endParaRPr lang="en-US" sz="2200" dirty="0"/>
          </a:p>
          <a:p>
            <a:pPr marL="109728" indent="0">
              <a:buNone/>
            </a:pPr>
            <a:r>
              <a:rPr lang="en-US" sz="2200" b="1" dirty="0"/>
              <a:t>Answer</a:t>
            </a:r>
            <a:r>
              <a:rPr lang="en-US" sz="2200" dirty="0"/>
              <a:t>: The standard deviation of B is higher than for A, but A is more volatile:</a:t>
            </a:r>
          </a:p>
          <a:p>
            <a:endParaRPr lang="en-US" dirty="0"/>
          </a:p>
          <a:p>
            <a:endParaRPr lang="en-US" dirty="0"/>
          </a:p>
          <a:p>
            <a:endParaRPr lang="en-US" dirty="0"/>
          </a:p>
          <a:p>
            <a:endParaRPr lang="en-US" dirty="0"/>
          </a:p>
        </p:txBody>
      </p:sp>
      <p:sp>
        <p:nvSpPr>
          <p:cNvPr id="3" name="Footer Placeholder 2"/>
          <p:cNvSpPr>
            <a:spLocks noGrp="1"/>
          </p:cNvSpPr>
          <p:nvPr>
            <p:ph type="ftr" sz="quarter" idx="11"/>
          </p:nvPr>
        </p:nvSpPr>
        <p:spPr/>
        <p:txBody>
          <a:bodyPr/>
          <a:lstStyle/>
          <a:p>
            <a:r>
              <a:rPr lang="en-US"/>
              <a:t>Descriptive Statistics I</a:t>
            </a:r>
          </a:p>
        </p:txBody>
      </p:sp>
      <p:sp>
        <p:nvSpPr>
          <p:cNvPr id="4" name="Slide Number Placeholder 3"/>
          <p:cNvSpPr>
            <a:spLocks noGrp="1"/>
          </p:cNvSpPr>
          <p:nvPr>
            <p:ph type="sldNum" sz="quarter" idx="12"/>
          </p:nvPr>
        </p:nvSpPr>
        <p:spPr/>
        <p:txBody>
          <a:bodyPr/>
          <a:lstStyle/>
          <a:p>
            <a:fld id="{DCEFA406-86C8-4ED8-B2F1-E4F6F91D09EE}" type="slidenum">
              <a:rPr lang="en-US" smtClean="0"/>
              <a:t>32</a:t>
            </a:fld>
            <a:endParaRPr lang="en-US"/>
          </a:p>
        </p:txBody>
      </p:sp>
      <p:graphicFrame>
        <p:nvGraphicFramePr>
          <p:cNvPr id="9" name="Content Placeholder 5"/>
          <p:cNvGraphicFramePr>
            <a:graphicFrameLocks/>
          </p:cNvGraphicFramePr>
          <p:nvPr>
            <p:extLst>
              <p:ext uri="{D42A27DB-BD31-4B8C-83A1-F6EECF244321}">
                <p14:modId xmlns:p14="http://schemas.microsoft.com/office/powerpoint/2010/main" val="2363539208"/>
              </p:ext>
            </p:extLst>
          </p:nvPr>
        </p:nvGraphicFramePr>
        <p:xfrm>
          <a:off x="5543550" y="2350238"/>
          <a:ext cx="2514600" cy="1981200"/>
        </p:xfrm>
        <a:graphic>
          <a:graphicData uri="http://schemas.openxmlformats.org/drawingml/2006/table">
            <a:tbl>
              <a:tblPr>
                <a:tableStyleId>{5C22544A-7EE6-4342-B048-85BDC9FD1C3A}</a:tableStyleId>
              </a:tblPr>
              <a:tblGrid>
                <a:gridCol w="7620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145999">
                <a:tc>
                  <a:txBody>
                    <a:bodyPr/>
                    <a:lstStyle/>
                    <a:p>
                      <a:pPr marL="0" marR="279400" hangingPunct="0">
                        <a:spcBef>
                          <a:spcPts val="0"/>
                        </a:spcBef>
                        <a:spcAft>
                          <a:spcPts val="0"/>
                        </a:spcAft>
                        <a:tabLst>
                          <a:tab pos="913765" algn="l"/>
                          <a:tab pos="2286000" algn="l"/>
                          <a:tab pos="4457065" algn="l"/>
                        </a:tabLst>
                      </a:pPr>
                      <a:r>
                        <a:rPr lang="en-US" sz="1000" dirty="0">
                          <a:effectLst/>
                        </a:rPr>
                        <a:t> </a:t>
                      </a:r>
                      <a:endParaRPr lang="en-US" sz="700" dirty="0">
                        <a:effectLst/>
                        <a:latin typeface="Times New Roman"/>
                        <a:ea typeface="Times New Roman"/>
                      </a:endParaRPr>
                    </a:p>
                  </a:txBody>
                  <a:tcPr marL="46928" marR="46928" marT="0" marB="0">
                    <a:solidFill>
                      <a:schemeClr val="bg2">
                        <a:lumMod val="90000"/>
                      </a:schemeClr>
                    </a:solidFill>
                  </a:tcPr>
                </a:tc>
                <a:tc>
                  <a:txBody>
                    <a:bodyPr/>
                    <a:lstStyle/>
                    <a:p>
                      <a:pPr marL="0" marR="279400" hangingPunct="0">
                        <a:spcBef>
                          <a:spcPts val="0"/>
                        </a:spcBef>
                        <a:spcAft>
                          <a:spcPts val="0"/>
                        </a:spcAft>
                        <a:tabLst>
                          <a:tab pos="913765" algn="l"/>
                          <a:tab pos="2286000" algn="l"/>
                          <a:tab pos="4457065" algn="l"/>
                        </a:tabLst>
                      </a:pPr>
                      <a:r>
                        <a:rPr lang="en-US" sz="1000" dirty="0">
                          <a:effectLst/>
                        </a:rPr>
                        <a:t>Stock A</a:t>
                      </a:r>
                      <a:endParaRPr lang="en-US" sz="700" dirty="0">
                        <a:effectLst/>
                        <a:latin typeface="Times New Roman"/>
                        <a:ea typeface="Times New Roman"/>
                      </a:endParaRPr>
                    </a:p>
                  </a:txBody>
                  <a:tcPr marL="46928" marR="46928" marT="0" marB="0">
                    <a:solidFill>
                      <a:schemeClr val="bg2">
                        <a:lumMod val="90000"/>
                      </a:schemeClr>
                    </a:solidFill>
                  </a:tcPr>
                </a:tc>
                <a:tc>
                  <a:txBody>
                    <a:bodyPr/>
                    <a:lstStyle/>
                    <a:p>
                      <a:pPr marL="0" marR="279400" hangingPunct="0">
                        <a:spcBef>
                          <a:spcPts val="0"/>
                        </a:spcBef>
                        <a:spcAft>
                          <a:spcPts val="0"/>
                        </a:spcAft>
                        <a:tabLst>
                          <a:tab pos="913765" algn="l"/>
                          <a:tab pos="2286000" algn="l"/>
                          <a:tab pos="4457065" algn="l"/>
                        </a:tabLst>
                      </a:pPr>
                      <a:r>
                        <a:rPr lang="en-US" sz="1000" dirty="0">
                          <a:effectLst/>
                        </a:rPr>
                        <a:t>Stock B</a:t>
                      </a:r>
                      <a:endParaRPr lang="en-US" sz="700" dirty="0">
                        <a:effectLst/>
                        <a:latin typeface="Times New Roman"/>
                        <a:ea typeface="Times New Roman"/>
                      </a:endParaRPr>
                    </a:p>
                  </a:txBody>
                  <a:tcPr marL="46928" marR="46928" marT="0" marB="0">
                    <a:solidFill>
                      <a:schemeClr val="bg2">
                        <a:lumMod val="90000"/>
                      </a:schemeClr>
                    </a:solidFill>
                  </a:tcPr>
                </a:tc>
                <a:extLst>
                  <a:ext uri="{0D108BD9-81ED-4DB2-BD59-A6C34878D82A}">
                    <a16:rowId xmlns:a16="http://schemas.microsoft.com/office/drawing/2014/main" val="10000"/>
                  </a:ext>
                </a:extLst>
              </a:tr>
              <a:tr h="152400">
                <a:tc>
                  <a:txBody>
                    <a:bodyPr/>
                    <a:lstStyle/>
                    <a:p>
                      <a:pPr marL="0" marR="279400" hangingPunct="0">
                        <a:spcBef>
                          <a:spcPts val="0"/>
                        </a:spcBef>
                        <a:spcAft>
                          <a:spcPts val="0"/>
                        </a:spcAft>
                        <a:tabLst>
                          <a:tab pos="913765" algn="l"/>
                          <a:tab pos="2286000" algn="l"/>
                          <a:tab pos="4457065" algn="l"/>
                        </a:tabLst>
                      </a:pPr>
                      <a:r>
                        <a:rPr lang="en-US" sz="1000" dirty="0">
                          <a:effectLst/>
                        </a:rPr>
                        <a:t>JAN</a:t>
                      </a:r>
                      <a:endParaRPr lang="en-US" sz="700" dirty="0">
                        <a:effectLst/>
                        <a:latin typeface="Times New Roman"/>
                        <a:ea typeface="Times New Roman"/>
                      </a:endParaRPr>
                    </a:p>
                  </a:txBody>
                  <a:tcPr marL="46928" marR="46928" marT="0" marB="0">
                    <a:solidFill>
                      <a:schemeClr val="bg2">
                        <a:lumMod val="90000"/>
                      </a:schemeClr>
                    </a:solidFill>
                  </a:tcPr>
                </a:tc>
                <a:tc>
                  <a:txBody>
                    <a:bodyPr/>
                    <a:lstStyle/>
                    <a:p>
                      <a:pPr marL="0" marR="279400" algn="r" hangingPunct="0">
                        <a:spcBef>
                          <a:spcPts val="0"/>
                        </a:spcBef>
                        <a:spcAft>
                          <a:spcPts val="0"/>
                        </a:spcAft>
                        <a:tabLst>
                          <a:tab pos="913765" algn="l"/>
                          <a:tab pos="2286000" algn="l"/>
                          <a:tab pos="4457065" algn="l"/>
                        </a:tabLst>
                      </a:pPr>
                      <a:r>
                        <a:rPr lang="en-US" sz="1000" dirty="0">
                          <a:effectLst/>
                        </a:rPr>
                        <a:t>$1.00</a:t>
                      </a:r>
                      <a:endParaRPr lang="en-US" sz="700" dirty="0">
                        <a:effectLst/>
                        <a:latin typeface="Times New Roman"/>
                        <a:ea typeface="Times New Roman"/>
                      </a:endParaRPr>
                    </a:p>
                  </a:txBody>
                  <a:tcPr marL="46928" marR="46928" marT="0" marB="0"/>
                </a:tc>
                <a:tc>
                  <a:txBody>
                    <a:bodyPr/>
                    <a:lstStyle/>
                    <a:p>
                      <a:pPr marL="0" marR="279400" algn="r" hangingPunct="0">
                        <a:spcBef>
                          <a:spcPts val="0"/>
                        </a:spcBef>
                        <a:spcAft>
                          <a:spcPts val="0"/>
                        </a:spcAft>
                        <a:tabLst>
                          <a:tab pos="913765" algn="l"/>
                          <a:tab pos="2286000" algn="l"/>
                          <a:tab pos="4457065" algn="l"/>
                        </a:tabLst>
                      </a:pPr>
                      <a:r>
                        <a:rPr lang="en-US" sz="1000" dirty="0">
                          <a:effectLst/>
                        </a:rPr>
                        <a:t>$180</a:t>
                      </a:r>
                      <a:endParaRPr lang="en-US" sz="700" dirty="0">
                        <a:effectLst/>
                        <a:latin typeface="Times New Roman"/>
                        <a:ea typeface="Times New Roman"/>
                      </a:endParaRPr>
                    </a:p>
                  </a:txBody>
                  <a:tcPr marL="46928" marR="46928" marT="0" marB="0"/>
                </a:tc>
                <a:extLst>
                  <a:ext uri="{0D108BD9-81ED-4DB2-BD59-A6C34878D82A}">
                    <a16:rowId xmlns:a16="http://schemas.microsoft.com/office/drawing/2014/main" val="10001"/>
                  </a:ext>
                </a:extLst>
              </a:tr>
              <a:tr h="152400">
                <a:tc>
                  <a:txBody>
                    <a:bodyPr/>
                    <a:lstStyle/>
                    <a:p>
                      <a:pPr marL="0" marR="279400" hangingPunct="0">
                        <a:spcBef>
                          <a:spcPts val="0"/>
                        </a:spcBef>
                        <a:spcAft>
                          <a:spcPts val="0"/>
                        </a:spcAft>
                        <a:tabLst>
                          <a:tab pos="913765" algn="l"/>
                          <a:tab pos="2286000" algn="l"/>
                          <a:tab pos="4457065" algn="l"/>
                        </a:tabLst>
                      </a:pPr>
                      <a:r>
                        <a:rPr lang="en-US" sz="1000" dirty="0">
                          <a:effectLst/>
                        </a:rPr>
                        <a:t>FEB</a:t>
                      </a:r>
                      <a:endParaRPr lang="en-US" sz="700" dirty="0">
                        <a:effectLst/>
                        <a:latin typeface="Times New Roman"/>
                        <a:ea typeface="Times New Roman"/>
                      </a:endParaRPr>
                    </a:p>
                  </a:txBody>
                  <a:tcPr marL="46928" marR="46928" marT="0" marB="0">
                    <a:solidFill>
                      <a:schemeClr val="bg2">
                        <a:lumMod val="90000"/>
                      </a:schemeClr>
                    </a:solidFill>
                  </a:tcPr>
                </a:tc>
                <a:tc>
                  <a:txBody>
                    <a:bodyPr/>
                    <a:lstStyle/>
                    <a:p>
                      <a:pPr marL="0" marR="279400" algn="r" hangingPunct="0">
                        <a:spcBef>
                          <a:spcPts val="0"/>
                        </a:spcBef>
                        <a:spcAft>
                          <a:spcPts val="0"/>
                        </a:spcAft>
                        <a:tabLst>
                          <a:tab pos="913765" algn="l"/>
                          <a:tab pos="2286000" algn="l"/>
                          <a:tab pos="4457065" algn="l"/>
                        </a:tabLst>
                      </a:pPr>
                      <a:r>
                        <a:rPr lang="en-US" sz="1000" dirty="0">
                          <a:effectLst/>
                        </a:rPr>
                        <a:t>1.50</a:t>
                      </a:r>
                      <a:endParaRPr lang="en-US" sz="700" dirty="0">
                        <a:effectLst/>
                        <a:latin typeface="Times New Roman"/>
                        <a:ea typeface="Times New Roman"/>
                      </a:endParaRPr>
                    </a:p>
                  </a:txBody>
                  <a:tcPr marL="46928" marR="46928" marT="0" marB="0"/>
                </a:tc>
                <a:tc>
                  <a:txBody>
                    <a:bodyPr/>
                    <a:lstStyle/>
                    <a:p>
                      <a:pPr marL="0" marR="279400" algn="r" hangingPunct="0">
                        <a:spcBef>
                          <a:spcPts val="0"/>
                        </a:spcBef>
                        <a:spcAft>
                          <a:spcPts val="0"/>
                        </a:spcAft>
                        <a:tabLst>
                          <a:tab pos="913765" algn="l"/>
                          <a:tab pos="2286000" algn="l"/>
                          <a:tab pos="4457065" algn="l"/>
                        </a:tabLst>
                      </a:pPr>
                      <a:r>
                        <a:rPr lang="en-US" sz="1000" dirty="0">
                          <a:effectLst/>
                        </a:rPr>
                        <a:t>175</a:t>
                      </a:r>
                      <a:endParaRPr lang="en-US" sz="700" dirty="0">
                        <a:effectLst/>
                        <a:latin typeface="Times New Roman"/>
                        <a:ea typeface="Times New Roman"/>
                      </a:endParaRPr>
                    </a:p>
                  </a:txBody>
                  <a:tcPr marL="46928" marR="46928" marT="0" marB="0"/>
                </a:tc>
                <a:extLst>
                  <a:ext uri="{0D108BD9-81ED-4DB2-BD59-A6C34878D82A}">
                    <a16:rowId xmlns:a16="http://schemas.microsoft.com/office/drawing/2014/main" val="10002"/>
                  </a:ext>
                </a:extLst>
              </a:tr>
              <a:tr h="152400">
                <a:tc>
                  <a:txBody>
                    <a:bodyPr/>
                    <a:lstStyle/>
                    <a:p>
                      <a:pPr marL="0" marR="279400" hangingPunct="0">
                        <a:spcBef>
                          <a:spcPts val="0"/>
                        </a:spcBef>
                        <a:spcAft>
                          <a:spcPts val="0"/>
                        </a:spcAft>
                        <a:tabLst>
                          <a:tab pos="913765" algn="l"/>
                          <a:tab pos="2286000" algn="l"/>
                          <a:tab pos="4457065" algn="l"/>
                        </a:tabLst>
                      </a:pPr>
                      <a:r>
                        <a:rPr lang="en-US" sz="1000" dirty="0">
                          <a:effectLst/>
                        </a:rPr>
                        <a:t>MAR</a:t>
                      </a:r>
                      <a:endParaRPr lang="en-US" sz="700" dirty="0">
                        <a:effectLst/>
                        <a:latin typeface="Times New Roman"/>
                        <a:ea typeface="Times New Roman"/>
                      </a:endParaRPr>
                    </a:p>
                  </a:txBody>
                  <a:tcPr marL="46928" marR="46928" marT="0" marB="0">
                    <a:solidFill>
                      <a:schemeClr val="bg2">
                        <a:lumMod val="90000"/>
                      </a:schemeClr>
                    </a:solidFill>
                  </a:tcPr>
                </a:tc>
                <a:tc>
                  <a:txBody>
                    <a:bodyPr/>
                    <a:lstStyle/>
                    <a:p>
                      <a:pPr marL="0" marR="279400" algn="r" hangingPunct="0">
                        <a:spcBef>
                          <a:spcPts val="0"/>
                        </a:spcBef>
                        <a:spcAft>
                          <a:spcPts val="0"/>
                        </a:spcAft>
                        <a:tabLst>
                          <a:tab pos="913765" algn="l"/>
                          <a:tab pos="2286000" algn="l"/>
                          <a:tab pos="4457065" algn="l"/>
                        </a:tabLst>
                      </a:pPr>
                      <a:r>
                        <a:rPr lang="en-US" sz="1000">
                          <a:effectLst/>
                        </a:rPr>
                        <a:t>1.90</a:t>
                      </a:r>
                      <a:endParaRPr lang="en-US" sz="700">
                        <a:effectLst/>
                        <a:latin typeface="Times New Roman"/>
                        <a:ea typeface="Times New Roman"/>
                      </a:endParaRPr>
                    </a:p>
                  </a:txBody>
                  <a:tcPr marL="46928" marR="46928" marT="0" marB="0"/>
                </a:tc>
                <a:tc>
                  <a:txBody>
                    <a:bodyPr/>
                    <a:lstStyle/>
                    <a:p>
                      <a:pPr marL="0" marR="279400" algn="r" hangingPunct="0">
                        <a:spcBef>
                          <a:spcPts val="0"/>
                        </a:spcBef>
                        <a:spcAft>
                          <a:spcPts val="0"/>
                        </a:spcAft>
                        <a:tabLst>
                          <a:tab pos="913765" algn="l"/>
                          <a:tab pos="2286000" algn="l"/>
                          <a:tab pos="4457065" algn="l"/>
                        </a:tabLst>
                      </a:pPr>
                      <a:r>
                        <a:rPr lang="en-US" sz="1000">
                          <a:effectLst/>
                        </a:rPr>
                        <a:t>182</a:t>
                      </a:r>
                      <a:endParaRPr lang="en-US" sz="700">
                        <a:effectLst/>
                        <a:latin typeface="Times New Roman"/>
                        <a:ea typeface="Times New Roman"/>
                      </a:endParaRPr>
                    </a:p>
                  </a:txBody>
                  <a:tcPr marL="46928" marR="46928" marT="0" marB="0"/>
                </a:tc>
                <a:extLst>
                  <a:ext uri="{0D108BD9-81ED-4DB2-BD59-A6C34878D82A}">
                    <a16:rowId xmlns:a16="http://schemas.microsoft.com/office/drawing/2014/main" val="10003"/>
                  </a:ext>
                </a:extLst>
              </a:tr>
              <a:tr h="152400">
                <a:tc>
                  <a:txBody>
                    <a:bodyPr/>
                    <a:lstStyle/>
                    <a:p>
                      <a:pPr marL="0" marR="279400" hangingPunct="0">
                        <a:spcBef>
                          <a:spcPts val="0"/>
                        </a:spcBef>
                        <a:spcAft>
                          <a:spcPts val="0"/>
                        </a:spcAft>
                        <a:tabLst>
                          <a:tab pos="913765" algn="l"/>
                          <a:tab pos="2286000" algn="l"/>
                          <a:tab pos="4457065" algn="l"/>
                        </a:tabLst>
                      </a:pPr>
                      <a:r>
                        <a:rPr lang="en-US" sz="1000" dirty="0">
                          <a:effectLst/>
                        </a:rPr>
                        <a:t>APR</a:t>
                      </a:r>
                      <a:endParaRPr lang="en-US" sz="700" dirty="0">
                        <a:effectLst/>
                        <a:latin typeface="Times New Roman"/>
                        <a:ea typeface="Times New Roman"/>
                      </a:endParaRPr>
                    </a:p>
                  </a:txBody>
                  <a:tcPr marL="46928" marR="46928" marT="0" marB="0">
                    <a:solidFill>
                      <a:schemeClr val="bg2">
                        <a:lumMod val="90000"/>
                      </a:schemeClr>
                    </a:solidFill>
                  </a:tcPr>
                </a:tc>
                <a:tc>
                  <a:txBody>
                    <a:bodyPr/>
                    <a:lstStyle/>
                    <a:p>
                      <a:pPr marL="0" marR="279400" algn="r" hangingPunct="0">
                        <a:spcBef>
                          <a:spcPts val="0"/>
                        </a:spcBef>
                        <a:spcAft>
                          <a:spcPts val="0"/>
                        </a:spcAft>
                        <a:tabLst>
                          <a:tab pos="913765" algn="l"/>
                          <a:tab pos="2286000" algn="l"/>
                          <a:tab pos="4457065" algn="l"/>
                        </a:tabLst>
                      </a:pPr>
                      <a:r>
                        <a:rPr lang="en-US" sz="1000">
                          <a:effectLst/>
                        </a:rPr>
                        <a:t>.60</a:t>
                      </a:r>
                      <a:endParaRPr lang="en-US" sz="700">
                        <a:effectLst/>
                        <a:latin typeface="Times New Roman"/>
                        <a:ea typeface="Times New Roman"/>
                      </a:endParaRPr>
                    </a:p>
                  </a:txBody>
                  <a:tcPr marL="46928" marR="46928" marT="0" marB="0"/>
                </a:tc>
                <a:tc>
                  <a:txBody>
                    <a:bodyPr/>
                    <a:lstStyle/>
                    <a:p>
                      <a:pPr marL="0" marR="279400" algn="r" hangingPunct="0">
                        <a:spcBef>
                          <a:spcPts val="0"/>
                        </a:spcBef>
                        <a:spcAft>
                          <a:spcPts val="0"/>
                        </a:spcAft>
                        <a:tabLst>
                          <a:tab pos="913765" algn="l"/>
                          <a:tab pos="2286000" algn="l"/>
                          <a:tab pos="4457065" algn="l"/>
                        </a:tabLst>
                      </a:pPr>
                      <a:r>
                        <a:rPr lang="en-US" sz="1000">
                          <a:effectLst/>
                        </a:rPr>
                        <a:t>186</a:t>
                      </a:r>
                      <a:endParaRPr lang="en-US" sz="700">
                        <a:effectLst/>
                        <a:latin typeface="Times New Roman"/>
                        <a:ea typeface="Times New Roman"/>
                      </a:endParaRPr>
                    </a:p>
                  </a:txBody>
                  <a:tcPr marL="46928" marR="46928" marT="0" marB="0"/>
                </a:tc>
                <a:extLst>
                  <a:ext uri="{0D108BD9-81ED-4DB2-BD59-A6C34878D82A}">
                    <a16:rowId xmlns:a16="http://schemas.microsoft.com/office/drawing/2014/main" val="10004"/>
                  </a:ext>
                </a:extLst>
              </a:tr>
              <a:tr h="152400">
                <a:tc>
                  <a:txBody>
                    <a:bodyPr/>
                    <a:lstStyle/>
                    <a:p>
                      <a:pPr marL="0" marR="279400" hangingPunct="0">
                        <a:spcBef>
                          <a:spcPts val="0"/>
                        </a:spcBef>
                        <a:spcAft>
                          <a:spcPts val="0"/>
                        </a:spcAft>
                        <a:tabLst>
                          <a:tab pos="913765" algn="l"/>
                          <a:tab pos="2286000" algn="l"/>
                          <a:tab pos="4457065" algn="l"/>
                        </a:tabLst>
                      </a:pPr>
                      <a:r>
                        <a:rPr lang="en-US" sz="1000" dirty="0">
                          <a:effectLst/>
                        </a:rPr>
                        <a:t>MAY</a:t>
                      </a:r>
                      <a:endParaRPr lang="en-US" sz="700" dirty="0">
                        <a:effectLst/>
                        <a:latin typeface="Times New Roman"/>
                        <a:ea typeface="Times New Roman"/>
                      </a:endParaRPr>
                    </a:p>
                  </a:txBody>
                  <a:tcPr marL="46928" marR="46928" marT="0" marB="0">
                    <a:solidFill>
                      <a:schemeClr val="bg2">
                        <a:lumMod val="90000"/>
                      </a:schemeClr>
                    </a:solidFill>
                  </a:tcPr>
                </a:tc>
                <a:tc>
                  <a:txBody>
                    <a:bodyPr/>
                    <a:lstStyle/>
                    <a:p>
                      <a:pPr marL="0" marR="279400" algn="r" hangingPunct="0">
                        <a:spcBef>
                          <a:spcPts val="0"/>
                        </a:spcBef>
                        <a:spcAft>
                          <a:spcPts val="0"/>
                        </a:spcAft>
                        <a:tabLst>
                          <a:tab pos="913765" algn="l"/>
                          <a:tab pos="2286000" algn="l"/>
                          <a:tab pos="4457065" algn="l"/>
                        </a:tabLst>
                      </a:pPr>
                      <a:r>
                        <a:rPr lang="en-US" sz="1000">
                          <a:effectLst/>
                        </a:rPr>
                        <a:t>3.00</a:t>
                      </a:r>
                      <a:endParaRPr lang="en-US" sz="700">
                        <a:effectLst/>
                        <a:latin typeface="Times New Roman"/>
                        <a:ea typeface="Times New Roman"/>
                      </a:endParaRPr>
                    </a:p>
                  </a:txBody>
                  <a:tcPr marL="46928" marR="46928" marT="0" marB="0"/>
                </a:tc>
                <a:tc>
                  <a:txBody>
                    <a:bodyPr/>
                    <a:lstStyle/>
                    <a:p>
                      <a:pPr marL="0" marR="279400" algn="r" hangingPunct="0">
                        <a:spcBef>
                          <a:spcPts val="0"/>
                        </a:spcBef>
                        <a:spcAft>
                          <a:spcPts val="0"/>
                        </a:spcAft>
                        <a:tabLst>
                          <a:tab pos="913765" algn="l"/>
                          <a:tab pos="2286000" algn="l"/>
                          <a:tab pos="4457065" algn="l"/>
                        </a:tabLst>
                      </a:pPr>
                      <a:r>
                        <a:rPr lang="en-US" sz="1000">
                          <a:effectLst/>
                        </a:rPr>
                        <a:t>188</a:t>
                      </a:r>
                      <a:endParaRPr lang="en-US" sz="700">
                        <a:effectLst/>
                        <a:latin typeface="Times New Roman"/>
                        <a:ea typeface="Times New Roman"/>
                      </a:endParaRPr>
                    </a:p>
                  </a:txBody>
                  <a:tcPr marL="46928" marR="46928" marT="0" marB="0"/>
                </a:tc>
                <a:extLst>
                  <a:ext uri="{0D108BD9-81ED-4DB2-BD59-A6C34878D82A}">
                    <a16:rowId xmlns:a16="http://schemas.microsoft.com/office/drawing/2014/main" val="10005"/>
                  </a:ext>
                </a:extLst>
              </a:tr>
              <a:tr h="152400">
                <a:tc>
                  <a:txBody>
                    <a:bodyPr/>
                    <a:lstStyle/>
                    <a:p>
                      <a:pPr marL="0" marR="279400" hangingPunct="0">
                        <a:spcBef>
                          <a:spcPts val="0"/>
                        </a:spcBef>
                        <a:spcAft>
                          <a:spcPts val="0"/>
                        </a:spcAft>
                        <a:tabLst>
                          <a:tab pos="913765" algn="l"/>
                          <a:tab pos="2286000" algn="l"/>
                          <a:tab pos="4457065" algn="l"/>
                        </a:tabLst>
                      </a:pPr>
                      <a:r>
                        <a:rPr lang="en-US" sz="1000" dirty="0">
                          <a:effectLst/>
                        </a:rPr>
                        <a:t>JUN</a:t>
                      </a:r>
                      <a:endParaRPr lang="en-US" sz="700" dirty="0">
                        <a:effectLst/>
                        <a:latin typeface="Times New Roman"/>
                        <a:ea typeface="Times New Roman"/>
                      </a:endParaRPr>
                    </a:p>
                  </a:txBody>
                  <a:tcPr marL="46928" marR="46928" marT="0" marB="0">
                    <a:solidFill>
                      <a:schemeClr val="bg2">
                        <a:lumMod val="90000"/>
                      </a:schemeClr>
                    </a:solidFill>
                  </a:tcPr>
                </a:tc>
                <a:tc>
                  <a:txBody>
                    <a:bodyPr/>
                    <a:lstStyle/>
                    <a:p>
                      <a:pPr marL="0" marR="279400" algn="r" hangingPunct="0">
                        <a:spcBef>
                          <a:spcPts val="0"/>
                        </a:spcBef>
                        <a:spcAft>
                          <a:spcPts val="0"/>
                        </a:spcAft>
                        <a:tabLst>
                          <a:tab pos="913765" algn="l"/>
                          <a:tab pos="2286000" algn="l"/>
                          <a:tab pos="4457065" algn="l"/>
                        </a:tabLst>
                      </a:pPr>
                      <a:r>
                        <a:rPr lang="en-US" sz="1000">
                          <a:effectLst/>
                        </a:rPr>
                        <a:t>.40</a:t>
                      </a:r>
                      <a:endParaRPr lang="en-US" sz="700">
                        <a:effectLst/>
                        <a:latin typeface="Times New Roman"/>
                        <a:ea typeface="Times New Roman"/>
                      </a:endParaRPr>
                    </a:p>
                  </a:txBody>
                  <a:tcPr marL="46928" marR="46928" marT="0" marB="0"/>
                </a:tc>
                <a:tc>
                  <a:txBody>
                    <a:bodyPr/>
                    <a:lstStyle/>
                    <a:p>
                      <a:pPr marL="0" marR="279400" algn="r" hangingPunct="0">
                        <a:spcBef>
                          <a:spcPts val="0"/>
                        </a:spcBef>
                        <a:spcAft>
                          <a:spcPts val="0"/>
                        </a:spcAft>
                        <a:tabLst>
                          <a:tab pos="913765" algn="l"/>
                          <a:tab pos="2286000" algn="l"/>
                          <a:tab pos="4457065" algn="l"/>
                        </a:tabLst>
                      </a:pPr>
                      <a:r>
                        <a:rPr lang="en-US" sz="1000">
                          <a:effectLst/>
                        </a:rPr>
                        <a:t>190</a:t>
                      </a:r>
                      <a:endParaRPr lang="en-US" sz="700">
                        <a:effectLst/>
                        <a:latin typeface="Times New Roman"/>
                        <a:ea typeface="Times New Roman"/>
                      </a:endParaRPr>
                    </a:p>
                  </a:txBody>
                  <a:tcPr marL="46928" marR="46928" marT="0" marB="0"/>
                </a:tc>
                <a:extLst>
                  <a:ext uri="{0D108BD9-81ED-4DB2-BD59-A6C34878D82A}">
                    <a16:rowId xmlns:a16="http://schemas.microsoft.com/office/drawing/2014/main" val="10006"/>
                  </a:ext>
                </a:extLst>
              </a:tr>
              <a:tr h="152400">
                <a:tc>
                  <a:txBody>
                    <a:bodyPr/>
                    <a:lstStyle/>
                    <a:p>
                      <a:pPr marL="0" marR="279400" hangingPunct="0">
                        <a:spcBef>
                          <a:spcPts val="0"/>
                        </a:spcBef>
                        <a:spcAft>
                          <a:spcPts val="0"/>
                        </a:spcAft>
                        <a:tabLst>
                          <a:tab pos="913765" algn="l"/>
                          <a:tab pos="2286000" algn="l"/>
                          <a:tab pos="4457065" algn="l"/>
                        </a:tabLst>
                      </a:pPr>
                      <a:r>
                        <a:rPr lang="en-US" sz="1000" dirty="0">
                          <a:effectLst/>
                        </a:rPr>
                        <a:t>JUL</a:t>
                      </a:r>
                      <a:endParaRPr lang="en-US" sz="700" dirty="0">
                        <a:effectLst/>
                        <a:latin typeface="Times New Roman"/>
                        <a:ea typeface="Times New Roman"/>
                      </a:endParaRPr>
                    </a:p>
                  </a:txBody>
                  <a:tcPr marL="46928" marR="46928" marT="0" marB="0">
                    <a:solidFill>
                      <a:schemeClr val="bg2">
                        <a:lumMod val="90000"/>
                      </a:schemeClr>
                    </a:solidFill>
                  </a:tcPr>
                </a:tc>
                <a:tc>
                  <a:txBody>
                    <a:bodyPr/>
                    <a:lstStyle/>
                    <a:p>
                      <a:pPr marL="0" marR="279400" algn="r" hangingPunct="0">
                        <a:spcBef>
                          <a:spcPts val="0"/>
                        </a:spcBef>
                        <a:spcAft>
                          <a:spcPts val="0"/>
                        </a:spcAft>
                        <a:tabLst>
                          <a:tab pos="913765" algn="l"/>
                          <a:tab pos="2286000" algn="l"/>
                          <a:tab pos="4457065" algn="l"/>
                        </a:tabLst>
                      </a:pPr>
                      <a:r>
                        <a:rPr lang="en-US" sz="1000" dirty="0">
                          <a:effectLst/>
                        </a:rPr>
                        <a:t>5.00</a:t>
                      </a:r>
                      <a:endParaRPr lang="en-US" sz="700" dirty="0">
                        <a:effectLst/>
                        <a:latin typeface="Times New Roman"/>
                        <a:ea typeface="Times New Roman"/>
                      </a:endParaRPr>
                    </a:p>
                  </a:txBody>
                  <a:tcPr marL="46928" marR="46928" marT="0" marB="0"/>
                </a:tc>
                <a:tc>
                  <a:txBody>
                    <a:bodyPr/>
                    <a:lstStyle/>
                    <a:p>
                      <a:pPr marL="0" marR="279400" algn="r" hangingPunct="0">
                        <a:spcBef>
                          <a:spcPts val="0"/>
                        </a:spcBef>
                        <a:spcAft>
                          <a:spcPts val="0"/>
                        </a:spcAft>
                        <a:tabLst>
                          <a:tab pos="913765" algn="l"/>
                          <a:tab pos="2286000" algn="l"/>
                          <a:tab pos="4457065" algn="l"/>
                        </a:tabLst>
                      </a:pPr>
                      <a:r>
                        <a:rPr lang="en-US" sz="1000">
                          <a:effectLst/>
                        </a:rPr>
                        <a:t>200</a:t>
                      </a:r>
                      <a:endParaRPr lang="en-US" sz="700">
                        <a:effectLst/>
                        <a:latin typeface="Times New Roman"/>
                        <a:ea typeface="Times New Roman"/>
                      </a:endParaRPr>
                    </a:p>
                  </a:txBody>
                  <a:tcPr marL="46928" marR="46928" marT="0" marB="0"/>
                </a:tc>
                <a:extLst>
                  <a:ext uri="{0D108BD9-81ED-4DB2-BD59-A6C34878D82A}">
                    <a16:rowId xmlns:a16="http://schemas.microsoft.com/office/drawing/2014/main" val="10007"/>
                  </a:ext>
                </a:extLst>
              </a:tr>
              <a:tr h="152400">
                <a:tc>
                  <a:txBody>
                    <a:bodyPr/>
                    <a:lstStyle/>
                    <a:p>
                      <a:pPr marL="0" marR="279400" hangingPunct="0">
                        <a:spcBef>
                          <a:spcPts val="0"/>
                        </a:spcBef>
                        <a:spcAft>
                          <a:spcPts val="0"/>
                        </a:spcAft>
                        <a:tabLst>
                          <a:tab pos="913765" algn="l"/>
                          <a:tab pos="2286000" algn="l"/>
                          <a:tab pos="4457065" algn="l"/>
                        </a:tabLst>
                      </a:pPr>
                      <a:r>
                        <a:rPr lang="en-US" sz="1000" dirty="0">
                          <a:effectLst/>
                        </a:rPr>
                        <a:t>AUG</a:t>
                      </a:r>
                      <a:endParaRPr lang="en-US" sz="700" dirty="0">
                        <a:effectLst/>
                        <a:latin typeface="Times New Roman"/>
                        <a:ea typeface="Times New Roman"/>
                      </a:endParaRPr>
                    </a:p>
                  </a:txBody>
                  <a:tcPr marL="46928" marR="46928" marT="0" marB="0">
                    <a:solidFill>
                      <a:schemeClr val="bg2">
                        <a:lumMod val="90000"/>
                      </a:schemeClr>
                    </a:solidFill>
                  </a:tcPr>
                </a:tc>
                <a:tc>
                  <a:txBody>
                    <a:bodyPr/>
                    <a:lstStyle/>
                    <a:p>
                      <a:pPr marL="0" marR="279400" algn="r" hangingPunct="0">
                        <a:spcBef>
                          <a:spcPts val="0"/>
                        </a:spcBef>
                        <a:spcAft>
                          <a:spcPts val="0"/>
                        </a:spcAft>
                        <a:tabLst>
                          <a:tab pos="913765" algn="l"/>
                          <a:tab pos="2286000" algn="l"/>
                          <a:tab pos="4457065" algn="l"/>
                        </a:tabLst>
                      </a:pPr>
                      <a:r>
                        <a:rPr lang="en-US" sz="1000">
                          <a:effectLst/>
                        </a:rPr>
                        <a:t>.20</a:t>
                      </a:r>
                      <a:endParaRPr lang="en-US" sz="700">
                        <a:effectLst/>
                        <a:latin typeface="Times New Roman"/>
                        <a:ea typeface="Times New Roman"/>
                      </a:endParaRPr>
                    </a:p>
                  </a:txBody>
                  <a:tcPr marL="46928" marR="46928" marT="0" marB="0"/>
                </a:tc>
                <a:tc>
                  <a:txBody>
                    <a:bodyPr/>
                    <a:lstStyle/>
                    <a:p>
                      <a:pPr marL="0" marR="279400" algn="r" hangingPunct="0">
                        <a:spcBef>
                          <a:spcPts val="0"/>
                        </a:spcBef>
                        <a:spcAft>
                          <a:spcPts val="0"/>
                        </a:spcAft>
                        <a:tabLst>
                          <a:tab pos="913765" algn="l"/>
                          <a:tab pos="2286000" algn="l"/>
                          <a:tab pos="4457065" algn="l"/>
                        </a:tabLst>
                      </a:pPr>
                      <a:r>
                        <a:rPr lang="en-US" sz="1000">
                          <a:effectLst/>
                        </a:rPr>
                        <a:t>210</a:t>
                      </a:r>
                      <a:endParaRPr lang="en-US" sz="700">
                        <a:effectLst/>
                        <a:latin typeface="Times New Roman"/>
                        <a:ea typeface="Times New Roman"/>
                      </a:endParaRPr>
                    </a:p>
                  </a:txBody>
                  <a:tcPr marL="46928" marR="46928" marT="0" marB="0"/>
                </a:tc>
                <a:extLst>
                  <a:ext uri="{0D108BD9-81ED-4DB2-BD59-A6C34878D82A}">
                    <a16:rowId xmlns:a16="http://schemas.microsoft.com/office/drawing/2014/main" val="10008"/>
                  </a:ext>
                </a:extLst>
              </a:tr>
              <a:tr h="145999">
                <a:tc>
                  <a:txBody>
                    <a:bodyPr/>
                    <a:lstStyle/>
                    <a:p>
                      <a:pPr marL="0" marR="279400" hangingPunct="0">
                        <a:spcBef>
                          <a:spcPts val="0"/>
                        </a:spcBef>
                        <a:spcAft>
                          <a:spcPts val="0"/>
                        </a:spcAft>
                        <a:tabLst>
                          <a:tab pos="913765" algn="l"/>
                          <a:tab pos="2286000" algn="l"/>
                          <a:tab pos="4457065" algn="l"/>
                        </a:tabLst>
                      </a:pPr>
                      <a:r>
                        <a:rPr lang="en-US" sz="1000" dirty="0">
                          <a:effectLst/>
                        </a:rPr>
                        <a:t> </a:t>
                      </a:r>
                      <a:endParaRPr lang="en-US" sz="700" dirty="0">
                        <a:effectLst/>
                        <a:latin typeface="Times New Roman"/>
                        <a:ea typeface="Times New Roman"/>
                      </a:endParaRPr>
                    </a:p>
                  </a:txBody>
                  <a:tcPr marL="46928" marR="46928" marT="0" marB="0">
                    <a:solidFill>
                      <a:schemeClr val="bg2">
                        <a:lumMod val="90000"/>
                      </a:schemeClr>
                    </a:solidFill>
                  </a:tcPr>
                </a:tc>
                <a:tc>
                  <a:txBody>
                    <a:bodyPr/>
                    <a:lstStyle/>
                    <a:p>
                      <a:pPr marL="0" marR="279400" algn="r" hangingPunct="0">
                        <a:spcBef>
                          <a:spcPts val="0"/>
                        </a:spcBef>
                        <a:spcAft>
                          <a:spcPts val="0"/>
                        </a:spcAft>
                        <a:tabLst>
                          <a:tab pos="913765" algn="l"/>
                          <a:tab pos="2286000" algn="l"/>
                          <a:tab pos="4457065" algn="l"/>
                        </a:tabLst>
                      </a:pPr>
                      <a:r>
                        <a:rPr lang="en-US" sz="1000" dirty="0">
                          <a:effectLst/>
                        </a:rPr>
                        <a:t> </a:t>
                      </a:r>
                      <a:endParaRPr lang="en-US" sz="700" dirty="0">
                        <a:effectLst/>
                        <a:latin typeface="Times New Roman"/>
                        <a:ea typeface="Times New Roman"/>
                      </a:endParaRPr>
                    </a:p>
                  </a:txBody>
                  <a:tcPr marL="46928" marR="46928" marT="0" marB="0">
                    <a:solidFill>
                      <a:schemeClr val="bg2">
                        <a:lumMod val="90000"/>
                      </a:schemeClr>
                    </a:solidFill>
                  </a:tcPr>
                </a:tc>
                <a:tc>
                  <a:txBody>
                    <a:bodyPr/>
                    <a:lstStyle/>
                    <a:p>
                      <a:pPr marL="0" marR="279400" algn="r" hangingPunct="0">
                        <a:spcBef>
                          <a:spcPts val="0"/>
                        </a:spcBef>
                        <a:spcAft>
                          <a:spcPts val="0"/>
                        </a:spcAft>
                        <a:tabLst>
                          <a:tab pos="913765" algn="l"/>
                          <a:tab pos="2286000" algn="l"/>
                          <a:tab pos="4457065" algn="l"/>
                        </a:tabLst>
                      </a:pPr>
                      <a:r>
                        <a:rPr lang="en-US" sz="1000">
                          <a:effectLst/>
                        </a:rPr>
                        <a:t> </a:t>
                      </a:r>
                      <a:endParaRPr lang="en-US" sz="700">
                        <a:effectLst/>
                        <a:latin typeface="Times New Roman"/>
                        <a:ea typeface="Times New Roman"/>
                      </a:endParaRPr>
                    </a:p>
                  </a:txBody>
                  <a:tcPr marL="46928" marR="46928" marT="0" marB="0">
                    <a:solidFill>
                      <a:schemeClr val="bg2">
                        <a:lumMod val="90000"/>
                      </a:schemeClr>
                    </a:solidFill>
                  </a:tcPr>
                </a:tc>
                <a:extLst>
                  <a:ext uri="{0D108BD9-81ED-4DB2-BD59-A6C34878D82A}">
                    <a16:rowId xmlns:a16="http://schemas.microsoft.com/office/drawing/2014/main" val="10009"/>
                  </a:ext>
                </a:extLst>
              </a:tr>
              <a:tr h="152400">
                <a:tc>
                  <a:txBody>
                    <a:bodyPr/>
                    <a:lstStyle/>
                    <a:p>
                      <a:pPr marL="0" marR="279400" hangingPunct="0">
                        <a:spcBef>
                          <a:spcPts val="0"/>
                        </a:spcBef>
                        <a:spcAft>
                          <a:spcPts val="0"/>
                        </a:spcAft>
                        <a:tabLst>
                          <a:tab pos="913765" algn="l"/>
                          <a:tab pos="2286000" algn="l"/>
                          <a:tab pos="4457065" algn="l"/>
                        </a:tabLst>
                      </a:pPr>
                      <a:r>
                        <a:rPr lang="en-US" sz="1000" dirty="0">
                          <a:effectLst/>
                        </a:rPr>
                        <a:t>Mean</a:t>
                      </a:r>
                      <a:endParaRPr lang="en-US" sz="700" dirty="0">
                        <a:effectLst/>
                        <a:latin typeface="Times New Roman"/>
                        <a:ea typeface="Times New Roman"/>
                      </a:endParaRPr>
                    </a:p>
                  </a:txBody>
                  <a:tcPr marL="46928" marR="46928" marT="0" marB="0">
                    <a:solidFill>
                      <a:schemeClr val="bg2">
                        <a:lumMod val="90000"/>
                      </a:schemeClr>
                    </a:solidFill>
                  </a:tcPr>
                </a:tc>
                <a:tc>
                  <a:txBody>
                    <a:bodyPr/>
                    <a:lstStyle/>
                    <a:p>
                      <a:pPr marL="0" marR="279400" algn="r" hangingPunct="0">
                        <a:spcBef>
                          <a:spcPts val="0"/>
                        </a:spcBef>
                        <a:spcAft>
                          <a:spcPts val="0"/>
                        </a:spcAft>
                        <a:tabLst>
                          <a:tab pos="913765" algn="l"/>
                          <a:tab pos="2286000" algn="l"/>
                          <a:tab pos="4457065" algn="l"/>
                        </a:tabLst>
                      </a:pPr>
                      <a:r>
                        <a:rPr lang="en-US" sz="1000" dirty="0">
                          <a:effectLst/>
                        </a:rPr>
                        <a:t>$1.70</a:t>
                      </a:r>
                      <a:endParaRPr lang="en-US" sz="700" dirty="0">
                        <a:effectLst/>
                        <a:latin typeface="Times New Roman"/>
                        <a:ea typeface="Times New Roman"/>
                      </a:endParaRPr>
                    </a:p>
                  </a:txBody>
                  <a:tcPr marL="46928" marR="46928" marT="0" marB="0">
                    <a:solidFill>
                      <a:schemeClr val="bg2">
                        <a:lumMod val="90000"/>
                      </a:schemeClr>
                    </a:solidFill>
                  </a:tcPr>
                </a:tc>
                <a:tc>
                  <a:txBody>
                    <a:bodyPr/>
                    <a:lstStyle/>
                    <a:p>
                      <a:pPr marL="0" marR="279400" algn="r" hangingPunct="0">
                        <a:spcBef>
                          <a:spcPts val="0"/>
                        </a:spcBef>
                        <a:spcAft>
                          <a:spcPts val="0"/>
                        </a:spcAft>
                        <a:tabLst>
                          <a:tab pos="913765" algn="l"/>
                          <a:tab pos="2286000" algn="l"/>
                          <a:tab pos="4457065" algn="l"/>
                        </a:tabLst>
                      </a:pPr>
                      <a:r>
                        <a:rPr lang="en-US" sz="1000" dirty="0">
                          <a:effectLst/>
                        </a:rPr>
                        <a:t>$188.88</a:t>
                      </a:r>
                      <a:endParaRPr lang="en-US" sz="700" dirty="0">
                        <a:effectLst/>
                        <a:latin typeface="Times New Roman"/>
                        <a:ea typeface="Times New Roman"/>
                      </a:endParaRPr>
                    </a:p>
                  </a:txBody>
                  <a:tcPr marL="46928" marR="46928" marT="0" marB="0">
                    <a:solidFill>
                      <a:schemeClr val="bg2">
                        <a:lumMod val="90000"/>
                      </a:schemeClr>
                    </a:solidFill>
                  </a:tcPr>
                </a:tc>
                <a:extLst>
                  <a:ext uri="{0D108BD9-81ED-4DB2-BD59-A6C34878D82A}">
                    <a16:rowId xmlns:a16="http://schemas.microsoft.com/office/drawing/2014/main" val="10010"/>
                  </a:ext>
                </a:extLst>
              </a:tr>
              <a:tr h="145999">
                <a:tc>
                  <a:txBody>
                    <a:bodyPr/>
                    <a:lstStyle/>
                    <a:p>
                      <a:pPr marL="0" marR="279400" hangingPunct="0">
                        <a:spcBef>
                          <a:spcPts val="0"/>
                        </a:spcBef>
                        <a:spcAft>
                          <a:spcPts val="0"/>
                        </a:spcAft>
                        <a:tabLst>
                          <a:tab pos="913765" algn="l"/>
                          <a:tab pos="2286000" algn="l"/>
                          <a:tab pos="4457065" algn="l"/>
                        </a:tabLst>
                      </a:pPr>
                      <a:r>
                        <a:rPr lang="en-US" sz="1000">
                          <a:effectLst/>
                        </a:rPr>
                        <a:t>s</a:t>
                      </a:r>
                      <a:r>
                        <a:rPr lang="en-US" sz="1000" baseline="30000">
                          <a:effectLst/>
                        </a:rPr>
                        <a:t>2</a:t>
                      </a:r>
                      <a:endParaRPr lang="en-US" sz="700">
                        <a:effectLst/>
                        <a:latin typeface="Times New Roman"/>
                        <a:ea typeface="Times New Roman"/>
                      </a:endParaRPr>
                    </a:p>
                  </a:txBody>
                  <a:tcPr marL="46928" marR="46928" marT="0" marB="0">
                    <a:solidFill>
                      <a:schemeClr val="bg2">
                        <a:lumMod val="90000"/>
                      </a:schemeClr>
                    </a:solidFill>
                  </a:tcPr>
                </a:tc>
                <a:tc>
                  <a:txBody>
                    <a:bodyPr/>
                    <a:lstStyle/>
                    <a:p>
                      <a:pPr marL="0" marR="279400" algn="r" hangingPunct="0">
                        <a:spcBef>
                          <a:spcPts val="0"/>
                        </a:spcBef>
                        <a:spcAft>
                          <a:spcPts val="0"/>
                        </a:spcAft>
                        <a:tabLst>
                          <a:tab pos="913765" algn="l"/>
                          <a:tab pos="2286000" algn="l"/>
                          <a:tab pos="4457065" algn="l"/>
                        </a:tabLst>
                      </a:pPr>
                      <a:r>
                        <a:rPr lang="en-US" sz="1000">
                          <a:effectLst/>
                        </a:rPr>
                        <a:t>2.61</a:t>
                      </a:r>
                      <a:endParaRPr lang="en-US" sz="700">
                        <a:effectLst/>
                        <a:latin typeface="Times New Roman"/>
                        <a:ea typeface="Times New Roman"/>
                      </a:endParaRPr>
                    </a:p>
                  </a:txBody>
                  <a:tcPr marL="46928" marR="46928" marT="0" marB="0">
                    <a:solidFill>
                      <a:schemeClr val="bg2">
                        <a:lumMod val="90000"/>
                      </a:schemeClr>
                    </a:solidFill>
                  </a:tcPr>
                </a:tc>
                <a:tc>
                  <a:txBody>
                    <a:bodyPr/>
                    <a:lstStyle/>
                    <a:p>
                      <a:pPr marL="0" marR="279400" algn="r" hangingPunct="0">
                        <a:spcBef>
                          <a:spcPts val="0"/>
                        </a:spcBef>
                        <a:spcAft>
                          <a:spcPts val="0"/>
                        </a:spcAft>
                        <a:tabLst>
                          <a:tab pos="913765" algn="l"/>
                          <a:tab pos="2286000" algn="l"/>
                          <a:tab pos="4457065" algn="l"/>
                        </a:tabLst>
                      </a:pPr>
                      <a:r>
                        <a:rPr lang="en-US" sz="1000" dirty="0">
                          <a:effectLst/>
                        </a:rPr>
                        <a:t>128.41</a:t>
                      </a:r>
                      <a:endParaRPr lang="en-US" sz="700" dirty="0">
                        <a:effectLst/>
                        <a:latin typeface="Times New Roman"/>
                        <a:ea typeface="Times New Roman"/>
                      </a:endParaRPr>
                    </a:p>
                  </a:txBody>
                  <a:tcPr marL="46928" marR="46928" marT="0" marB="0">
                    <a:solidFill>
                      <a:schemeClr val="bg2">
                        <a:lumMod val="90000"/>
                      </a:schemeClr>
                    </a:solidFill>
                  </a:tcPr>
                </a:tc>
                <a:extLst>
                  <a:ext uri="{0D108BD9-81ED-4DB2-BD59-A6C34878D82A}">
                    <a16:rowId xmlns:a16="http://schemas.microsoft.com/office/drawing/2014/main" val="10011"/>
                  </a:ext>
                </a:extLst>
              </a:tr>
              <a:tr h="145999">
                <a:tc>
                  <a:txBody>
                    <a:bodyPr/>
                    <a:lstStyle/>
                    <a:p>
                      <a:pPr marL="0" marR="279400" hangingPunct="0">
                        <a:spcBef>
                          <a:spcPts val="0"/>
                        </a:spcBef>
                        <a:spcAft>
                          <a:spcPts val="0"/>
                        </a:spcAft>
                        <a:tabLst>
                          <a:tab pos="913765" algn="l"/>
                          <a:tab pos="2286000" algn="l"/>
                          <a:tab pos="4457065" algn="l"/>
                        </a:tabLst>
                      </a:pPr>
                      <a:r>
                        <a:rPr lang="en-US" sz="1000" dirty="0">
                          <a:effectLst/>
                        </a:rPr>
                        <a:t>s</a:t>
                      </a:r>
                      <a:endParaRPr lang="en-US" sz="700" dirty="0">
                        <a:effectLst/>
                        <a:latin typeface="Times New Roman"/>
                        <a:ea typeface="Times New Roman"/>
                      </a:endParaRPr>
                    </a:p>
                  </a:txBody>
                  <a:tcPr marL="46928" marR="46928" marT="0" marB="0">
                    <a:solidFill>
                      <a:schemeClr val="bg2">
                        <a:lumMod val="90000"/>
                      </a:schemeClr>
                    </a:solidFill>
                  </a:tcPr>
                </a:tc>
                <a:tc>
                  <a:txBody>
                    <a:bodyPr/>
                    <a:lstStyle/>
                    <a:p>
                      <a:pPr marL="0" marR="279400" algn="r" hangingPunct="0">
                        <a:spcBef>
                          <a:spcPts val="0"/>
                        </a:spcBef>
                        <a:spcAft>
                          <a:spcPts val="0"/>
                        </a:spcAft>
                        <a:tabLst>
                          <a:tab pos="913765" algn="l"/>
                          <a:tab pos="2286000" algn="l"/>
                          <a:tab pos="4457065" algn="l"/>
                        </a:tabLst>
                      </a:pPr>
                      <a:r>
                        <a:rPr lang="en-US" sz="1000" dirty="0">
                          <a:effectLst/>
                        </a:rPr>
                        <a:t>$1.62</a:t>
                      </a:r>
                      <a:endParaRPr lang="en-US" sz="700" dirty="0">
                        <a:effectLst/>
                        <a:latin typeface="Times New Roman"/>
                        <a:ea typeface="Times New Roman"/>
                      </a:endParaRPr>
                    </a:p>
                  </a:txBody>
                  <a:tcPr marL="46928" marR="46928" marT="0" marB="0">
                    <a:solidFill>
                      <a:schemeClr val="bg2">
                        <a:lumMod val="90000"/>
                      </a:schemeClr>
                    </a:solidFill>
                  </a:tcPr>
                </a:tc>
                <a:tc>
                  <a:txBody>
                    <a:bodyPr/>
                    <a:lstStyle/>
                    <a:p>
                      <a:pPr marL="0" marR="279400" algn="r" hangingPunct="0">
                        <a:spcBef>
                          <a:spcPts val="0"/>
                        </a:spcBef>
                        <a:spcAft>
                          <a:spcPts val="0"/>
                        </a:spcAft>
                        <a:tabLst>
                          <a:tab pos="913765" algn="l"/>
                          <a:tab pos="2286000" algn="l"/>
                          <a:tab pos="4457065" algn="l"/>
                        </a:tabLst>
                      </a:pPr>
                      <a:r>
                        <a:rPr lang="en-US" sz="1000" dirty="0">
                          <a:effectLst/>
                        </a:rPr>
                        <a:t>$11.33</a:t>
                      </a:r>
                      <a:endParaRPr lang="en-US" sz="700" dirty="0">
                        <a:effectLst/>
                        <a:latin typeface="Times New Roman"/>
                        <a:ea typeface="Times New Roman"/>
                      </a:endParaRPr>
                    </a:p>
                  </a:txBody>
                  <a:tcPr marL="46928" marR="46928" marT="0" marB="0">
                    <a:solidFill>
                      <a:schemeClr val="bg2">
                        <a:lumMod val="90000"/>
                      </a:schemeClr>
                    </a:solidFill>
                  </a:tcPr>
                </a:tc>
                <a:extLst>
                  <a:ext uri="{0D108BD9-81ED-4DB2-BD59-A6C34878D82A}">
                    <a16:rowId xmlns:a16="http://schemas.microsoft.com/office/drawing/2014/main" val="10012"/>
                  </a:ext>
                </a:extLst>
              </a:tr>
            </a:tbl>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357695651"/>
              </p:ext>
            </p:extLst>
          </p:nvPr>
        </p:nvGraphicFramePr>
        <p:xfrm>
          <a:off x="1524000" y="3246120"/>
          <a:ext cx="454314" cy="411480"/>
        </p:xfrm>
        <a:graphic>
          <a:graphicData uri="http://schemas.openxmlformats.org/presentationml/2006/ole">
            <mc:AlternateContent xmlns:mc="http://schemas.openxmlformats.org/markup-compatibility/2006">
              <mc:Choice xmlns:v="urn:schemas-microsoft-com:vml" Requires="v">
                <p:oleObj spid="_x0000_s1085" name="Equation" r:id="rId4" imgW="406080" imgH="406080" progId="Equation.3">
                  <p:embed/>
                </p:oleObj>
              </mc:Choice>
              <mc:Fallback>
                <p:oleObj name="Equation" r:id="rId4" imgW="406080" imgH="406080" progId="Equation.3">
                  <p:embed/>
                  <p:pic>
                    <p:nvPicPr>
                      <p:cNvPr id="0" name=""/>
                      <p:cNvPicPr/>
                      <p:nvPr/>
                    </p:nvPicPr>
                    <p:blipFill>
                      <a:blip r:embed="rId5"/>
                      <a:stretch>
                        <a:fillRect/>
                      </a:stretch>
                    </p:blipFill>
                    <p:spPr>
                      <a:xfrm>
                        <a:off x="1524000" y="3246120"/>
                        <a:ext cx="454314" cy="411480"/>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318249909"/>
              </p:ext>
            </p:extLst>
          </p:nvPr>
        </p:nvGraphicFramePr>
        <p:xfrm>
          <a:off x="1447800" y="4336056"/>
          <a:ext cx="530514" cy="488373"/>
        </p:xfrm>
        <a:graphic>
          <a:graphicData uri="http://schemas.openxmlformats.org/presentationml/2006/ole">
            <mc:AlternateContent xmlns:mc="http://schemas.openxmlformats.org/markup-compatibility/2006">
              <mc:Choice xmlns:v="urn:schemas-microsoft-com:vml" Requires="v">
                <p:oleObj spid="_x0000_s1086" name="Equation" r:id="rId6" imgW="558720" imgH="406080" progId="Equation.3">
                  <p:embed/>
                </p:oleObj>
              </mc:Choice>
              <mc:Fallback>
                <p:oleObj name="Equation" r:id="rId6" imgW="558720" imgH="406080" progId="Equation.3">
                  <p:embed/>
                  <p:pic>
                    <p:nvPicPr>
                      <p:cNvPr id="0" name=""/>
                      <p:cNvPicPr/>
                      <p:nvPr/>
                    </p:nvPicPr>
                    <p:blipFill>
                      <a:blip r:embed="rId7"/>
                      <a:stretch>
                        <a:fillRect/>
                      </a:stretch>
                    </p:blipFill>
                    <p:spPr>
                      <a:xfrm>
                        <a:off x="1447800" y="4336056"/>
                        <a:ext cx="530514" cy="488373"/>
                      </a:xfrm>
                      <a:prstGeom prst="rect">
                        <a:avLst/>
                      </a:prstGeom>
                    </p:spPr>
                  </p:pic>
                </p:oleObj>
              </mc:Fallback>
            </mc:AlternateContent>
          </a:graphicData>
        </a:graphic>
      </p:graphicFrame>
    </p:spTree>
    <p:extLst>
      <p:ext uri="{BB962C8B-B14F-4D97-AF65-F5344CB8AC3E}">
        <p14:creationId xmlns:p14="http://schemas.microsoft.com/office/powerpoint/2010/main" val="30913741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200" dirty="0"/>
              <a:t>Measures of Location </a:t>
            </a:r>
          </a:p>
        </p:txBody>
      </p:sp>
      <p:sp>
        <p:nvSpPr>
          <p:cNvPr id="2" name="Content Placeholder 1"/>
          <p:cNvSpPr>
            <a:spLocks noGrp="1"/>
          </p:cNvSpPr>
          <p:nvPr>
            <p:ph idx="1"/>
          </p:nvPr>
        </p:nvSpPr>
        <p:spPr/>
        <p:txBody>
          <a:bodyPr>
            <a:normAutofit/>
          </a:bodyPr>
          <a:lstStyle/>
          <a:p>
            <a:r>
              <a:rPr lang="en-US" sz="2400" dirty="0"/>
              <a:t>Measures of location place the data set on the scale of real numbers.   </a:t>
            </a:r>
          </a:p>
          <a:p>
            <a:pPr marL="109728" indent="0">
              <a:buNone/>
            </a:pPr>
            <a:endParaRPr lang="en-US" sz="2400" dirty="0"/>
          </a:p>
          <a:p>
            <a:r>
              <a:rPr lang="en-US" sz="2400" dirty="0"/>
              <a:t>Measures of </a:t>
            </a:r>
            <a:r>
              <a:rPr lang="en-US" sz="2400" i="1" dirty="0"/>
              <a:t>central tendency </a:t>
            </a:r>
            <a:r>
              <a:rPr lang="en-US" sz="2400" dirty="0"/>
              <a:t>(i.e., central location) help find the approximate center of the dataset.</a:t>
            </a:r>
          </a:p>
          <a:p>
            <a:r>
              <a:rPr lang="en-US" sz="2400" dirty="0"/>
              <a:t>These include the </a:t>
            </a:r>
            <a:r>
              <a:rPr lang="en-US" sz="2400" i="1" dirty="0"/>
              <a:t>mean</a:t>
            </a:r>
            <a:r>
              <a:rPr lang="en-US" sz="2400" dirty="0"/>
              <a:t>, the </a:t>
            </a:r>
            <a:r>
              <a:rPr lang="en-US" sz="2400" i="1" dirty="0"/>
              <a:t>median</a:t>
            </a:r>
            <a:r>
              <a:rPr lang="en-US" sz="2400" dirty="0"/>
              <a:t>, and the </a:t>
            </a:r>
            <a:r>
              <a:rPr lang="en-US" sz="2400" i="1" dirty="0"/>
              <a:t>mode</a:t>
            </a:r>
            <a:r>
              <a:rPr lang="en-US" sz="2400" dirty="0"/>
              <a:t>.</a:t>
            </a:r>
            <a:br>
              <a:rPr lang="en-US" sz="2400" dirty="0"/>
            </a:br>
            <a:endParaRPr lang="en-US" sz="2800" dirty="0"/>
          </a:p>
        </p:txBody>
      </p:sp>
      <p:sp>
        <p:nvSpPr>
          <p:cNvPr id="3" name="Footer Placeholder 2"/>
          <p:cNvSpPr>
            <a:spLocks noGrp="1"/>
          </p:cNvSpPr>
          <p:nvPr>
            <p:ph type="ftr" sz="quarter" idx="11"/>
          </p:nvPr>
        </p:nvSpPr>
        <p:spPr/>
        <p:txBody>
          <a:bodyPr/>
          <a:lstStyle/>
          <a:p>
            <a:r>
              <a:rPr lang="en-US"/>
              <a:t>Descriptive Statistics I</a:t>
            </a:r>
            <a:endParaRPr lang="en-US" dirty="0"/>
          </a:p>
        </p:txBody>
      </p:sp>
      <p:sp>
        <p:nvSpPr>
          <p:cNvPr id="4" name="Slide Number Placeholder 3"/>
          <p:cNvSpPr>
            <a:spLocks noGrp="1"/>
          </p:cNvSpPr>
          <p:nvPr>
            <p:ph type="sldNum" sz="quarter" idx="12"/>
          </p:nvPr>
        </p:nvSpPr>
        <p:spPr/>
        <p:txBody>
          <a:bodyPr/>
          <a:lstStyle/>
          <a:p>
            <a:fld id="{DCEFA406-86C8-4ED8-B2F1-E4F6F91D09EE}" type="slidenum">
              <a:rPr lang="en-US" smtClean="0"/>
              <a:t>4</a:t>
            </a:fld>
            <a:endParaRPr lang="en-US"/>
          </a:p>
        </p:txBody>
      </p:sp>
    </p:spTree>
    <p:extLst>
      <p:ext uri="{BB962C8B-B14F-4D97-AF65-F5344CB8AC3E}">
        <p14:creationId xmlns:p14="http://schemas.microsoft.com/office/powerpoint/2010/main" val="6365562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200" dirty="0"/>
              <a:t>The Mean</a:t>
            </a:r>
          </a:p>
        </p:txBody>
      </p:sp>
      <mc:AlternateContent xmlns:mc="http://schemas.openxmlformats.org/markup-compatibility/2006">
        <mc:Choice xmlns:a14="http://schemas.microsoft.com/office/drawing/2010/main" Requires="a14">
          <p:sp>
            <p:nvSpPr>
              <p:cNvPr id="2" name="Content Placeholder 1"/>
              <p:cNvSpPr>
                <a:spLocks noGrp="1"/>
              </p:cNvSpPr>
              <p:nvPr>
                <p:ph idx="1"/>
              </p:nvPr>
            </p:nvSpPr>
            <p:spPr/>
            <p:txBody>
              <a:bodyPr>
                <a:normAutofit fontScale="92500" lnSpcReduction="10000"/>
              </a:bodyPr>
              <a:lstStyle/>
              <a:p>
                <a:r>
                  <a:rPr lang="en-US" sz="2400" dirty="0"/>
                  <a:t>The sample mean is the sum of all the observations  (∑X</a:t>
                </a:r>
                <a:r>
                  <a:rPr lang="en-US" sz="2400" baseline="-25000" dirty="0"/>
                  <a:t>i</a:t>
                </a:r>
                <a:r>
                  <a:rPr lang="en-US" sz="2400" dirty="0"/>
                  <a:t>) divided by the number of observations (n):</a:t>
                </a:r>
              </a:p>
              <a:p>
                <a:pPr marL="109728" indent="0">
                  <a:buNone/>
                </a:pPr>
                <a:r>
                  <a:rPr lang="en-US" sz="2800" dirty="0"/>
                  <a:t> </a:t>
                </a:r>
                <a14:m>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a:rPr>
                          <m:t>𝑋</m:t>
                        </m:r>
                      </m:e>
                    </m:acc>
                    <m:r>
                      <a:rPr lang="en-US" sz="2800" b="0" i="1" smtClean="0">
                        <a:latin typeface="Cambria Math"/>
                      </a:rPr>
                      <m:t>= </m:t>
                    </m:r>
                    <m:f>
                      <m:fPr>
                        <m:ctrlPr>
                          <a:rPr lang="en-US" sz="2800" b="0" i="1" smtClean="0">
                            <a:latin typeface="Cambria Math" panose="02040503050406030204" pitchFamily="18" charset="0"/>
                          </a:rPr>
                        </m:ctrlPr>
                      </m:fPr>
                      <m:num>
                        <m:nary>
                          <m:naryPr>
                            <m:chr m:val="∑"/>
                            <m:limLoc m:val="subSup"/>
                            <m:ctrlPr>
                              <a:rPr lang="en-US" sz="2800" i="1">
                                <a:latin typeface="Cambria Math" panose="02040503050406030204" pitchFamily="18" charset="0"/>
                              </a:rPr>
                            </m:ctrlPr>
                          </m:naryPr>
                          <m:sub>
                            <m:r>
                              <m:rPr>
                                <m:brk m:alnAt="25"/>
                              </m:rPr>
                              <a:rPr lang="en-US" sz="2800" i="1">
                                <a:latin typeface="Cambria Math"/>
                              </a:rPr>
                              <m:t>𝑖</m:t>
                            </m:r>
                            <m:r>
                              <a:rPr lang="en-US" sz="2800" i="1">
                                <a:latin typeface="Cambria Math"/>
                              </a:rPr>
                              <m:t>=1</m:t>
                            </m:r>
                          </m:sub>
                          <m:sup>
                            <m:r>
                              <a:rPr lang="en-US" sz="2800" i="1">
                                <a:latin typeface="Cambria Math"/>
                              </a:rPr>
                              <m:t>𝑛</m:t>
                            </m:r>
                          </m:sup>
                          <m:e>
                            <m:r>
                              <a:rPr lang="en-US" sz="2800" i="1">
                                <a:latin typeface="Cambria Math"/>
                              </a:rPr>
                              <m:t>𝑋</m:t>
                            </m:r>
                            <m:r>
                              <a:rPr lang="en-US" sz="2800" i="1" baseline="-25000">
                                <a:latin typeface="Cambria Math"/>
                              </a:rPr>
                              <m:t>𝑖</m:t>
                            </m:r>
                          </m:e>
                        </m:nary>
                      </m:num>
                      <m:den>
                        <m:r>
                          <a:rPr lang="en-US" sz="2800" b="0" i="1" smtClean="0">
                            <a:latin typeface="Cambria Math"/>
                          </a:rPr>
                          <m:t>𝑛</m:t>
                        </m:r>
                      </m:den>
                    </m:f>
                    <m:r>
                      <a:rPr lang="en-US" sz="2800" b="0" i="0" smtClean="0">
                        <a:latin typeface="Cambria Math"/>
                      </a:rPr>
                      <m:t>  </m:t>
                    </m:r>
                  </m:oMath>
                </a14:m>
                <a:r>
                  <a:rPr lang="en-US" sz="2400" dirty="0"/>
                  <a:t> </a:t>
                </a:r>
                <a14:m>
                  <m:oMath xmlns:m="http://schemas.openxmlformats.org/officeDocument/2006/math">
                    <m:r>
                      <m:rPr>
                        <m:sty m:val="p"/>
                      </m:rPr>
                      <a:rPr lang="en-US" sz="2400">
                        <a:latin typeface="Cambria Math"/>
                      </a:rPr>
                      <m:t>where</m:t>
                    </m:r>
                    <m:r>
                      <a:rPr lang="en-US" sz="2400">
                        <a:latin typeface="Cambria Math"/>
                      </a:rPr>
                      <m:t> </m:t>
                    </m:r>
                  </m:oMath>
                </a14:m>
                <a:r>
                  <a:rPr lang="el-GR" sz="2400" dirty="0"/>
                  <a:t>Σ</a:t>
                </a:r>
                <a:r>
                  <a:rPr lang="en-US" sz="2400" dirty="0"/>
                  <a:t>X</a:t>
                </a:r>
                <a:r>
                  <a:rPr lang="en-US" sz="2400" baseline="-25000" dirty="0"/>
                  <a:t>i</a:t>
                </a:r>
                <a:r>
                  <a:rPr lang="en-US" sz="2400" dirty="0"/>
                  <a:t> = X</a:t>
                </a:r>
                <a:r>
                  <a:rPr lang="en-US" sz="2400" baseline="-25000" dirty="0"/>
                  <a:t>1</a:t>
                </a:r>
                <a:r>
                  <a:rPr lang="en-US" sz="2400" dirty="0"/>
                  <a:t> + X</a:t>
                </a:r>
                <a:r>
                  <a:rPr lang="en-US" sz="2400" baseline="-25000" dirty="0"/>
                  <a:t>2</a:t>
                </a:r>
                <a:r>
                  <a:rPr lang="en-US" sz="2400" dirty="0"/>
                  <a:t> + X</a:t>
                </a:r>
                <a:r>
                  <a:rPr lang="en-US" sz="2400" baseline="-25000" dirty="0"/>
                  <a:t>3</a:t>
                </a:r>
                <a:r>
                  <a:rPr lang="en-US" sz="2400" dirty="0"/>
                  <a:t> + X</a:t>
                </a:r>
                <a:r>
                  <a:rPr lang="en-US" sz="2400" baseline="-25000" dirty="0"/>
                  <a:t>4</a:t>
                </a:r>
                <a:r>
                  <a:rPr lang="en-US" sz="2400" dirty="0"/>
                  <a:t> + … + </a:t>
                </a:r>
                <a:r>
                  <a:rPr lang="en-US" sz="2400" dirty="0" err="1"/>
                  <a:t>X</a:t>
                </a:r>
                <a:r>
                  <a:rPr lang="en-US" sz="2400" baseline="-25000" dirty="0" err="1"/>
                  <a:t>n</a:t>
                </a:r>
                <a:endParaRPr lang="en-US" sz="2400" baseline="-25000" dirty="0"/>
              </a:p>
              <a:p>
                <a:endParaRPr lang="en-US" sz="2800" dirty="0"/>
              </a:p>
              <a:p>
                <a:r>
                  <a:rPr lang="en-US" sz="2400" b="1" dirty="0"/>
                  <a:t>Example</a:t>
                </a:r>
                <a:r>
                  <a:rPr lang="en-US" sz="2400" dirty="0"/>
                  <a:t>. 1, 2, 2, 4, 5, 10.  Calculate the mean. Note: n = 6 (six observations)</a:t>
                </a:r>
              </a:p>
              <a:p>
                <a:endParaRPr lang="en-US" sz="2800" dirty="0"/>
              </a:p>
              <a:p>
                <a:pPr marL="109728" indent="0">
                  <a:buNone/>
                </a:pPr>
                <a:r>
                  <a:rPr lang="en-US" sz="2400" dirty="0"/>
                  <a:t>	∑X</a:t>
                </a:r>
                <a:r>
                  <a:rPr lang="en-US" sz="2400" baseline="-25000" dirty="0"/>
                  <a:t>i </a:t>
                </a:r>
                <a:r>
                  <a:rPr lang="en-US" sz="2400" dirty="0"/>
                  <a:t>= 1 + 2+ 2+ 4 + 5 + 10 = 24</a:t>
                </a:r>
              </a:p>
              <a:p>
                <a:pPr marL="109728" indent="0">
                  <a:buNone/>
                </a:pPr>
                <a:r>
                  <a:rPr lang="en-US" sz="2400" dirty="0"/>
                  <a:t>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a:rPr>
                          <m:t>𝑋</m:t>
                        </m:r>
                      </m:e>
                    </m:acc>
                  </m:oMath>
                </a14:m>
                <a:r>
                  <a:rPr lang="en-US" sz="2400" dirty="0"/>
                  <a:t>= 24 / 6 = </a:t>
                </a:r>
                <a:r>
                  <a:rPr lang="en-US" sz="2400" b="1" dirty="0"/>
                  <a:t>4.0</a:t>
                </a:r>
              </a:p>
            </p:txBody>
          </p:sp>
        </mc:Choice>
        <mc:Fallback>
          <p:sp>
            <p:nvSpPr>
              <p:cNvPr id="2" name="Content Placeholder 1"/>
              <p:cNvSpPr>
                <a:spLocks noGrp="1" noRot="1" noChangeAspect="1" noMove="1" noResize="1" noEditPoints="1" noAdjustHandles="1" noChangeArrowheads="1" noChangeShapeType="1" noTextEdit="1"/>
              </p:cNvSpPr>
              <p:nvPr>
                <p:ph idx="1"/>
              </p:nvPr>
            </p:nvSpPr>
            <p:spPr>
              <a:blipFill>
                <a:blip r:embed="rId3"/>
                <a:stretch>
                  <a:fillRect l="-418" t="-2576" b="-152"/>
                </a:stretch>
              </a:blipFill>
            </p:spPr>
            <p:txBody>
              <a:bodyPr/>
              <a:lstStyle/>
              <a:p>
                <a:r>
                  <a:rPr lang="en-US">
                    <a:noFill/>
                  </a:rPr>
                  <a:t> </a:t>
                </a:r>
              </a:p>
            </p:txBody>
          </p:sp>
        </mc:Fallback>
      </mc:AlternateContent>
      <p:sp>
        <p:nvSpPr>
          <p:cNvPr id="3" name="Footer Placeholder 2"/>
          <p:cNvSpPr>
            <a:spLocks noGrp="1"/>
          </p:cNvSpPr>
          <p:nvPr>
            <p:ph type="ftr" sz="quarter" idx="11"/>
          </p:nvPr>
        </p:nvSpPr>
        <p:spPr/>
        <p:txBody>
          <a:bodyPr/>
          <a:lstStyle/>
          <a:p>
            <a:r>
              <a:rPr lang="en-US"/>
              <a:t>Descriptive Statistics I</a:t>
            </a:r>
            <a:endParaRPr lang="en-US" dirty="0"/>
          </a:p>
        </p:txBody>
      </p:sp>
      <p:sp>
        <p:nvSpPr>
          <p:cNvPr id="4" name="Slide Number Placeholder 3"/>
          <p:cNvSpPr>
            <a:spLocks noGrp="1"/>
          </p:cNvSpPr>
          <p:nvPr>
            <p:ph type="sldNum" sz="quarter" idx="12"/>
          </p:nvPr>
        </p:nvSpPr>
        <p:spPr/>
        <p:txBody>
          <a:bodyPr/>
          <a:lstStyle/>
          <a:p>
            <a:fld id="{DCEFA406-86C8-4ED8-B2F1-E4F6F91D09EE}" type="slidenum">
              <a:rPr lang="en-US" smtClean="0"/>
              <a:t>5</a:t>
            </a:fld>
            <a:endParaRPr lang="en-US"/>
          </a:p>
        </p:txBody>
      </p:sp>
    </p:spTree>
    <p:extLst>
      <p:ext uri="{BB962C8B-B14F-4D97-AF65-F5344CB8AC3E}">
        <p14:creationId xmlns:p14="http://schemas.microsoft.com/office/powerpoint/2010/main" val="33882831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200" dirty="0"/>
              <a:t>The Mean</a:t>
            </a:r>
          </a:p>
        </p:txBody>
      </p:sp>
      <mc:AlternateContent xmlns:mc="http://schemas.openxmlformats.org/markup-compatibility/2006">
        <mc:Choice xmlns:a14="http://schemas.microsoft.com/office/drawing/2010/main" Requires="a14">
          <p:sp>
            <p:nvSpPr>
              <p:cNvPr id="2" name="Content Placeholder 1"/>
              <p:cNvSpPr>
                <a:spLocks noGrp="1"/>
              </p:cNvSpPr>
              <p:nvPr>
                <p:ph idx="1"/>
              </p:nvPr>
            </p:nvSpPr>
            <p:spPr/>
            <p:txBody>
              <a:bodyPr>
                <a:normAutofit fontScale="92500" lnSpcReduction="10000"/>
              </a:bodyPr>
              <a:lstStyle/>
              <a:p>
                <a:pPr marL="109728" indent="0">
                  <a:buNone/>
                </a:pPr>
                <a:r>
                  <a:rPr lang="en-US" sz="2400" b="1" dirty="0"/>
                  <a:t>Example</a:t>
                </a:r>
                <a:r>
                  <a:rPr lang="en-US" sz="2400" dirty="0"/>
                  <a:t>.</a:t>
                </a:r>
              </a:p>
              <a:p>
                <a:pPr marL="109728" indent="0">
                  <a:buNone/>
                </a:pPr>
                <a:r>
                  <a:rPr lang="en-US" sz="2400" dirty="0"/>
                  <a:t>For the data:   1, 1, 1, 1, 51.  Calculate the mean.  Note: n = 5 (five observations)</a:t>
                </a:r>
              </a:p>
              <a:p>
                <a:pPr marL="109728" indent="0">
                  <a:buNone/>
                </a:pPr>
                <a:endParaRPr lang="en-US" sz="2400" dirty="0"/>
              </a:p>
              <a:p>
                <a:pPr marL="109728" indent="0">
                  <a:buNone/>
                </a:pPr>
                <a:r>
                  <a:rPr lang="en-US" sz="2400" dirty="0"/>
                  <a:t>∑X</a:t>
                </a:r>
                <a:r>
                  <a:rPr lang="en-US" sz="2400" baseline="-25000" dirty="0"/>
                  <a:t>i </a:t>
                </a:r>
                <a:r>
                  <a:rPr lang="en-US" sz="2400" dirty="0"/>
                  <a:t>= 1 + 1+ 1+ 1+ 51 = 55</a:t>
                </a:r>
              </a:p>
              <a:p>
                <a:pPr marL="109728" indent="0">
                  <a:buNone/>
                </a:pP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a:rPr>
                          <m:t>𝑋</m:t>
                        </m:r>
                      </m:e>
                    </m:acc>
                  </m:oMath>
                </a14:m>
                <a:r>
                  <a:rPr lang="en-US" sz="2400" dirty="0"/>
                  <a:t>= 55 / 5 = 11.0</a:t>
                </a:r>
              </a:p>
              <a:p>
                <a:endParaRPr lang="en-US" sz="2400" dirty="0"/>
              </a:p>
              <a:p>
                <a:endParaRPr lang="en-US" sz="2400" dirty="0"/>
              </a:p>
              <a:p>
                <a:r>
                  <a:rPr lang="en-US" sz="2400" dirty="0"/>
                  <a:t>Here we see that the mean is affected by extreme values.</a:t>
                </a:r>
              </a:p>
            </p:txBody>
          </p:sp>
        </mc:Choice>
        <mc:Fallback>
          <p:sp>
            <p:nvSpPr>
              <p:cNvPr id="2" name="Content Placeholder 1"/>
              <p:cNvSpPr>
                <a:spLocks noGrp="1" noRot="1" noChangeAspect="1" noMove="1" noResize="1" noEditPoints="1" noAdjustHandles="1" noChangeArrowheads="1" noChangeShapeType="1" noTextEdit="1"/>
              </p:cNvSpPr>
              <p:nvPr>
                <p:ph idx="1"/>
              </p:nvPr>
            </p:nvSpPr>
            <p:spPr>
              <a:blipFill>
                <a:blip r:embed="rId3"/>
                <a:stretch>
                  <a:fillRect l="-418" t="-2576" r="-2007"/>
                </a:stretch>
              </a:blipFill>
            </p:spPr>
            <p:txBody>
              <a:bodyPr/>
              <a:lstStyle/>
              <a:p>
                <a:r>
                  <a:rPr lang="en-US">
                    <a:noFill/>
                  </a:rPr>
                  <a:t> </a:t>
                </a:r>
              </a:p>
            </p:txBody>
          </p:sp>
        </mc:Fallback>
      </mc:AlternateContent>
      <p:sp>
        <p:nvSpPr>
          <p:cNvPr id="3" name="Footer Placeholder 2"/>
          <p:cNvSpPr>
            <a:spLocks noGrp="1"/>
          </p:cNvSpPr>
          <p:nvPr>
            <p:ph type="ftr" sz="quarter" idx="11"/>
          </p:nvPr>
        </p:nvSpPr>
        <p:spPr/>
        <p:txBody>
          <a:bodyPr/>
          <a:lstStyle/>
          <a:p>
            <a:r>
              <a:rPr lang="en-US"/>
              <a:t>Descriptive Statistics I</a:t>
            </a:r>
            <a:endParaRPr lang="en-US" dirty="0"/>
          </a:p>
        </p:txBody>
      </p:sp>
      <p:sp>
        <p:nvSpPr>
          <p:cNvPr id="4" name="Slide Number Placeholder 3"/>
          <p:cNvSpPr>
            <a:spLocks noGrp="1"/>
          </p:cNvSpPr>
          <p:nvPr>
            <p:ph type="sldNum" sz="quarter" idx="12"/>
          </p:nvPr>
        </p:nvSpPr>
        <p:spPr/>
        <p:txBody>
          <a:bodyPr/>
          <a:lstStyle/>
          <a:p>
            <a:fld id="{DCEFA406-86C8-4ED8-B2F1-E4F6F91D09EE}" type="slidenum">
              <a:rPr lang="en-US" smtClean="0"/>
              <a:t>6</a:t>
            </a:fld>
            <a:endParaRPr lang="en-US"/>
          </a:p>
        </p:txBody>
      </p:sp>
    </p:spTree>
    <p:extLst>
      <p:ext uri="{BB962C8B-B14F-4D97-AF65-F5344CB8AC3E}">
        <p14:creationId xmlns:p14="http://schemas.microsoft.com/office/powerpoint/2010/main" val="29690117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200" dirty="0"/>
              <a:t>The Median</a:t>
            </a:r>
          </a:p>
        </p:txBody>
      </p:sp>
      <p:sp>
        <p:nvSpPr>
          <p:cNvPr id="2" name="Content Placeholder 1"/>
          <p:cNvSpPr>
            <a:spLocks noGrp="1"/>
          </p:cNvSpPr>
          <p:nvPr>
            <p:ph idx="1"/>
          </p:nvPr>
        </p:nvSpPr>
        <p:spPr/>
        <p:txBody>
          <a:bodyPr>
            <a:normAutofit fontScale="85000" lnSpcReduction="20000"/>
          </a:bodyPr>
          <a:lstStyle/>
          <a:p>
            <a:pPr>
              <a:spcAft>
                <a:spcPts val="600"/>
              </a:spcAft>
            </a:pPr>
            <a:r>
              <a:rPr lang="en-US" sz="2800" dirty="0"/>
              <a:t>The median is the middle value of the </a:t>
            </a:r>
            <a:r>
              <a:rPr lang="en-US" sz="2800" i="1" dirty="0"/>
              <a:t>ordered</a:t>
            </a:r>
            <a:r>
              <a:rPr lang="en-US" sz="2800" dirty="0"/>
              <a:t> data </a:t>
            </a:r>
          </a:p>
          <a:p>
            <a:pPr>
              <a:spcAft>
                <a:spcPts val="600"/>
              </a:spcAft>
            </a:pPr>
            <a:r>
              <a:rPr lang="en-US" sz="2800" dirty="0"/>
              <a:t>To get the median, we must first rearrange the data into an </a:t>
            </a:r>
            <a:r>
              <a:rPr lang="en-US" sz="2800" b="1" i="1" dirty="0"/>
              <a:t>ordered array </a:t>
            </a:r>
            <a:r>
              <a:rPr lang="en-US" sz="2800" dirty="0"/>
              <a:t>(in ascending or descending order).  Generally, we order the data from the lowest value to the highest value.</a:t>
            </a:r>
          </a:p>
          <a:p>
            <a:pPr>
              <a:spcAft>
                <a:spcPts val="600"/>
              </a:spcAft>
            </a:pPr>
            <a:r>
              <a:rPr lang="en-US" sz="2800" dirty="0"/>
              <a:t>Therefore, the median is the data value such that half of the observations are larger and half are smaller. It is also the 50th percentile (we will be learning about percentiles in a bit).</a:t>
            </a:r>
          </a:p>
          <a:p>
            <a:pPr>
              <a:spcAft>
                <a:spcPts val="600"/>
              </a:spcAft>
            </a:pPr>
            <a:r>
              <a:rPr lang="en-US" sz="2800" dirty="0"/>
              <a:t>If n is odd, the median is the middle observation of the ordered array. If n is even, it is midway between the </a:t>
            </a:r>
            <a:r>
              <a:rPr lang="en-US" sz="2800" i="1" dirty="0"/>
              <a:t>two </a:t>
            </a:r>
            <a:r>
              <a:rPr lang="en-US" sz="2800" dirty="0"/>
              <a:t>central observations.</a:t>
            </a:r>
          </a:p>
        </p:txBody>
      </p:sp>
      <p:sp>
        <p:nvSpPr>
          <p:cNvPr id="3" name="Footer Placeholder 2"/>
          <p:cNvSpPr>
            <a:spLocks noGrp="1"/>
          </p:cNvSpPr>
          <p:nvPr>
            <p:ph type="ftr" sz="quarter" idx="11"/>
          </p:nvPr>
        </p:nvSpPr>
        <p:spPr/>
        <p:txBody>
          <a:bodyPr/>
          <a:lstStyle/>
          <a:p>
            <a:r>
              <a:rPr lang="en-US"/>
              <a:t>Descriptive Statistics I</a:t>
            </a:r>
            <a:endParaRPr lang="en-US" dirty="0"/>
          </a:p>
        </p:txBody>
      </p:sp>
      <p:sp>
        <p:nvSpPr>
          <p:cNvPr id="4" name="Slide Number Placeholder 3"/>
          <p:cNvSpPr>
            <a:spLocks noGrp="1"/>
          </p:cNvSpPr>
          <p:nvPr>
            <p:ph type="sldNum" sz="quarter" idx="12"/>
          </p:nvPr>
        </p:nvSpPr>
        <p:spPr/>
        <p:txBody>
          <a:bodyPr/>
          <a:lstStyle/>
          <a:p>
            <a:fld id="{DCEFA406-86C8-4ED8-B2F1-E4F6F91D09EE}" type="slidenum">
              <a:rPr lang="en-US" smtClean="0"/>
              <a:t>7</a:t>
            </a:fld>
            <a:endParaRPr lang="en-US"/>
          </a:p>
        </p:txBody>
      </p:sp>
    </p:spTree>
    <p:extLst>
      <p:ext uri="{BB962C8B-B14F-4D97-AF65-F5344CB8AC3E}">
        <p14:creationId xmlns:p14="http://schemas.microsoft.com/office/powerpoint/2010/main" val="33962929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200" dirty="0"/>
              <a:t>The Median</a:t>
            </a:r>
          </a:p>
        </p:txBody>
      </p:sp>
      <p:sp>
        <p:nvSpPr>
          <p:cNvPr id="2" name="Content Placeholder 1"/>
          <p:cNvSpPr>
            <a:spLocks noGrp="1"/>
          </p:cNvSpPr>
          <p:nvPr>
            <p:ph idx="1"/>
          </p:nvPr>
        </p:nvSpPr>
        <p:spPr/>
        <p:txBody>
          <a:bodyPr>
            <a:normAutofit fontScale="85000" lnSpcReduction="10000"/>
          </a:bodyPr>
          <a:lstStyle/>
          <a:p>
            <a:pPr marL="109728" indent="0">
              <a:buNone/>
            </a:pPr>
            <a:r>
              <a:rPr lang="en-US" sz="2400" b="1" dirty="0"/>
              <a:t>Example</a:t>
            </a:r>
            <a:r>
              <a:rPr lang="en-US" sz="2400" dirty="0"/>
              <a:t>:  </a:t>
            </a:r>
          </a:p>
          <a:p>
            <a:pPr marL="365760" lvl="1" indent="0">
              <a:buNone/>
            </a:pPr>
            <a:endParaRPr lang="en-US" sz="2000" dirty="0"/>
          </a:p>
          <a:p>
            <a:pPr marL="365760" lvl="1" indent="0">
              <a:buNone/>
            </a:pPr>
            <a:r>
              <a:rPr lang="en-US" sz="2000" dirty="0"/>
              <a:t>Note:  Data has been ordered from lowest to highest.  Since n is odd (n=7), the median is the (n+1)/2 ordered observation, or the 4</a:t>
            </a:r>
            <a:r>
              <a:rPr lang="en-US" sz="2000" baseline="30000" dirty="0"/>
              <a:t>th</a:t>
            </a:r>
            <a:r>
              <a:rPr lang="en-US" sz="2000" dirty="0"/>
              <a:t> observation.</a:t>
            </a:r>
            <a:endParaRPr lang="en-US" sz="2400" dirty="0"/>
          </a:p>
          <a:p>
            <a:pPr marL="109728" indent="0">
              <a:buNone/>
            </a:pPr>
            <a:r>
              <a:rPr lang="en-US" sz="2400" dirty="0"/>
              <a:t>Answer: The median is 5. </a:t>
            </a:r>
          </a:p>
          <a:p>
            <a:pPr marL="109728" indent="0">
              <a:buNone/>
            </a:pPr>
            <a:endParaRPr lang="en-US" sz="2400" dirty="0"/>
          </a:p>
          <a:p>
            <a:pPr marL="109728" indent="0">
              <a:buNone/>
            </a:pPr>
            <a:r>
              <a:rPr lang="en-US" sz="2400" dirty="0"/>
              <a:t>The mean and the median are unique for a given set of data. There will be exactly one mean and one median. </a:t>
            </a:r>
          </a:p>
          <a:p>
            <a:pPr marL="109728" indent="0">
              <a:buNone/>
            </a:pPr>
            <a:endParaRPr lang="en-US" sz="2400" dirty="0"/>
          </a:p>
          <a:p>
            <a:pPr marL="109728" indent="0">
              <a:buNone/>
            </a:pPr>
            <a:r>
              <a:rPr lang="en-US" sz="2400" dirty="0"/>
              <a:t>Unlike the mean, the median is not affected by extreme values.</a:t>
            </a:r>
          </a:p>
          <a:p>
            <a:pPr marL="365760" lvl="1" indent="0">
              <a:buNone/>
            </a:pPr>
            <a:r>
              <a:rPr lang="en-US" sz="2000" dirty="0"/>
              <a:t>Q: What happens to the median if we change the 100 to 5,000? Not a thing, the median will still be 5.  Five is still the middle value of the data set.</a:t>
            </a:r>
            <a:endParaRPr lang="en-US" sz="2800" dirty="0"/>
          </a:p>
          <a:p>
            <a:pPr marL="109728" indent="0">
              <a:buNone/>
            </a:pPr>
            <a:endParaRPr lang="en-US" sz="2800" dirty="0"/>
          </a:p>
        </p:txBody>
      </p:sp>
      <p:sp>
        <p:nvSpPr>
          <p:cNvPr id="3" name="Footer Placeholder 2"/>
          <p:cNvSpPr>
            <a:spLocks noGrp="1"/>
          </p:cNvSpPr>
          <p:nvPr>
            <p:ph type="ftr" sz="quarter" idx="11"/>
          </p:nvPr>
        </p:nvSpPr>
        <p:spPr/>
        <p:txBody>
          <a:bodyPr/>
          <a:lstStyle/>
          <a:p>
            <a:r>
              <a:rPr lang="en-US"/>
              <a:t>Descriptive Statistics I</a:t>
            </a:r>
            <a:endParaRPr lang="en-US" dirty="0"/>
          </a:p>
        </p:txBody>
      </p:sp>
      <p:sp>
        <p:nvSpPr>
          <p:cNvPr id="4" name="Slide Number Placeholder 3"/>
          <p:cNvSpPr>
            <a:spLocks noGrp="1"/>
          </p:cNvSpPr>
          <p:nvPr>
            <p:ph type="sldNum" sz="quarter" idx="12"/>
          </p:nvPr>
        </p:nvSpPr>
        <p:spPr/>
        <p:txBody>
          <a:bodyPr/>
          <a:lstStyle/>
          <a:p>
            <a:fld id="{DCEFA406-86C8-4ED8-B2F1-E4F6F91D09EE}" type="slidenum">
              <a:rPr lang="en-US" smtClean="0"/>
              <a:t>8</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753525495"/>
              </p:ext>
            </p:extLst>
          </p:nvPr>
        </p:nvGraphicFramePr>
        <p:xfrm>
          <a:off x="4419600" y="1524000"/>
          <a:ext cx="3581400" cy="37084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tblGrid>
              <a:tr h="370840">
                <a:tc>
                  <a:txBody>
                    <a:bodyPr/>
                    <a:lstStyle/>
                    <a:p>
                      <a:pPr algn="r"/>
                      <a:r>
                        <a:rPr lang="en-US" dirty="0"/>
                        <a:t>0</a:t>
                      </a:r>
                    </a:p>
                  </a:txBody>
                  <a:tcPr/>
                </a:tc>
                <a:tc>
                  <a:txBody>
                    <a:bodyPr/>
                    <a:lstStyle/>
                    <a:p>
                      <a:pPr algn="r"/>
                      <a:r>
                        <a:rPr lang="en-US" dirty="0"/>
                        <a:t>2</a:t>
                      </a:r>
                    </a:p>
                  </a:txBody>
                  <a:tcPr/>
                </a:tc>
                <a:tc>
                  <a:txBody>
                    <a:bodyPr/>
                    <a:lstStyle/>
                    <a:p>
                      <a:pPr algn="r"/>
                      <a:r>
                        <a:rPr lang="en-US" dirty="0"/>
                        <a:t>3</a:t>
                      </a:r>
                    </a:p>
                  </a:txBody>
                  <a:tcPr/>
                </a:tc>
                <a:tc>
                  <a:txBody>
                    <a:bodyPr/>
                    <a:lstStyle/>
                    <a:p>
                      <a:pPr algn="r"/>
                      <a:r>
                        <a:rPr lang="en-US" dirty="0"/>
                        <a:t>5</a:t>
                      </a:r>
                    </a:p>
                  </a:txBody>
                  <a:tcPr/>
                </a:tc>
                <a:tc>
                  <a:txBody>
                    <a:bodyPr/>
                    <a:lstStyle/>
                    <a:p>
                      <a:pPr algn="r"/>
                      <a:r>
                        <a:rPr lang="en-US" dirty="0"/>
                        <a:t>20</a:t>
                      </a:r>
                    </a:p>
                  </a:txBody>
                  <a:tcPr/>
                </a:tc>
                <a:tc>
                  <a:txBody>
                    <a:bodyPr/>
                    <a:lstStyle/>
                    <a:p>
                      <a:pPr algn="r"/>
                      <a:r>
                        <a:rPr lang="en-US" dirty="0"/>
                        <a:t>99</a:t>
                      </a:r>
                    </a:p>
                  </a:txBody>
                  <a:tcPr/>
                </a:tc>
                <a:tc>
                  <a:txBody>
                    <a:bodyPr/>
                    <a:lstStyle/>
                    <a:p>
                      <a:pPr algn="r"/>
                      <a:r>
                        <a:rPr lang="en-US" dirty="0"/>
                        <a:t>100</a:t>
                      </a:r>
                    </a:p>
                  </a:txBody>
                  <a:tcPr/>
                </a:tc>
                <a:extLst>
                  <a:ext uri="{0D108BD9-81ED-4DB2-BD59-A6C34878D82A}">
                    <a16:rowId xmlns:a16="http://schemas.microsoft.com/office/drawing/2014/main" val="10000"/>
                  </a:ext>
                </a:extLst>
              </a:tr>
            </a:tbl>
          </a:graphicData>
        </a:graphic>
      </p:graphicFrame>
      <p:cxnSp>
        <p:nvCxnSpPr>
          <p:cNvPr id="13" name="Straight Arrow Connector 12"/>
          <p:cNvCxnSpPr/>
          <p:nvPr/>
        </p:nvCxnSpPr>
        <p:spPr>
          <a:xfrm flipV="1">
            <a:off x="6019800" y="1815353"/>
            <a:ext cx="0"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2265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200" dirty="0"/>
              <a:t>The Median</a:t>
            </a:r>
          </a:p>
        </p:txBody>
      </p:sp>
      <p:sp>
        <p:nvSpPr>
          <p:cNvPr id="2" name="Content Placeholder 1"/>
          <p:cNvSpPr>
            <a:spLocks noGrp="1"/>
          </p:cNvSpPr>
          <p:nvPr>
            <p:ph idx="1"/>
          </p:nvPr>
        </p:nvSpPr>
        <p:spPr/>
        <p:txBody>
          <a:bodyPr>
            <a:normAutofit/>
          </a:bodyPr>
          <a:lstStyle/>
          <a:p>
            <a:pPr marL="109728" indent="0">
              <a:buNone/>
            </a:pPr>
            <a:r>
              <a:rPr lang="en-US" sz="2400" b="1" dirty="0"/>
              <a:t>Example</a:t>
            </a:r>
            <a:r>
              <a:rPr lang="en-US" sz="2400" dirty="0"/>
              <a:t>:  </a:t>
            </a:r>
          </a:p>
          <a:p>
            <a:pPr marL="365760" lvl="1" indent="0">
              <a:buNone/>
            </a:pPr>
            <a:endParaRPr lang="en-US" sz="2400" dirty="0"/>
          </a:p>
          <a:p>
            <a:pPr marL="365760" lvl="1" indent="0">
              <a:buNone/>
            </a:pPr>
            <a:r>
              <a:rPr lang="en-US" sz="2000" dirty="0"/>
              <a:t>Note:  Data has been ordered from lowest to highest.  Since n is even (n=6), the median is the (n+1)/2 ordered observation, or the 3.5</a:t>
            </a:r>
            <a:r>
              <a:rPr lang="en-US" sz="2000" baseline="30000" dirty="0"/>
              <a:t>th</a:t>
            </a:r>
            <a:r>
              <a:rPr lang="en-US" sz="2000" dirty="0"/>
              <a:t> observation, </a:t>
            </a:r>
            <a:r>
              <a:rPr lang="en-US" sz="2000" i="1" dirty="0"/>
              <a:t>i.e., </a:t>
            </a:r>
            <a:r>
              <a:rPr lang="en-US" sz="2000" dirty="0"/>
              <a:t>the average of observation 3 and observation 4. </a:t>
            </a:r>
          </a:p>
          <a:p>
            <a:pPr marL="109728" indent="0">
              <a:buNone/>
            </a:pPr>
            <a:endParaRPr lang="en-US" sz="2400" dirty="0"/>
          </a:p>
          <a:p>
            <a:pPr marL="109728" indent="0">
              <a:buNone/>
            </a:pPr>
            <a:r>
              <a:rPr lang="en-US" sz="2400" dirty="0"/>
              <a:t>Answer: The median is 35.</a:t>
            </a:r>
          </a:p>
          <a:p>
            <a:endParaRPr lang="en-US" sz="2800" dirty="0"/>
          </a:p>
          <a:p>
            <a:endParaRPr lang="en-US" sz="2800" dirty="0"/>
          </a:p>
          <a:p>
            <a:pPr marL="109728" indent="0">
              <a:buNone/>
            </a:pPr>
            <a:endParaRPr lang="en-US" sz="2800" dirty="0"/>
          </a:p>
          <a:p>
            <a:pPr marL="109728" indent="0">
              <a:buNone/>
            </a:pPr>
            <a:endParaRPr lang="en-US" sz="2800" dirty="0"/>
          </a:p>
        </p:txBody>
      </p:sp>
      <p:sp>
        <p:nvSpPr>
          <p:cNvPr id="3" name="Footer Placeholder 2"/>
          <p:cNvSpPr>
            <a:spLocks noGrp="1"/>
          </p:cNvSpPr>
          <p:nvPr>
            <p:ph type="ftr" sz="quarter" idx="11"/>
          </p:nvPr>
        </p:nvSpPr>
        <p:spPr/>
        <p:txBody>
          <a:bodyPr/>
          <a:lstStyle/>
          <a:p>
            <a:r>
              <a:rPr lang="en-US"/>
              <a:t>Descriptive Statistics I</a:t>
            </a:r>
            <a:endParaRPr lang="en-US" dirty="0"/>
          </a:p>
        </p:txBody>
      </p:sp>
      <p:sp>
        <p:nvSpPr>
          <p:cNvPr id="4" name="Slide Number Placeholder 3"/>
          <p:cNvSpPr>
            <a:spLocks noGrp="1"/>
          </p:cNvSpPr>
          <p:nvPr>
            <p:ph type="sldNum" sz="quarter" idx="12"/>
          </p:nvPr>
        </p:nvSpPr>
        <p:spPr/>
        <p:txBody>
          <a:bodyPr/>
          <a:lstStyle/>
          <a:p>
            <a:fld id="{DCEFA406-86C8-4ED8-B2F1-E4F6F91D09EE}" type="slidenum">
              <a:rPr lang="en-US" smtClean="0"/>
              <a:t>9</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3251333531"/>
              </p:ext>
            </p:extLst>
          </p:nvPr>
        </p:nvGraphicFramePr>
        <p:xfrm>
          <a:off x="4419600" y="1524000"/>
          <a:ext cx="3276600" cy="370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tblGrid>
              <a:tr h="370840">
                <a:tc>
                  <a:txBody>
                    <a:bodyPr/>
                    <a:lstStyle/>
                    <a:p>
                      <a:r>
                        <a:rPr lang="en-US" dirty="0"/>
                        <a:t>10</a:t>
                      </a:r>
                    </a:p>
                  </a:txBody>
                  <a:tcPr/>
                </a:tc>
                <a:tc>
                  <a:txBody>
                    <a:bodyPr/>
                    <a:lstStyle/>
                    <a:p>
                      <a:r>
                        <a:rPr lang="en-US" dirty="0"/>
                        <a:t>20</a:t>
                      </a:r>
                    </a:p>
                  </a:txBody>
                  <a:tcPr/>
                </a:tc>
                <a:tc>
                  <a:txBody>
                    <a:bodyPr/>
                    <a:lstStyle/>
                    <a:p>
                      <a:r>
                        <a:rPr lang="en-US" dirty="0"/>
                        <a:t>30</a:t>
                      </a:r>
                    </a:p>
                  </a:txBody>
                  <a:tcPr/>
                </a:tc>
                <a:tc>
                  <a:txBody>
                    <a:bodyPr/>
                    <a:lstStyle/>
                    <a:p>
                      <a:r>
                        <a:rPr lang="en-US" dirty="0"/>
                        <a:t>40</a:t>
                      </a:r>
                    </a:p>
                  </a:txBody>
                  <a:tcPr/>
                </a:tc>
                <a:tc>
                  <a:txBody>
                    <a:bodyPr/>
                    <a:lstStyle/>
                    <a:p>
                      <a:r>
                        <a:rPr lang="en-US" dirty="0"/>
                        <a:t>50</a:t>
                      </a:r>
                    </a:p>
                  </a:txBody>
                  <a:tcPr/>
                </a:tc>
                <a:tc>
                  <a:txBody>
                    <a:bodyPr/>
                    <a:lstStyle/>
                    <a:p>
                      <a:r>
                        <a:rPr lang="en-US" dirty="0"/>
                        <a:t>60</a:t>
                      </a:r>
                    </a:p>
                  </a:txBody>
                  <a:tcPr/>
                </a:tc>
                <a:extLst>
                  <a:ext uri="{0D108BD9-81ED-4DB2-BD59-A6C34878D82A}">
                    <a16:rowId xmlns:a16="http://schemas.microsoft.com/office/drawing/2014/main" val="10000"/>
                  </a:ext>
                </a:extLst>
              </a:tr>
            </a:tbl>
          </a:graphicData>
        </a:graphic>
      </p:graphicFrame>
      <p:cxnSp>
        <p:nvCxnSpPr>
          <p:cNvPr id="9" name="Straight Arrow Connector 8"/>
          <p:cNvCxnSpPr/>
          <p:nvPr/>
        </p:nvCxnSpPr>
        <p:spPr>
          <a:xfrm flipV="1">
            <a:off x="6096000" y="1815353"/>
            <a:ext cx="0"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590659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0</TotalTime>
  <Words>2106</Words>
  <Application>Microsoft Office PowerPoint</Application>
  <PresentationFormat>On-screen Show (4:3)</PresentationFormat>
  <Paragraphs>662</Paragraphs>
  <Slides>32</Slides>
  <Notes>32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0" baseType="lpstr">
      <vt:lpstr>Calibri</vt:lpstr>
      <vt:lpstr>Cambria Math</vt:lpstr>
      <vt:lpstr>Times New Roman</vt:lpstr>
      <vt:lpstr>Tw Cen MT</vt:lpstr>
      <vt:lpstr>Tw Cen MT Condensed</vt:lpstr>
      <vt:lpstr>Wingdings 3</vt:lpstr>
      <vt:lpstr>Integral</vt:lpstr>
      <vt:lpstr>Equation</vt:lpstr>
      <vt:lpstr> Descriptive Statistics</vt:lpstr>
      <vt:lpstr>Descriptive Statistics</vt:lpstr>
      <vt:lpstr>Numerical Data – Single Variable</vt:lpstr>
      <vt:lpstr>Measures of Location </vt:lpstr>
      <vt:lpstr>The Mean</vt:lpstr>
      <vt:lpstr>The Mean</vt:lpstr>
      <vt:lpstr>The Median</vt:lpstr>
      <vt:lpstr>The Median</vt:lpstr>
      <vt:lpstr>The Median</vt:lpstr>
      <vt:lpstr>The Median</vt:lpstr>
      <vt:lpstr>The Mode</vt:lpstr>
      <vt:lpstr>The Mode</vt:lpstr>
      <vt:lpstr>Quantiles</vt:lpstr>
      <vt:lpstr>Quartiles</vt:lpstr>
      <vt:lpstr>Quartiles</vt:lpstr>
      <vt:lpstr>Exercise </vt:lpstr>
      <vt:lpstr>Other Quantiles</vt:lpstr>
      <vt:lpstr>Percentiles</vt:lpstr>
      <vt:lpstr>Measures of Dispersion</vt:lpstr>
      <vt:lpstr>Measures of Dispersion</vt:lpstr>
      <vt:lpstr>Measures of Dispersion</vt:lpstr>
      <vt:lpstr>The Range</vt:lpstr>
      <vt:lpstr>Inter-Quartile Range (IQR)</vt:lpstr>
      <vt:lpstr>Standard Deviation</vt:lpstr>
      <vt:lpstr>Standard Deviation</vt:lpstr>
      <vt:lpstr>Standard Deviation</vt:lpstr>
      <vt:lpstr>Standard Deviation</vt:lpstr>
      <vt:lpstr>Standard Deviation: N vs. (n-1)</vt:lpstr>
      <vt:lpstr>Variance</vt:lpstr>
      <vt:lpstr>Coefficient of Variation (CV)</vt:lpstr>
      <vt:lpstr>Coefficient of Variation (CV)</vt:lpstr>
      <vt:lpstr>Example: Stock Prices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2012-12-30T18:13:28Z</dcterms:created>
  <dcterms:modified xsi:type="dcterms:W3CDTF">2018-10-27T10:28:19Z</dcterms:modified>
</cp:coreProperties>
</file>