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1" r:id="rId11"/>
    <p:sldId id="264" r:id="rId12"/>
    <p:sldId id="272" r:id="rId13"/>
    <p:sldId id="265" r:id="rId14"/>
    <p:sldId id="266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4" autoAdjust="0"/>
    <p:restoredTop sz="94660"/>
  </p:normalViewPr>
  <p:slideViewPr>
    <p:cSldViewPr>
      <p:cViewPr varScale="1">
        <p:scale>
          <a:sx n="83" d="100"/>
          <a:sy n="83" d="100"/>
        </p:scale>
        <p:origin x="193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F8D24-4379-4A0C-944F-763DFF8CFE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1BCD-4EA9-4723-9655-C709DAB3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7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4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BCD-4EA9-4723-9655-C709DAB34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0424CC-3EDF-4EFF-849B-CB5DDFE8D68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0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3485-62A9-4E97-8342-FB3E3D7B5F1F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2EF-7F9D-4457-86B5-602B28174541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596D-98F0-4645-A003-91745155F897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0F20-2B1D-4555-9129-B5F4EFB0A23F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7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81-5A6A-4F16-A309-4733C7097AE4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7B1-BB14-4610-AFFE-C59E1BB713BD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E8F-519E-4899-8F6F-DFE1F618911F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4184-1651-4312-801A-01592A87C1B1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070-8449-43F4-A7EC-C9FEC49B07F3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1078-0603-4069-B23E-75649614C7A5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543A03-5110-40C4-913A-24557F0337FD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5B61C0-7B84-407E-A0AF-346B281C2C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953000"/>
            <a:ext cx="7772400" cy="119970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STATISTICAL INFERENCE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53899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/>
              <a:t>Estimation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7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Better Answer -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are 95% </a:t>
            </a:r>
            <a:r>
              <a:rPr lang="en-US" dirty="0" smtClean="0"/>
              <a:t>confident that </a:t>
            </a:r>
            <a:r>
              <a:rPr lang="en-US" dirty="0"/>
              <a:t>the interval from 11.01 years to 11.99 years </a:t>
            </a:r>
            <a:r>
              <a:rPr lang="en-US" i="1" dirty="0"/>
              <a:t>contains the true population parameter</a:t>
            </a:r>
            <a:r>
              <a:rPr lang="en-US" dirty="0"/>
              <a:t>, μ.  </a:t>
            </a:r>
            <a:endParaRPr lang="en-US" dirty="0" smtClean="0"/>
          </a:p>
          <a:p>
            <a:r>
              <a:rPr lang="en-US" dirty="0" smtClean="0"/>
              <a:t>Another way to put this is, </a:t>
            </a:r>
            <a:r>
              <a:rPr lang="en-US" dirty="0"/>
              <a:t>in 95 out of 100 samples, the population mean would lie in intervals constructed by the same procedure (same n and same α).  </a:t>
            </a:r>
          </a:p>
          <a:p>
            <a:r>
              <a:rPr lang="en-US" dirty="0"/>
              <a:t>Remember – the population parameter (μ ) is fixed, it is not a random variable.  Thus, it is incorrect to say that there is a 95% chance that the population mean will “fall” in this interval.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EXAMPLE: L</a:t>
            </a:r>
            <a:r>
              <a:rPr lang="en-US" sz="3200" dirty="0" smtClean="0">
                <a:effectLst/>
              </a:rPr>
              <a:t>ife </a:t>
            </a:r>
            <a:r>
              <a:rPr lang="en-US" sz="3200" dirty="0">
                <a:effectLst/>
              </a:rPr>
              <a:t>of a R</a:t>
            </a:r>
            <a:r>
              <a:rPr lang="en-US" sz="3200" dirty="0" smtClean="0">
                <a:effectLst/>
              </a:rPr>
              <a:t>efrigerator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400" dirty="0" smtClean="0"/>
              <a:t>The sample:</a:t>
            </a:r>
          </a:p>
          <a:p>
            <a:pPr marL="109728" indent="0">
              <a:buNone/>
            </a:pPr>
            <a:r>
              <a:rPr lang="en-US" sz="2400" dirty="0" smtClean="0"/>
              <a:t>n </a:t>
            </a:r>
            <a:r>
              <a:rPr lang="en-US" sz="2400" dirty="0"/>
              <a:t>= 100	 </a:t>
            </a:r>
          </a:p>
          <a:p>
            <a:pPr marL="109728" indent="0">
              <a:buNone/>
            </a:pPr>
            <a:r>
              <a:rPr lang="en-US" sz="2400" dirty="0" smtClean="0"/>
              <a:t>X</a:t>
            </a:r>
            <a:r>
              <a:rPr lang="en-US" sz="2400" dirty="0"/>
              <a:t>̅ </a:t>
            </a:r>
            <a:r>
              <a:rPr lang="en-US" sz="2400" dirty="0" smtClean="0"/>
              <a:t>= </a:t>
            </a:r>
            <a:r>
              <a:rPr lang="en-US" sz="2400" dirty="0"/>
              <a:t>18 </a:t>
            </a:r>
            <a:r>
              <a:rPr lang="en-US" sz="2400" dirty="0" smtClean="0"/>
              <a:t>years			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s </a:t>
            </a:r>
            <a:r>
              <a:rPr lang="en-US" sz="2400" dirty="0"/>
              <a:t>= 4 years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 a confidence interval estimator (CIE) of the true population mean life (µ), at each of the following levels of confidence:  </a:t>
            </a:r>
          </a:p>
          <a:p>
            <a:pPr lvl="1"/>
            <a:r>
              <a:rPr lang="en-US" dirty="0" smtClean="0"/>
              <a:t>(a)100%  (b) </a:t>
            </a:r>
            <a:r>
              <a:rPr lang="en-US" dirty="0"/>
              <a:t>99% </a:t>
            </a:r>
            <a:r>
              <a:rPr lang="en-US" dirty="0" smtClean="0"/>
              <a:t>(c) </a:t>
            </a:r>
            <a:r>
              <a:rPr lang="en-US" dirty="0"/>
              <a:t>95% </a:t>
            </a:r>
            <a:r>
              <a:rPr lang="en-US" dirty="0" smtClean="0"/>
              <a:t>(d) </a:t>
            </a:r>
            <a:r>
              <a:rPr lang="en-US" dirty="0"/>
              <a:t>90</a:t>
            </a:r>
            <a:r>
              <a:rPr lang="en-US" dirty="0" smtClean="0"/>
              <a:t>%  (e) </a:t>
            </a:r>
            <a:r>
              <a:rPr lang="en-US" dirty="0"/>
              <a:t>68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1752600" cy="97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25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EXAMPLE: L</a:t>
            </a:r>
            <a:r>
              <a:rPr lang="en-US" sz="3200" dirty="0" smtClean="0">
                <a:effectLst/>
              </a:rPr>
              <a:t>ife </a:t>
            </a:r>
            <a:r>
              <a:rPr lang="en-US" sz="3200" dirty="0">
                <a:effectLst/>
              </a:rPr>
              <a:t>of a R</a:t>
            </a:r>
            <a:r>
              <a:rPr lang="en-US" sz="3200" dirty="0" smtClean="0">
                <a:effectLst/>
              </a:rPr>
              <a:t>efrigerator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400" dirty="0" smtClean="0"/>
              <a:t>Again, in this example, we should ideally be </a:t>
            </a:r>
            <a:r>
              <a:rPr lang="en-US" sz="2400" dirty="0"/>
              <a:t>using σ but since n is large we assume that s is close to the true population standard deviation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It should be noted that 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/>
              <a:t>an unbiased estimator of </a:t>
            </a:r>
            <a:r>
              <a:rPr lang="en-US" sz="2400" dirty="0" smtClean="0"/>
              <a:t>σ</a:t>
            </a:r>
            <a:r>
              <a:rPr lang="en-US" sz="2400" baseline="30000" dirty="0"/>
              <a:t>2</a:t>
            </a:r>
            <a:r>
              <a:rPr lang="en-US" sz="2400" dirty="0" smtClean="0"/>
              <a:t>:   E(s</a:t>
            </a:r>
            <a:r>
              <a:rPr lang="en-US" sz="2400" baseline="30000" dirty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σ</a:t>
            </a:r>
            <a:r>
              <a:rPr lang="en-US" sz="2400" baseline="30000" dirty="0" smtClean="0"/>
              <a:t>2</a:t>
            </a:r>
            <a:endParaRPr lang="en-US" sz="2400" dirty="0"/>
          </a:p>
          <a:p>
            <a:endParaRPr lang="en-US" sz="2400" dirty="0" smtClean="0"/>
          </a:p>
          <a:p>
            <a:pPr marL="109728" indent="0">
              <a:buNone/>
            </a:pPr>
            <a:r>
              <a:rPr lang="en-US" sz="2400" dirty="0"/>
              <a:t> 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 σ</a:t>
            </a:r>
            <a:r>
              <a:rPr lang="en-US" sz="2400" baseline="30000" dirty="0"/>
              <a:t>2</a:t>
            </a:r>
            <a:r>
              <a:rPr lang="en-US" sz="2400" dirty="0" smtClean="0"/>
              <a:t> =		      s</a:t>
            </a:r>
            <a:r>
              <a:rPr lang="en-US" sz="2400" baseline="30000" dirty="0"/>
              <a:t>2</a:t>
            </a:r>
            <a:r>
              <a:rPr lang="en-US" sz="2400" dirty="0" smtClean="0"/>
              <a:t> =</a:t>
            </a:r>
          </a:p>
          <a:p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7" t="11883"/>
          <a:stretch/>
        </p:blipFill>
        <p:spPr bwMode="auto">
          <a:xfrm>
            <a:off x="1524000" y="4648200"/>
            <a:ext cx="1177834" cy="78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7970"/>
          <a:stretch/>
        </p:blipFill>
        <p:spPr bwMode="auto">
          <a:xfrm>
            <a:off x="3768634" y="4648200"/>
            <a:ext cx="1084216" cy="7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93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EXAMPLE: Life of a Refrigerator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sz="2400" dirty="0" smtClean="0"/>
              <a:t>(a) 100</a:t>
            </a:r>
            <a:r>
              <a:rPr lang="en-US" sz="2400" dirty="0"/>
              <a:t>% </a:t>
            </a:r>
            <a:r>
              <a:rPr lang="en-US" sz="2400" dirty="0" smtClean="0"/>
              <a:t>Confidence </a:t>
            </a:r>
            <a:r>
              <a:rPr lang="en-US" sz="2400" dirty="0"/>
              <a:t>	  	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α = 0, Z</a:t>
            </a:r>
            <a:r>
              <a:rPr lang="en-US" sz="2400" baseline="-25000" dirty="0"/>
              <a:t>α</a:t>
            </a:r>
            <a:r>
              <a:rPr lang="en-US" sz="2400" dirty="0"/>
              <a:t> = ∞]</a:t>
            </a:r>
          </a:p>
          <a:p>
            <a:pPr marL="109728" indent="0" algn="r">
              <a:buNone/>
            </a:pPr>
            <a:r>
              <a:rPr lang="en-US" b="1" dirty="0" smtClean="0"/>
              <a:t>100% CIE: </a:t>
            </a:r>
            <a:r>
              <a:rPr lang="en-US" b="1" dirty="0"/>
              <a:t> </a:t>
            </a:r>
            <a:r>
              <a:rPr lang="en-US" b="1" dirty="0" smtClean="0"/>
              <a:t>−∞ years </a:t>
            </a:r>
            <a:r>
              <a:rPr lang="en-US" b="1" dirty="0"/>
              <a:t>↔  +</a:t>
            </a:r>
            <a:r>
              <a:rPr lang="en-US" b="1" dirty="0" smtClean="0"/>
              <a:t>∞ years</a:t>
            </a:r>
            <a:endParaRPr lang="en-US" b="1" dirty="0"/>
          </a:p>
          <a:p>
            <a:pPr marL="109728" indent="0">
              <a:buNone/>
            </a:pPr>
            <a:r>
              <a:rPr lang="en-US" sz="2400" dirty="0"/>
              <a:t>(b) 99% Confidence </a:t>
            </a:r>
          </a:p>
          <a:p>
            <a:pPr marL="109728" indent="0">
              <a:buNone/>
            </a:pPr>
            <a:r>
              <a:rPr lang="en-US" sz="2400" dirty="0"/>
              <a:t>α</a:t>
            </a:r>
            <a:r>
              <a:rPr lang="en-US" sz="2400" dirty="0" smtClean="0"/>
              <a:t> </a:t>
            </a:r>
            <a:r>
              <a:rPr lang="en-US" sz="2400" dirty="0"/>
              <a:t>= .01, Z</a:t>
            </a:r>
            <a:r>
              <a:rPr lang="en-US" sz="2400" baseline="-25000" dirty="0"/>
              <a:t>α</a:t>
            </a:r>
            <a:r>
              <a:rPr lang="en-US" sz="2400" dirty="0"/>
              <a:t> = </a:t>
            </a:r>
            <a:r>
              <a:rPr lang="en-US" sz="2400" dirty="0" smtClean="0"/>
              <a:t>2.575 (from Z table)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18 ± 2.575 </a:t>
            </a:r>
            <a:r>
              <a:rPr lang="en-US" sz="2400" dirty="0" smtClean="0"/>
              <a:t>(4/√100)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18 ± 1.03	</a:t>
            </a:r>
            <a:endParaRPr lang="en-US" sz="2400" dirty="0" smtClean="0"/>
          </a:p>
          <a:p>
            <a:pPr marL="109728" indent="0" algn="r">
              <a:buNone/>
            </a:pPr>
            <a:r>
              <a:rPr lang="en-US" b="1" dirty="0" smtClean="0"/>
              <a:t>99% </a:t>
            </a:r>
            <a:r>
              <a:rPr lang="en-US" b="1" dirty="0"/>
              <a:t>CIE:  16.97 years  ↔  19.03 </a:t>
            </a:r>
            <a:r>
              <a:rPr lang="en-US" b="1" dirty="0" smtClean="0"/>
              <a:t>years</a:t>
            </a:r>
            <a:endParaRPr lang="en-US" b="1" dirty="0"/>
          </a:p>
          <a:p>
            <a:pPr marL="109728" indent="0">
              <a:buNone/>
            </a:pPr>
            <a:r>
              <a:rPr lang="en-US" sz="2400" dirty="0"/>
              <a:t>(c) 95% Confidence </a:t>
            </a:r>
          </a:p>
          <a:p>
            <a:pPr marL="109728" indent="0">
              <a:buNone/>
            </a:pPr>
            <a:r>
              <a:rPr lang="en-US" sz="2400" dirty="0"/>
              <a:t>α</a:t>
            </a:r>
            <a:r>
              <a:rPr lang="en-US" sz="2400" dirty="0" smtClean="0"/>
              <a:t> </a:t>
            </a:r>
            <a:r>
              <a:rPr lang="en-US" sz="2400" dirty="0"/>
              <a:t>= .05, Z</a:t>
            </a:r>
            <a:r>
              <a:rPr lang="en-US" sz="2400" baseline="-25000" dirty="0"/>
              <a:t>α</a:t>
            </a:r>
            <a:r>
              <a:rPr lang="en-US" sz="2400" dirty="0"/>
              <a:t> = </a:t>
            </a:r>
            <a:r>
              <a:rPr lang="en-US" sz="2400" dirty="0" smtClean="0"/>
              <a:t>1.96 (from Z table)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18 ± 1.96 (4/√100</a:t>
            </a:r>
            <a:r>
              <a:rPr lang="en-US" sz="2400" dirty="0" smtClean="0"/>
              <a:t>)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18 ± 0.78	</a:t>
            </a:r>
            <a:endParaRPr lang="en-US" sz="2400" dirty="0" smtClean="0"/>
          </a:p>
          <a:p>
            <a:pPr marL="109728" indent="0" algn="r">
              <a:buNone/>
            </a:pPr>
            <a:r>
              <a:rPr lang="en-US" b="1" dirty="0"/>
              <a:t>95% </a:t>
            </a:r>
            <a:r>
              <a:rPr lang="en-US" b="1" dirty="0" smtClean="0"/>
              <a:t>CIE: 17.22 </a:t>
            </a:r>
            <a:r>
              <a:rPr lang="en-US" b="1" dirty="0"/>
              <a:t>years  ↔ 18.78 years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13</a:t>
            </a:fld>
            <a:endParaRPr lang="en-US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37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EXAMPLE: Life of a Refrigerator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/>
              <a:t>(d) 90% Confidence           </a:t>
            </a:r>
          </a:p>
          <a:p>
            <a:pPr marL="109728" indent="0">
              <a:buNone/>
            </a:pPr>
            <a:r>
              <a:rPr lang="en-US" dirty="0"/>
              <a:t>α</a:t>
            </a:r>
            <a:r>
              <a:rPr lang="en-US" dirty="0" smtClean="0"/>
              <a:t> </a:t>
            </a:r>
            <a:r>
              <a:rPr lang="en-US" dirty="0"/>
              <a:t>= .10, Z</a:t>
            </a:r>
            <a:r>
              <a:rPr lang="en-US" baseline="-25000" dirty="0"/>
              <a:t>α</a:t>
            </a:r>
            <a:r>
              <a:rPr lang="en-US" dirty="0"/>
              <a:t> = </a:t>
            </a:r>
            <a:r>
              <a:rPr lang="en-US" dirty="0" smtClean="0"/>
              <a:t>1.645 (from Z table)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18 ± 1.645 (4/√100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18 ± 0.66	</a:t>
            </a:r>
            <a:endParaRPr lang="en-US" dirty="0" smtClean="0"/>
          </a:p>
          <a:p>
            <a:pPr marL="109728" indent="0" algn="r">
              <a:buNone/>
            </a:pPr>
            <a:r>
              <a:rPr lang="en-US" sz="2800" b="1" dirty="0" smtClean="0"/>
              <a:t>90% CIE: 17.34 </a:t>
            </a:r>
            <a:r>
              <a:rPr lang="en-US" sz="2800" b="1" dirty="0"/>
              <a:t>years  ↔  18.66 </a:t>
            </a:r>
            <a:r>
              <a:rPr lang="en-US" sz="2800" b="1" dirty="0" smtClean="0"/>
              <a:t>years</a:t>
            </a:r>
            <a:r>
              <a:rPr lang="en-US" dirty="0"/>
              <a:t> 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(</a:t>
            </a:r>
            <a:r>
              <a:rPr lang="en-US" dirty="0"/>
              <a:t>e) 68% Confidence            </a:t>
            </a:r>
          </a:p>
          <a:p>
            <a:pPr marL="109728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= .32, Z</a:t>
            </a:r>
            <a:r>
              <a:rPr lang="en-US" baseline="-25000" dirty="0"/>
              <a:t>α</a:t>
            </a:r>
            <a:r>
              <a:rPr lang="en-US" dirty="0"/>
              <a:t> =</a:t>
            </a:r>
            <a:r>
              <a:rPr lang="en-US" dirty="0" smtClean="0"/>
              <a:t>1.0 (from Z table)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18 ± 1.0 (4/√100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18 ± 0.4	</a:t>
            </a:r>
            <a:endParaRPr lang="en-US" dirty="0" smtClean="0"/>
          </a:p>
          <a:p>
            <a:pPr marL="109728" indent="0" algn="r">
              <a:buNone/>
            </a:pPr>
            <a:r>
              <a:rPr lang="en-US" sz="2800" b="1" dirty="0" smtClean="0"/>
              <a:t>68% CIE: 17.60 </a:t>
            </a:r>
            <a:r>
              <a:rPr lang="en-US" sz="2800" b="1" dirty="0"/>
              <a:t>years  ↔  18.40 years</a:t>
            </a:r>
            <a:r>
              <a:rPr lang="en-US" sz="2800" dirty="0"/>
              <a:t> </a:t>
            </a:r>
          </a:p>
          <a:p>
            <a:pPr marL="109728" indent="0">
              <a:buNone/>
            </a:pP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effectLst/>
              </a:rPr>
              <a:t>Balancing Confidence and </a:t>
            </a:r>
            <a:r>
              <a:rPr lang="en-US" sz="2800" dirty="0">
                <a:effectLst/>
              </a:rPr>
              <a:t>Width in </a:t>
            </a:r>
            <a:r>
              <a:rPr lang="en-US" sz="2800" dirty="0" smtClean="0">
                <a:effectLst/>
              </a:rPr>
              <a:t>a CIE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keep the same level of confidence and still construct </a:t>
            </a:r>
            <a:r>
              <a:rPr lang="en-US" dirty="0"/>
              <a:t>a </a:t>
            </a:r>
            <a:r>
              <a:rPr lang="en-US" i="1" dirty="0"/>
              <a:t>narrower</a:t>
            </a:r>
            <a:r>
              <a:rPr lang="en-US" dirty="0"/>
              <a:t> CIE? </a:t>
            </a:r>
            <a:endParaRPr lang="en-US" dirty="0" smtClean="0"/>
          </a:p>
          <a:p>
            <a:r>
              <a:rPr lang="en-US" dirty="0" smtClean="0"/>
              <a:t>Let’s look at the formula one more time: X</a:t>
            </a:r>
            <a:r>
              <a:rPr lang="en-US" dirty="0"/>
              <a:t>̅ ± </a:t>
            </a:r>
            <a:r>
              <a:rPr lang="en-US" dirty="0" smtClean="0"/>
              <a:t>Z</a:t>
            </a:r>
            <a:r>
              <a:rPr lang="en-US" baseline="-25000" dirty="0" smtClean="0"/>
              <a:t>α</a:t>
            </a:r>
            <a:r>
              <a:rPr lang="el-GR" dirty="0" smtClean="0"/>
              <a:t>σ</a:t>
            </a:r>
            <a:r>
              <a:rPr lang="en-US" dirty="0" smtClean="0"/>
              <a:t>/</a:t>
            </a:r>
            <a:r>
              <a:rPr lang="el-GR" dirty="0" smtClean="0"/>
              <a:t>√</a:t>
            </a:r>
            <a:r>
              <a:rPr lang="en-US" dirty="0"/>
              <a:t>n </a:t>
            </a:r>
            <a:endParaRPr lang="en-US" dirty="0" smtClean="0"/>
          </a:p>
          <a:p>
            <a:r>
              <a:rPr lang="en-US" dirty="0" smtClean="0"/>
              <a:t>The sample mean is in the center.  The more confidence you want, the higher the value of Z, the larger the half-width of the interval.</a:t>
            </a:r>
          </a:p>
          <a:p>
            <a:r>
              <a:rPr lang="en-US" dirty="0" smtClean="0"/>
              <a:t>The larger the sample size, the smaller the half-width, since we divide by </a:t>
            </a:r>
            <a:r>
              <a:rPr lang="el-GR" dirty="0"/>
              <a:t>√</a:t>
            </a:r>
            <a:r>
              <a:rPr lang="en-US" dirty="0" smtClean="0"/>
              <a:t>n.</a:t>
            </a:r>
          </a:p>
          <a:p>
            <a:r>
              <a:rPr lang="en-US" dirty="0" smtClean="0"/>
              <a:t>So, what can we do? If </a:t>
            </a:r>
            <a:r>
              <a:rPr lang="en-US" dirty="0"/>
              <a:t>you want a narrower interval, take a larger sample. </a:t>
            </a:r>
            <a:endParaRPr lang="en-US" dirty="0" smtClean="0"/>
          </a:p>
          <a:p>
            <a:pPr lvl="2"/>
            <a:r>
              <a:rPr lang="en-US" dirty="0" smtClean="0"/>
              <a:t>What about a </a:t>
            </a:r>
            <a:r>
              <a:rPr lang="en-US" dirty="0"/>
              <a:t>smaller </a:t>
            </a:r>
            <a:r>
              <a:rPr lang="en-US" dirty="0" smtClean="0"/>
              <a:t>standard deviation?  </a:t>
            </a:r>
            <a:r>
              <a:rPr lang="en-US" dirty="0"/>
              <a:t>Of course, this depends on the variability of the population.  However, a more efficient sampling procedure (e.g., stratification) may help</a:t>
            </a:r>
            <a:r>
              <a:rPr lang="en-US" dirty="0" smtClean="0"/>
              <a:t>. That topic is for a more advanced statistics course.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8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are working with a sample, not the entire population, you cannot be 100% certain of population parameters.  If you need to know the value </a:t>
            </a:r>
            <a:r>
              <a:rPr lang="en-US" dirty="0"/>
              <a:t>of a parameter </a:t>
            </a:r>
            <a:r>
              <a:rPr lang="en-US" dirty="0" smtClean="0"/>
              <a:t>certainty, take a census.</a:t>
            </a:r>
          </a:p>
          <a:p>
            <a:r>
              <a:rPr lang="en-US" dirty="0" smtClean="0"/>
              <a:t>The more confidence you want to have in the estimator, the larger the interval is going to be.</a:t>
            </a:r>
          </a:p>
          <a:p>
            <a:r>
              <a:rPr lang="en-US" dirty="0" smtClean="0"/>
              <a:t>Traditionally, statisticians work with 95% confidence. However, you should be able to use the Z-table to construct a CIE at any level of confidence.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 involves: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Estimation</a:t>
            </a:r>
            <a:endParaRPr lang="en-US" dirty="0"/>
          </a:p>
          <a:p>
            <a:pPr lvl="0"/>
            <a:r>
              <a:rPr lang="en-US" dirty="0"/>
              <a:t>Hypothesis Testing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 smtClean="0"/>
              <a:t>activities use </a:t>
            </a:r>
            <a:r>
              <a:rPr lang="en-US" dirty="0"/>
              <a:t>sample </a:t>
            </a:r>
            <a:r>
              <a:rPr lang="en-US" dirty="0" smtClean="0"/>
              <a:t>statistics (for example, </a:t>
            </a:r>
            <a:r>
              <a:rPr lang="en-US" dirty="0"/>
              <a:t>X</a:t>
            </a:r>
            <a:r>
              <a:rPr lang="en-US" dirty="0" smtClean="0"/>
              <a:t>̅) </a:t>
            </a:r>
            <a:r>
              <a:rPr lang="en-US" dirty="0"/>
              <a:t>to make inferences about </a:t>
            </a:r>
            <a:r>
              <a:rPr lang="en-US" dirty="0" smtClean="0"/>
              <a:t>a population </a:t>
            </a:r>
            <a:r>
              <a:rPr lang="en-US" dirty="0"/>
              <a:t>parameter </a:t>
            </a:r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).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don’t we just use a </a:t>
            </a:r>
            <a:r>
              <a:rPr lang="en-US" dirty="0"/>
              <a:t>single number </a:t>
            </a:r>
            <a:r>
              <a:rPr lang="en-US" dirty="0" smtClean="0"/>
              <a:t>(a point estimate) like, say, X̅ to estimate </a:t>
            </a:r>
            <a:r>
              <a:rPr lang="en-US" dirty="0"/>
              <a:t>a population </a:t>
            </a:r>
            <a:r>
              <a:rPr lang="en-US" dirty="0" smtClean="0"/>
              <a:t>parameter, </a:t>
            </a:r>
            <a:r>
              <a:rPr lang="el-GR" dirty="0" smtClean="0"/>
              <a:t>μ</a:t>
            </a:r>
            <a:r>
              <a:rPr lang="en-US" dirty="0"/>
              <a:t>?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en-US" b="1" dirty="0"/>
          </a:p>
          <a:p>
            <a:r>
              <a:rPr lang="en-US" dirty="0"/>
              <a:t>The problem with using a single point (or value) is that it </a:t>
            </a:r>
            <a:r>
              <a:rPr lang="en-US" dirty="0" smtClean="0"/>
              <a:t>will very probably be wrong</a:t>
            </a:r>
            <a:r>
              <a:rPr lang="en-US" dirty="0"/>
              <a:t>.  In fact, with a continuous random variable, the probability that </a:t>
            </a:r>
            <a:r>
              <a:rPr lang="en-US" dirty="0" smtClean="0"/>
              <a:t>the variable  </a:t>
            </a:r>
            <a:r>
              <a:rPr lang="en-US" dirty="0"/>
              <a:t>is equal to a particular value is zero.  </a:t>
            </a:r>
            <a:r>
              <a:rPr lang="en-US" dirty="0" smtClean="0"/>
              <a:t>So</a:t>
            </a:r>
            <a:r>
              <a:rPr lang="en-US" dirty="0"/>
              <a:t>, P(X</a:t>
            </a:r>
            <a:r>
              <a:rPr lang="en-US" dirty="0" smtClean="0"/>
              <a:t>̅=</a:t>
            </a:r>
            <a:r>
              <a:rPr lang="el-GR" dirty="0" smtClean="0"/>
              <a:t>μ</a:t>
            </a:r>
            <a:r>
              <a:rPr lang="en-US" dirty="0" smtClean="0"/>
              <a:t>) </a:t>
            </a:r>
            <a:r>
              <a:rPr lang="en-US" dirty="0"/>
              <a:t>= 0</a:t>
            </a:r>
            <a:r>
              <a:rPr lang="en-US" dirty="0" smtClean="0"/>
              <a:t>. 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en-US" b="1" dirty="0"/>
          </a:p>
          <a:p>
            <a:r>
              <a:rPr lang="en-US" dirty="0" smtClean="0"/>
              <a:t>This is why we use </a:t>
            </a:r>
            <a:r>
              <a:rPr lang="en-US" dirty="0"/>
              <a:t>an </a:t>
            </a:r>
            <a:r>
              <a:rPr lang="en-US" i="1" dirty="0"/>
              <a:t>interval estimator</a:t>
            </a:r>
            <a:r>
              <a:rPr lang="en-US" dirty="0"/>
              <a:t>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examine the probability that the interval includes the </a:t>
            </a:r>
            <a:r>
              <a:rPr lang="en-US" dirty="0"/>
              <a:t>population </a:t>
            </a:r>
            <a:r>
              <a:rPr lang="en-US" dirty="0" smtClean="0"/>
              <a:t>parameter. 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wide should the interval be? That depends upon how much confidence you want in the estimate.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en-US" b="1" dirty="0"/>
          </a:p>
          <a:p>
            <a:r>
              <a:rPr lang="en-US" dirty="0"/>
              <a:t>For instance, say you </a:t>
            </a:r>
            <a:r>
              <a:rPr lang="en-US" dirty="0" smtClean="0"/>
              <a:t>wanted a </a:t>
            </a:r>
            <a:r>
              <a:rPr lang="en-US" dirty="0"/>
              <a:t>confidence interval </a:t>
            </a:r>
            <a:r>
              <a:rPr lang="en-US" dirty="0" smtClean="0"/>
              <a:t>estimator for </a:t>
            </a:r>
            <a:r>
              <a:rPr lang="en-US" dirty="0"/>
              <a:t>the mean income of a college graduate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09728" indent="0">
              <a:buNone/>
            </a:pPr>
            <a:endParaRPr lang="en-US" u="sng" dirty="0" smtClean="0"/>
          </a:p>
          <a:p>
            <a:r>
              <a:rPr lang="en-US" dirty="0" smtClean="0"/>
              <a:t>The </a:t>
            </a:r>
            <a:r>
              <a:rPr lang="en-US" dirty="0"/>
              <a:t>wider the interval, the greater the confidence you will have in it as containing the </a:t>
            </a:r>
            <a:r>
              <a:rPr lang="en-US" dirty="0" smtClean="0"/>
              <a:t>true population parameter </a:t>
            </a:r>
            <a:r>
              <a:rPr lang="el-GR" dirty="0" smtClean="0"/>
              <a:t>μ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9858"/>
              </p:ext>
            </p:extLst>
          </p:nvPr>
        </p:nvGraphicFramePr>
        <p:xfrm>
          <a:off x="1066800" y="3551790"/>
          <a:ext cx="4017645" cy="1493520"/>
        </p:xfrm>
        <a:graphic>
          <a:graphicData uri="http://schemas.openxmlformats.org/drawingml/2006/table">
            <a:tbl>
              <a:tblPr firstRow="1" firstCol="1" bandRow="1"/>
              <a:tblGrid>
                <a:gridCol w="146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/>
                          <a:ea typeface="SimSun"/>
                        </a:rPr>
                        <a:t>You might have</a:t>
                      </a:r>
                      <a:endParaRPr lang="en-US" sz="1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That the mean income is between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100% confidence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$0 and $∞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95% confidence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$35,000 and $41,000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90% confidence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/>
                          <a:ea typeface="SimSun"/>
                        </a:rPr>
                        <a:t>$36,000 and $40,000</a:t>
                      </a:r>
                      <a:endParaRPr lang="en-US" sz="1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80% confidence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$37,500 and $38,500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/>
                          <a:ea typeface="SimSun"/>
                        </a:rPr>
                        <a:t>…</a:t>
                      </a:r>
                      <a:endParaRPr lang="en-US" sz="1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/>
                          <a:ea typeface="SimSun"/>
                        </a:rPr>
                        <a:t>…</a:t>
                      </a:r>
                      <a:endParaRPr lang="en-US" sz="1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/>
                          <a:ea typeface="SimSun"/>
                        </a:rPr>
                        <a:t>0% confidence</a:t>
                      </a:r>
                      <a:endParaRPr lang="en-US" sz="1000" b="1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/>
                          <a:ea typeface="SimSun"/>
                        </a:rPr>
                        <a:t>$38,000 (a point estimate)</a:t>
                      </a:r>
                      <a:endParaRPr lang="en-US" sz="1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construct a confidence interval estimator of </a:t>
            </a:r>
            <a:r>
              <a:rPr lang="en-US" dirty="0"/>
              <a:t>μ, we use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X</a:t>
            </a:r>
            <a:r>
              <a:rPr lang="en-US" dirty="0"/>
              <a:t>̅</a:t>
            </a:r>
            <a:r>
              <a:rPr lang="en-US" dirty="0" smtClean="0"/>
              <a:t> </a:t>
            </a:r>
            <a:r>
              <a:rPr lang="en-US" dirty="0"/>
              <a:t>± </a:t>
            </a:r>
            <a:r>
              <a:rPr lang="en-US" dirty="0" smtClean="0"/>
              <a:t>Z</a:t>
            </a:r>
            <a:r>
              <a:rPr lang="en-US" baseline="-25000" dirty="0" smtClean="0"/>
              <a:t>α</a:t>
            </a:r>
            <a:r>
              <a:rPr lang="en-US" dirty="0"/>
              <a:t> </a:t>
            </a:r>
            <a:r>
              <a:rPr lang="el-GR" dirty="0" smtClean="0"/>
              <a:t>σ</a:t>
            </a:r>
            <a:r>
              <a:rPr lang="en-US" dirty="0" smtClean="0"/>
              <a:t> /</a:t>
            </a:r>
            <a:r>
              <a:rPr lang="el-GR" dirty="0" smtClean="0"/>
              <a:t>√</a:t>
            </a:r>
            <a:r>
              <a:rPr lang="en-US" dirty="0" smtClean="0"/>
              <a:t>n       (</a:t>
            </a:r>
            <a:r>
              <a:rPr lang="en-US" dirty="0"/>
              <a:t>1-α) </a:t>
            </a:r>
            <a:r>
              <a:rPr lang="en-US" dirty="0" smtClean="0"/>
              <a:t>confidence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 where </a:t>
            </a:r>
            <a:r>
              <a:rPr lang="en-US" dirty="0"/>
              <a:t>we get Z</a:t>
            </a:r>
            <a:r>
              <a:rPr lang="en-US" baseline="-25000" dirty="0"/>
              <a:t>α </a:t>
            </a:r>
            <a:r>
              <a:rPr lang="en-US" dirty="0"/>
              <a:t>from the Z table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When we don’t know </a:t>
            </a:r>
            <a:r>
              <a:rPr lang="el-GR" dirty="0"/>
              <a:t>σ </a:t>
            </a:r>
            <a:r>
              <a:rPr lang="en-US" dirty="0" smtClean="0"/>
              <a:t>we should really be using a different table (</a:t>
            </a:r>
            <a:r>
              <a:rPr lang="en-US" sz="1500" dirty="0" smtClean="0"/>
              <a:t>future lectures will cover this</a:t>
            </a:r>
            <a:r>
              <a:rPr lang="en-US" dirty="0" smtClean="0"/>
              <a:t>) but, often, if n is large (say n</a:t>
            </a:r>
            <a:r>
              <a:rPr lang="en-US" dirty="0"/>
              <a:t>≥</a:t>
            </a:r>
            <a:r>
              <a:rPr lang="en-US" dirty="0" smtClean="0"/>
              <a:t>30), </a:t>
            </a:r>
            <a:r>
              <a:rPr lang="en-US" dirty="0"/>
              <a:t>we </a:t>
            </a:r>
            <a:r>
              <a:rPr lang="en-US" dirty="0" smtClean="0"/>
              <a:t>may use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instead since we assume that it is close to the value of σ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more precise, the α is split in half since we are constructing  a two-sided confidence interval.  However, for the sake of simplicity, we call the z-value Z</a:t>
            </a:r>
            <a:r>
              <a:rPr lang="en-US" baseline="-25000" dirty="0"/>
              <a:t>α </a:t>
            </a:r>
            <a:r>
              <a:rPr lang="en-US" dirty="0"/>
              <a:t>rather than </a:t>
            </a:r>
            <a:r>
              <a:rPr lang="en-US" dirty="0" err="1"/>
              <a:t>Z</a:t>
            </a:r>
            <a:r>
              <a:rPr lang="en-US" baseline="-25000" dirty="0" err="1"/>
              <a:t>a</a:t>
            </a:r>
            <a:r>
              <a:rPr lang="en-US" baseline="-25000" dirty="0"/>
              <a:t>/2 </a:t>
            </a:r>
            <a:r>
              <a:rPr lang="en-US" dirty="0"/>
              <a:t>.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4386" r="20516" b="6578"/>
          <a:stretch/>
        </p:blipFill>
        <p:spPr bwMode="auto">
          <a:xfrm>
            <a:off x="3009900" y="3676650"/>
            <a:ext cx="37814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0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work for a company that makes smart TVs, and your boss asks you to determine with certainty the exact life of a smart TV.  She tells you to take a random sample of 100 TVs. </a:t>
            </a:r>
          </a:p>
          <a:p>
            <a:endParaRPr lang="en-US" dirty="0"/>
          </a:p>
          <a:p>
            <a:r>
              <a:rPr lang="en-US" dirty="0" smtClean="0"/>
              <a:t>What is the exact life of a smart TV made by this company?</a:t>
            </a:r>
          </a:p>
          <a:p>
            <a:pPr marL="365760" lvl="1" indent="0">
              <a:buNone/>
            </a:pPr>
            <a:r>
              <a:rPr lang="en-US" dirty="0" smtClean="0"/>
              <a:t>					</a:t>
            </a:r>
            <a:r>
              <a:rPr lang="en-US" sz="2400" dirty="0" smtClean="0"/>
              <a:t>Sample Evidence:</a:t>
            </a:r>
            <a:br>
              <a:rPr lang="en-US" sz="2400" dirty="0" smtClean="0"/>
            </a:br>
            <a:r>
              <a:rPr lang="en-US" sz="2400" dirty="0" smtClean="0"/>
              <a:t>					n = 100</a:t>
            </a:r>
          </a:p>
          <a:p>
            <a:pPr marL="36576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				X</a:t>
            </a:r>
            <a:r>
              <a:rPr lang="en-US" sz="2400" dirty="0"/>
              <a:t>̅ </a:t>
            </a:r>
            <a:r>
              <a:rPr lang="en-US" sz="2400" dirty="0" smtClean="0"/>
              <a:t>= 11.50 years</a:t>
            </a:r>
          </a:p>
          <a:p>
            <a:pPr marL="1115568" lvl="4" indent="0">
              <a:buNone/>
            </a:pPr>
            <a:r>
              <a:rPr lang="en-US" sz="2400" dirty="0" smtClean="0"/>
              <a:t>				s = 2.50 years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–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your boss has asked for 100% confidence, the only answer you can accurately provide is: -∞  to + ∞ years. 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After you are fired, perhaps you can get your job back by explaining to your boss that statisticians cannot work with 100% confidence if they are working with data from a sample.  If you want 100% confidence, you must take a census. With a sample, you can never be absolutely certain as to the value of the population parameter. 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This is exactly what statistical inference is:  Using sample statistics to draw conclusions (e.g., estimates) about population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Better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n = 100</a:t>
            </a:r>
          </a:p>
          <a:p>
            <a:pPr marL="109728" indent="0">
              <a:buNone/>
            </a:pPr>
            <a:r>
              <a:rPr lang="en-US" dirty="0" smtClean="0"/>
              <a:t>X</a:t>
            </a:r>
            <a:r>
              <a:rPr lang="en-US" dirty="0"/>
              <a:t>̅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11.50 years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smtClean="0"/>
              <a:t>2.50 years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at 95% confidence</a:t>
            </a:r>
            <a:r>
              <a:rPr lang="en-US" dirty="0" smtClean="0"/>
              <a:t>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11.50 </a:t>
            </a:r>
            <a:r>
              <a:rPr lang="en-US" dirty="0"/>
              <a:t>± </a:t>
            </a:r>
            <a:r>
              <a:rPr lang="en-US" dirty="0" smtClean="0"/>
              <a:t>1.96*(2.50/√100)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11.50 </a:t>
            </a:r>
            <a:r>
              <a:rPr lang="en-US" dirty="0"/>
              <a:t>± </a:t>
            </a:r>
            <a:r>
              <a:rPr lang="en-US" dirty="0" smtClean="0"/>
              <a:t>1.96*(.25) 	</a:t>
            </a:r>
          </a:p>
          <a:p>
            <a:pPr marL="109728" indent="0">
              <a:buNone/>
            </a:pPr>
            <a:r>
              <a:rPr lang="en-US" dirty="0" smtClean="0"/>
              <a:t>11.50 </a:t>
            </a:r>
            <a:r>
              <a:rPr lang="en-US" dirty="0"/>
              <a:t>± </a:t>
            </a:r>
            <a:r>
              <a:rPr lang="en-US" dirty="0" smtClean="0"/>
              <a:t>.49</a:t>
            </a:r>
            <a:endParaRPr lang="en-US" dirty="0"/>
          </a:p>
          <a:p>
            <a:pPr marL="109728" indent="0" algn="r">
              <a:buNone/>
            </a:pPr>
            <a:r>
              <a:rPr lang="en-US" dirty="0" smtClean="0"/>
              <a:t>The 95% CIE is: 11.01 years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----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11.99 years</a:t>
            </a:r>
          </a:p>
          <a:p>
            <a:pPr marL="603504" lvl="2" indent="0">
              <a:buNone/>
            </a:pPr>
            <a:endParaRPr lang="en-US" dirty="0"/>
          </a:p>
          <a:p>
            <a:pPr marL="1115568" lvl="4" indent="0" algn="r">
              <a:buNone/>
            </a:pPr>
            <a:r>
              <a:rPr lang="en-US" dirty="0" smtClean="0"/>
              <a:t>[Note: Ideally we should be using </a:t>
            </a:r>
            <a:r>
              <a:rPr lang="en-US" dirty="0"/>
              <a:t>σ </a:t>
            </a:r>
            <a:r>
              <a:rPr lang="en-US" dirty="0" smtClean="0"/>
              <a:t>but since n is large we assume that s is close to the true population standard deviation.]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Estimation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1C0-7B84-407E-A0AF-346B281C2C12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4267200" cy="202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936</Words>
  <Application>Microsoft Office PowerPoint</Application>
  <PresentationFormat>On-screen Show (4:3)</PresentationFormat>
  <Paragraphs>183</Paragraphs>
  <Slides>16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SimSun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Statistical Inference involves:</vt:lpstr>
      <vt:lpstr>Estimation</vt:lpstr>
      <vt:lpstr>Confidence Interval Estimators</vt:lpstr>
      <vt:lpstr>Confidence Interval Estimators</vt:lpstr>
      <vt:lpstr>Confidence Interval Estimators</vt:lpstr>
      <vt:lpstr>Question</vt:lpstr>
      <vt:lpstr>Answer – Take 1</vt:lpstr>
      <vt:lpstr>The Better Answer</vt:lpstr>
      <vt:lpstr>The Better Answer - Interpretation</vt:lpstr>
      <vt:lpstr>EXAMPLE: Life of a Refrigerator</vt:lpstr>
      <vt:lpstr>EXAMPLE: Life of a Refrigerator</vt:lpstr>
      <vt:lpstr>EXAMPLE: Life of a Refrigerator</vt:lpstr>
      <vt:lpstr>EXAMPLE: Life of a Refrigerator</vt:lpstr>
      <vt:lpstr>Balancing Confidence and Width in a CIE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2012-12-30T02:57:47Z</dcterms:created>
  <dcterms:modified xsi:type="dcterms:W3CDTF">2018-10-27T11:20:07Z</dcterms:modified>
</cp:coreProperties>
</file>