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19"/>
  </p:notesMasterIdLst>
  <p:sldIdLst>
    <p:sldId id="256" r:id="rId2"/>
    <p:sldId id="257" r:id="rId3"/>
    <p:sldId id="258" r:id="rId4"/>
    <p:sldId id="259" r:id="rId5"/>
    <p:sldId id="270" r:id="rId6"/>
    <p:sldId id="261" r:id="rId7"/>
    <p:sldId id="262" r:id="rId8"/>
    <p:sldId id="264" r:id="rId9"/>
    <p:sldId id="265" r:id="rId10"/>
    <p:sldId id="271" r:id="rId11"/>
    <p:sldId id="267" r:id="rId12"/>
    <p:sldId id="272" r:id="rId13"/>
    <p:sldId id="266" r:id="rId14"/>
    <p:sldId id="273" r:id="rId15"/>
    <p:sldId id="268"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51" autoAdjust="0"/>
    <p:restoredTop sz="94660"/>
  </p:normalViewPr>
  <p:slideViewPr>
    <p:cSldViewPr>
      <p:cViewPr varScale="1">
        <p:scale>
          <a:sx n="83" d="100"/>
          <a:sy n="83" d="100"/>
        </p:scale>
        <p:origin x="184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254EC-B112-4627-BD09-5176E8EFE83F}" type="datetimeFigureOut">
              <a:rPr lang="en-US" smtClean="0"/>
              <a:t>10/27/2018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EA477-FAD8-40C4-84CE-3DFF770F7D4B}" type="slidenum">
              <a:rPr lang="en-US" smtClean="0"/>
              <a:t>‹#›</a:t>
            </a:fld>
            <a:endParaRPr lang="en-US"/>
          </a:p>
        </p:txBody>
      </p:sp>
    </p:spTree>
    <p:extLst>
      <p:ext uri="{BB962C8B-B14F-4D97-AF65-F5344CB8AC3E}">
        <p14:creationId xmlns:p14="http://schemas.microsoft.com/office/powerpoint/2010/main" val="320876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a:t>
            </a:fld>
            <a:endParaRPr lang="en-US"/>
          </a:p>
        </p:txBody>
      </p:sp>
    </p:spTree>
    <p:extLst>
      <p:ext uri="{BB962C8B-B14F-4D97-AF65-F5344CB8AC3E}">
        <p14:creationId xmlns:p14="http://schemas.microsoft.com/office/powerpoint/2010/main" val="2668062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10</a:t>
            </a:fld>
            <a:endParaRPr lang="en-US"/>
          </a:p>
        </p:txBody>
      </p:sp>
    </p:spTree>
    <p:extLst>
      <p:ext uri="{BB962C8B-B14F-4D97-AF65-F5344CB8AC3E}">
        <p14:creationId xmlns:p14="http://schemas.microsoft.com/office/powerpoint/2010/main" val="2799557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11</a:t>
            </a:fld>
            <a:endParaRPr lang="en-US"/>
          </a:p>
        </p:txBody>
      </p:sp>
    </p:spTree>
    <p:extLst>
      <p:ext uri="{BB962C8B-B14F-4D97-AF65-F5344CB8AC3E}">
        <p14:creationId xmlns:p14="http://schemas.microsoft.com/office/powerpoint/2010/main" val="306647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12</a:t>
            </a:fld>
            <a:endParaRPr lang="en-US"/>
          </a:p>
        </p:txBody>
      </p:sp>
    </p:spTree>
    <p:extLst>
      <p:ext uri="{BB962C8B-B14F-4D97-AF65-F5344CB8AC3E}">
        <p14:creationId xmlns:p14="http://schemas.microsoft.com/office/powerpoint/2010/main" val="306647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13</a:t>
            </a:fld>
            <a:endParaRPr lang="en-US"/>
          </a:p>
        </p:txBody>
      </p:sp>
    </p:spTree>
    <p:extLst>
      <p:ext uri="{BB962C8B-B14F-4D97-AF65-F5344CB8AC3E}">
        <p14:creationId xmlns:p14="http://schemas.microsoft.com/office/powerpoint/2010/main" val="2548441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AEA477-FAD8-40C4-84CE-3DFF770F7D4B}" type="slidenum">
              <a:rPr lang="en-US" smtClean="0"/>
              <a:t>14</a:t>
            </a:fld>
            <a:endParaRPr lang="en-US"/>
          </a:p>
        </p:txBody>
      </p:sp>
    </p:spTree>
    <p:extLst>
      <p:ext uri="{BB962C8B-B14F-4D97-AF65-F5344CB8AC3E}">
        <p14:creationId xmlns:p14="http://schemas.microsoft.com/office/powerpoint/2010/main" val="2548441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15</a:t>
            </a:fld>
            <a:endParaRPr lang="en-US"/>
          </a:p>
        </p:txBody>
      </p:sp>
    </p:spTree>
    <p:extLst>
      <p:ext uri="{BB962C8B-B14F-4D97-AF65-F5344CB8AC3E}">
        <p14:creationId xmlns:p14="http://schemas.microsoft.com/office/powerpoint/2010/main" val="82195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16</a:t>
            </a:fld>
            <a:endParaRPr lang="en-US"/>
          </a:p>
        </p:txBody>
      </p:sp>
    </p:spTree>
    <p:extLst>
      <p:ext uri="{BB962C8B-B14F-4D97-AF65-F5344CB8AC3E}">
        <p14:creationId xmlns:p14="http://schemas.microsoft.com/office/powerpoint/2010/main" val="821959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17</a:t>
            </a:fld>
            <a:endParaRPr lang="en-US"/>
          </a:p>
        </p:txBody>
      </p:sp>
    </p:spTree>
    <p:extLst>
      <p:ext uri="{BB962C8B-B14F-4D97-AF65-F5344CB8AC3E}">
        <p14:creationId xmlns:p14="http://schemas.microsoft.com/office/powerpoint/2010/main" val="2546563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2</a:t>
            </a:fld>
            <a:endParaRPr lang="en-US"/>
          </a:p>
        </p:txBody>
      </p:sp>
    </p:spTree>
    <p:extLst>
      <p:ext uri="{BB962C8B-B14F-4D97-AF65-F5344CB8AC3E}">
        <p14:creationId xmlns:p14="http://schemas.microsoft.com/office/powerpoint/2010/main" val="422195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3</a:t>
            </a:fld>
            <a:endParaRPr lang="en-US"/>
          </a:p>
        </p:txBody>
      </p:sp>
    </p:spTree>
    <p:extLst>
      <p:ext uri="{BB962C8B-B14F-4D97-AF65-F5344CB8AC3E}">
        <p14:creationId xmlns:p14="http://schemas.microsoft.com/office/powerpoint/2010/main" val="315570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4</a:t>
            </a:fld>
            <a:endParaRPr lang="en-US"/>
          </a:p>
        </p:txBody>
      </p:sp>
    </p:spTree>
    <p:extLst>
      <p:ext uri="{BB962C8B-B14F-4D97-AF65-F5344CB8AC3E}">
        <p14:creationId xmlns:p14="http://schemas.microsoft.com/office/powerpoint/2010/main" val="270698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5</a:t>
            </a:fld>
            <a:endParaRPr lang="en-US"/>
          </a:p>
        </p:txBody>
      </p:sp>
    </p:spTree>
    <p:extLst>
      <p:ext uri="{BB962C8B-B14F-4D97-AF65-F5344CB8AC3E}">
        <p14:creationId xmlns:p14="http://schemas.microsoft.com/office/powerpoint/2010/main" val="270698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6</a:t>
            </a:fld>
            <a:endParaRPr lang="en-US"/>
          </a:p>
        </p:txBody>
      </p:sp>
    </p:spTree>
    <p:extLst>
      <p:ext uri="{BB962C8B-B14F-4D97-AF65-F5344CB8AC3E}">
        <p14:creationId xmlns:p14="http://schemas.microsoft.com/office/powerpoint/2010/main" val="70998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7</a:t>
            </a:fld>
            <a:endParaRPr lang="en-US"/>
          </a:p>
        </p:txBody>
      </p:sp>
    </p:spTree>
    <p:extLst>
      <p:ext uri="{BB962C8B-B14F-4D97-AF65-F5344CB8AC3E}">
        <p14:creationId xmlns:p14="http://schemas.microsoft.com/office/powerpoint/2010/main" val="247091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8</a:t>
            </a:fld>
            <a:endParaRPr lang="en-US"/>
          </a:p>
        </p:txBody>
      </p:sp>
    </p:spTree>
    <p:extLst>
      <p:ext uri="{BB962C8B-B14F-4D97-AF65-F5344CB8AC3E}">
        <p14:creationId xmlns:p14="http://schemas.microsoft.com/office/powerpoint/2010/main" val="2019253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EA477-FAD8-40C4-84CE-3DFF770F7D4B}" type="slidenum">
              <a:rPr lang="en-US" smtClean="0"/>
              <a:t>9</a:t>
            </a:fld>
            <a:endParaRPr lang="en-US"/>
          </a:p>
        </p:txBody>
      </p:sp>
    </p:spTree>
    <p:extLst>
      <p:ext uri="{BB962C8B-B14F-4D97-AF65-F5344CB8AC3E}">
        <p14:creationId xmlns:p14="http://schemas.microsoft.com/office/powerpoint/2010/main" val="279955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C302FD9-A64B-49B7-9487-49DAC0FC82FF}"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Hypothesis Testing</a:t>
            </a:r>
            <a:endParaRPr lang="en-US"/>
          </a:p>
        </p:txBody>
      </p:sp>
      <p:sp>
        <p:nvSpPr>
          <p:cNvPr id="6" name="Slide Number Placeholder 5"/>
          <p:cNvSpPr>
            <a:spLocks noGrp="1"/>
          </p:cNvSpPr>
          <p:nvPr>
            <p:ph type="sldNum" sz="quarter" idx="12"/>
          </p:nvPr>
        </p:nvSpPr>
        <p:spPr/>
        <p:txBody>
          <a:bodyPr/>
          <a:lstStyle/>
          <a:p>
            <a:fld id="{04502FE7-BB4A-4527-8649-11056DB0C04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95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B82AD7-1654-4504-ABE4-49777CE4587E}"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Hypothesis Testing</a:t>
            </a:r>
            <a:endParaRPr lang="en-US"/>
          </a:p>
        </p:txBody>
      </p:sp>
      <p:sp>
        <p:nvSpPr>
          <p:cNvPr id="6" name="Slide Number Placeholder 5"/>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212925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9E4630-5D92-41D6-AF6D-21CE6DE87BC9}"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Hypothesis Testing</a:t>
            </a:r>
            <a:endParaRPr lang="en-US"/>
          </a:p>
        </p:txBody>
      </p:sp>
      <p:sp>
        <p:nvSpPr>
          <p:cNvPr id="6" name="Slide Number Placeholder 5"/>
          <p:cNvSpPr>
            <a:spLocks noGrp="1"/>
          </p:cNvSpPr>
          <p:nvPr>
            <p:ph type="sldNum" sz="quarter" idx="12"/>
          </p:nvPr>
        </p:nvSpPr>
        <p:spPr/>
        <p:txBody>
          <a:bodyPr/>
          <a:lstStyle/>
          <a:p>
            <a:fld id="{04502FE7-BB4A-4527-8649-11056DB0C04A}"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67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151B24-1DE8-4B72-84F5-6CBE1423EF95}"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Hypothesis Testing</a:t>
            </a:r>
            <a:endParaRPr lang="en-US"/>
          </a:p>
        </p:txBody>
      </p:sp>
      <p:sp>
        <p:nvSpPr>
          <p:cNvPr id="6" name="Slide Number Placeholder 5"/>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138319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C936F1-7C3C-4E15-A147-9E4AEE7DFD7A}"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Hypothesis Testing</a:t>
            </a:r>
            <a:endParaRPr lang="en-US"/>
          </a:p>
        </p:txBody>
      </p:sp>
      <p:sp>
        <p:nvSpPr>
          <p:cNvPr id="6" name="Slide Number Placeholder 5"/>
          <p:cNvSpPr>
            <a:spLocks noGrp="1"/>
          </p:cNvSpPr>
          <p:nvPr>
            <p:ph type="sldNum" sz="quarter" idx="12"/>
          </p:nvPr>
        </p:nvSpPr>
        <p:spPr/>
        <p:txBody>
          <a:bodyPr/>
          <a:lstStyle/>
          <a:p>
            <a:fld id="{04502FE7-BB4A-4527-8649-11056DB0C04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60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0D57C-85CA-473B-8E64-848810C2B6EB}"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Hypothesis Testing</a:t>
            </a:r>
            <a:endParaRPr lang="en-US"/>
          </a:p>
        </p:txBody>
      </p:sp>
      <p:sp>
        <p:nvSpPr>
          <p:cNvPr id="7" name="Slide Number Placeholder 6"/>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154745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37D201-6846-4952-9028-8D90F788AC11}" type="datetime1">
              <a:rPr lang="en-US" smtClean="0"/>
              <a:t>10/27/2018</a:t>
            </a:fld>
            <a:endParaRPr lang="en-US"/>
          </a:p>
        </p:txBody>
      </p:sp>
      <p:sp>
        <p:nvSpPr>
          <p:cNvPr id="8" name="Footer Placeholder 7"/>
          <p:cNvSpPr>
            <a:spLocks noGrp="1"/>
          </p:cNvSpPr>
          <p:nvPr>
            <p:ph type="ftr" sz="quarter" idx="11"/>
          </p:nvPr>
        </p:nvSpPr>
        <p:spPr/>
        <p:txBody>
          <a:bodyPr/>
          <a:lstStyle/>
          <a:p>
            <a:r>
              <a:rPr lang="en-US" smtClean="0"/>
              <a:t>Hypothesis Testing</a:t>
            </a:r>
            <a:endParaRPr lang="en-US"/>
          </a:p>
        </p:txBody>
      </p:sp>
      <p:sp>
        <p:nvSpPr>
          <p:cNvPr id="9" name="Slide Number Placeholder 8"/>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9901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352D8C-5B5E-4850-ADC8-CCBFBA4A21B6}" type="datetime1">
              <a:rPr lang="en-US" smtClean="0"/>
              <a:t>10/27/2018</a:t>
            </a:fld>
            <a:endParaRPr lang="en-US"/>
          </a:p>
        </p:txBody>
      </p:sp>
      <p:sp>
        <p:nvSpPr>
          <p:cNvPr id="4" name="Footer Placeholder 3"/>
          <p:cNvSpPr>
            <a:spLocks noGrp="1"/>
          </p:cNvSpPr>
          <p:nvPr>
            <p:ph type="ftr" sz="quarter" idx="11"/>
          </p:nvPr>
        </p:nvSpPr>
        <p:spPr/>
        <p:txBody>
          <a:bodyPr/>
          <a:lstStyle/>
          <a:p>
            <a:r>
              <a:rPr lang="en-US" smtClean="0"/>
              <a:t>Hypothesis Testing</a:t>
            </a:r>
            <a:endParaRPr lang="en-US"/>
          </a:p>
        </p:txBody>
      </p:sp>
      <p:sp>
        <p:nvSpPr>
          <p:cNvPr id="5" name="Slide Number Placeholder 4"/>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242226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CDC05-3399-41AE-BE7F-9DBE603C1126}" type="datetime1">
              <a:rPr lang="en-US" smtClean="0"/>
              <a:t>10/27/2018</a:t>
            </a:fld>
            <a:endParaRPr lang="en-US"/>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20069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FC0858-8555-4CE3-8B5C-A8BF44BAE4E2}"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Hypothesis Testing</a:t>
            </a:r>
            <a:endParaRPr lang="en-US"/>
          </a:p>
        </p:txBody>
      </p:sp>
      <p:sp>
        <p:nvSpPr>
          <p:cNvPr id="7" name="Slide Number Placeholder 6"/>
          <p:cNvSpPr>
            <a:spLocks noGrp="1"/>
          </p:cNvSpPr>
          <p:nvPr>
            <p:ph type="sldNum" sz="quarter" idx="12"/>
          </p:nvPr>
        </p:nvSpPr>
        <p:spPr/>
        <p:txBody>
          <a:bodyPr/>
          <a:lstStyle/>
          <a:p>
            <a:fld id="{04502FE7-BB4A-4527-8649-11056DB0C04A}" type="slidenum">
              <a:rPr lang="en-US" smtClean="0"/>
              <a:t>‹#›</a:t>
            </a:fld>
            <a:endParaRPr lang="en-US"/>
          </a:p>
        </p:txBody>
      </p:sp>
    </p:spTree>
    <p:extLst>
      <p:ext uri="{BB962C8B-B14F-4D97-AF65-F5344CB8AC3E}">
        <p14:creationId xmlns:p14="http://schemas.microsoft.com/office/powerpoint/2010/main" val="402763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87250A1-8094-408C-BDC7-F7B747107EA4}"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Hypothesis Testing</a:t>
            </a:r>
            <a:endParaRPr lang="en-US"/>
          </a:p>
        </p:txBody>
      </p:sp>
      <p:sp>
        <p:nvSpPr>
          <p:cNvPr id="7" name="Slide Number Placeholder 6"/>
          <p:cNvSpPr>
            <a:spLocks noGrp="1"/>
          </p:cNvSpPr>
          <p:nvPr>
            <p:ph type="sldNum" sz="quarter" idx="12"/>
          </p:nvPr>
        </p:nvSpPr>
        <p:spPr/>
        <p:txBody>
          <a:bodyPr/>
          <a:lstStyle/>
          <a:p>
            <a:fld id="{04502FE7-BB4A-4527-8649-11056DB0C04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7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722E5D5-F5DF-4815-9515-12619405E677}" type="datetime1">
              <a:rPr lang="en-US" smtClean="0"/>
              <a:t>10/27/2018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Hypothesis Testing</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502FE7-BB4A-4527-8649-11056DB0C04A}"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0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Inference</a:t>
            </a:r>
            <a:endParaRPr lang="en-US" dirty="0"/>
          </a:p>
        </p:txBody>
      </p:sp>
      <p:sp>
        <p:nvSpPr>
          <p:cNvPr id="3" name="Subtitle 2"/>
          <p:cNvSpPr>
            <a:spLocks noGrp="1"/>
          </p:cNvSpPr>
          <p:nvPr>
            <p:ph type="subTitle" idx="1"/>
          </p:nvPr>
        </p:nvSpPr>
        <p:spPr/>
        <p:txBody>
          <a:bodyPr/>
          <a:lstStyle/>
          <a:p>
            <a:r>
              <a:rPr lang="en-US" dirty="0" smtClean="0"/>
              <a:t>Hypothesis Testing</a:t>
            </a:r>
            <a:endParaRPr lang="en-US" dirty="0"/>
          </a:p>
        </p:txBody>
      </p:sp>
    </p:spTree>
    <p:extLst>
      <p:ext uri="{BB962C8B-B14F-4D97-AF65-F5344CB8AC3E}">
        <p14:creationId xmlns:p14="http://schemas.microsoft.com/office/powerpoint/2010/main" val="520999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One-Tail and Two-Tail Hypothesis Tests</a:t>
            </a:r>
            <a:endParaRPr lang="en-US" sz="3200" dirty="0"/>
          </a:p>
        </p:txBody>
      </p:sp>
      <p:sp>
        <p:nvSpPr>
          <p:cNvPr id="8" name="Content Placeholder 7"/>
          <p:cNvSpPr>
            <a:spLocks noGrp="1"/>
          </p:cNvSpPr>
          <p:nvPr>
            <p:ph idx="1"/>
          </p:nvPr>
        </p:nvSpPr>
        <p:spPr>
          <a:xfrm>
            <a:off x="457200" y="914400"/>
            <a:ext cx="8229600" cy="5562600"/>
          </a:xfrm>
        </p:spPr>
        <p:txBody>
          <a:bodyPr>
            <a:noAutofit/>
          </a:bodyPr>
          <a:lstStyle/>
          <a:p>
            <a:pPr marL="109728" indent="0">
              <a:buNone/>
            </a:pPr>
            <a:r>
              <a:rPr lang="en-US" sz="1600" dirty="0"/>
              <a:t> </a:t>
            </a:r>
          </a:p>
          <a:p>
            <a:pPr lvl="0"/>
            <a:r>
              <a:rPr lang="en-US" sz="2000" dirty="0" smtClean="0"/>
              <a:t>For example, if the company claims that a certain product has exactly 1 mg of aspirin, that would result in a two-tail test. Note words like “exactly” suggest two tail tests.  There are problems with too much aspirin and too little aspirin in a drug.</a:t>
            </a:r>
          </a:p>
          <a:p>
            <a:pPr lvl="0"/>
            <a:endParaRPr lang="en-US" sz="2000" dirty="0" smtClean="0"/>
          </a:p>
          <a:p>
            <a:pPr lvl="0"/>
            <a:r>
              <a:rPr lang="en-US" sz="2000" dirty="0" smtClean="0"/>
              <a:t>On the other hand, if a firm claims that a box of its raisin bran cereal contains at least 100 raisins, a one-tail test has to be used.  If the sample mean is more than 100, everything is ok.  The problems arise only if the sample mean is less than 100.  The question will be whether we are looking at sampling error or perhaps the company is lying and the true (population) mean is less than 100 raisins.  </a:t>
            </a:r>
            <a:r>
              <a:rPr lang="en-US" sz="1600" dirty="0" smtClean="0"/>
              <a:t/>
            </a:r>
            <a:br>
              <a:rPr lang="en-US" sz="1600" dirty="0" smtClean="0"/>
            </a:br>
            <a:endParaRPr lang="en-US" sz="1600" dirty="0"/>
          </a:p>
          <a:p>
            <a:pPr marL="109728" indent="0">
              <a:buNone/>
            </a:pPr>
            <a:endParaRPr lang="en-US" sz="1400" dirty="0" smtClean="0"/>
          </a:p>
          <a:p>
            <a:pPr marL="109728" indent="0">
              <a:buNone/>
            </a:pPr>
            <a:endParaRPr lang="en-US" sz="24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10</a:t>
            </a:fld>
            <a:endParaRPr lang="en-US"/>
          </a:p>
        </p:txBody>
      </p:sp>
    </p:spTree>
    <p:extLst>
      <p:ext uri="{BB962C8B-B14F-4D97-AF65-F5344CB8AC3E}">
        <p14:creationId xmlns:p14="http://schemas.microsoft.com/office/powerpoint/2010/main" val="76730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dirty="0" smtClean="0"/>
              <a:t>Two-Tail Tests</a:t>
            </a:r>
            <a:endParaRPr lang="en-US" sz="3200" dirty="0"/>
          </a:p>
        </p:txBody>
      </p:sp>
      <p:sp>
        <p:nvSpPr>
          <p:cNvPr id="8" name="Content Placeholder 7"/>
          <p:cNvSpPr>
            <a:spLocks noGrp="1"/>
          </p:cNvSpPr>
          <p:nvPr>
            <p:ph idx="1"/>
          </p:nvPr>
        </p:nvSpPr>
        <p:spPr>
          <a:xfrm>
            <a:off x="457200" y="838200"/>
            <a:ext cx="8229600" cy="5638800"/>
          </a:xfrm>
        </p:spPr>
        <p:txBody>
          <a:bodyPr>
            <a:noAutofit/>
          </a:bodyPr>
          <a:lstStyle/>
          <a:p>
            <a:pPr marL="109728" indent="0">
              <a:buNone/>
            </a:pPr>
            <a:endParaRPr lang="en-US" sz="1000" dirty="0"/>
          </a:p>
          <a:p>
            <a:r>
              <a:rPr lang="en-US" sz="1600" dirty="0" smtClean="0"/>
              <a:t>A company claims that its soda vending machines deliver exactly 8 ounces of soda. </a:t>
            </a:r>
            <a:r>
              <a:rPr lang="en-US" sz="1600" dirty="0"/>
              <a:t>Clearly, You do not want the vending machines to deliver too much or too little </a:t>
            </a:r>
            <a:r>
              <a:rPr lang="en-US" sz="1600" dirty="0" smtClean="0"/>
              <a:t>soda.   How would you formulate this?</a:t>
            </a:r>
            <a:endParaRPr lang="en-US" sz="1600" dirty="0"/>
          </a:p>
          <a:p>
            <a:pPr marL="109728" lvl="0" indent="0">
              <a:buNone/>
            </a:pPr>
            <a:endParaRPr lang="en-US" sz="1600" dirty="0" smtClean="0"/>
          </a:p>
          <a:p>
            <a:pPr marL="109728" lvl="0" indent="0">
              <a:buNone/>
            </a:pPr>
            <a:r>
              <a:rPr lang="en-US" sz="1600" dirty="0" smtClean="0"/>
              <a:t>Answer:   </a:t>
            </a:r>
            <a:br>
              <a:rPr lang="en-US" sz="1600" dirty="0" smtClean="0"/>
            </a:br>
            <a:r>
              <a:rPr lang="en-US" sz="1600" dirty="0" smtClean="0"/>
              <a:t>H</a:t>
            </a:r>
            <a:r>
              <a:rPr lang="en-US" sz="1200" baseline="-25000" dirty="0" smtClean="0"/>
              <a:t>0</a:t>
            </a:r>
            <a:r>
              <a:rPr lang="en-US" sz="1600" dirty="0" smtClean="0"/>
              <a:t>:</a:t>
            </a:r>
            <a:r>
              <a:rPr lang="en-US" sz="1600" dirty="0"/>
              <a:t> </a:t>
            </a:r>
            <a:r>
              <a:rPr lang="en-US" sz="1600" dirty="0" smtClean="0"/>
              <a:t>µ = 8 ounces</a:t>
            </a:r>
            <a:br>
              <a:rPr lang="en-US" sz="1600" dirty="0" smtClean="0"/>
            </a:br>
            <a:r>
              <a:rPr lang="en-US" sz="1600" dirty="0" smtClean="0"/>
              <a:t>H</a:t>
            </a:r>
            <a:r>
              <a:rPr lang="en-US" sz="1200" baseline="-25000" dirty="0" smtClean="0"/>
              <a:t>1</a:t>
            </a:r>
            <a:r>
              <a:rPr lang="en-US" sz="1200" dirty="0" smtClean="0"/>
              <a:t>:</a:t>
            </a:r>
            <a:r>
              <a:rPr lang="en-US" sz="1600" dirty="0"/>
              <a:t> </a:t>
            </a:r>
            <a:r>
              <a:rPr lang="en-US" sz="1600" dirty="0" smtClean="0"/>
              <a:t>µ ≠ 8 ounces</a:t>
            </a:r>
          </a:p>
          <a:p>
            <a:pPr marL="109728" lvl="0" indent="0">
              <a:buNone/>
            </a:pPr>
            <a:r>
              <a:rPr lang="en-US" sz="1600" dirty="0" smtClean="0"/>
              <a:t>If you are testing at </a:t>
            </a:r>
            <a:r>
              <a:rPr lang="el-GR" sz="1600" dirty="0" smtClean="0"/>
              <a:t>α</a:t>
            </a:r>
            <a:r>
              <a:rPr lang="en-US" sz="1600" dirty="0" smtClean="0"/>
              <a:t>=.01, The .01 is split into two:  .005 in the left tail and .005 in the right tail The critical values are ±2.575</a:t>
            </a:r>
            <a:br>
              <a:rPr lang="en-US" sz="1600" dirty="0" smtClean="0"/>
            </a:br>
            <a:r>
              <a:rPr lang="en-US" sz="1600" dirty="0" smtClean="0"/>
              <a:t> </a:t>
            </a:r>
            <a:endParaRPr lang="en-US" sz="900" dirty="0" smtClean="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11</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409950"/>
            <a:ext cx="5284787"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56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p>
            <a:r>
              <a:rPr lang="en-US" sz="3200" dirty="0" smtClean="0"/>
              <a:t>Two-Tail Tests</a:t>
            </a:r>
            <a:endParaRPr lang="en-US" sz="3200" dirty="0"/>
          </a:p>
        </p:txBody>
      </p:sp>
      <p:sp>
        <p:nvSpPr>
          <p:cNvPr id="8" name="Content Placeholder 7"/>
          <p:cNvSpPr>
            <a:spLocks noGrp="1"/>
          </p:cNvSpPr>
          <p:nvPr>
            <p:ph idx="1"/>
          </p:nvPr>
        </p:nvSpPr>
        <p:spPr>
          <a:xfrm>
            <a:off x="457200" y="838200"/>
            <a:ext cx="8229600" cy="5638800"/>
          </a:xfrm>
        </p:spPr>
        <p:txBody>
          <a:bodyPr>
            <a:noAutofit/>
          </a:bodyPr>
          <a:lstStyle/>
          <a:p>
            <a:pPr marL="109728" indent="0">
              <a:buNone/>
            </a:pPr>
            <a:endParaRPr lang="en-US" sz="1000" dirty="0"/>
          </a:p>
          <a:p>
            <a:pPr lvl="0"/>
            <a:r>
              <a:rPr lang="en-US" sz="2000" dirty="0" smtClean="0"/>
              <a:t>A </a:t>
            </a:r>
            <a:r>
              <a:rPr lang="en-US" sz="2000" dirty="0"/>
              <a:t>company claims that </a:t>
            </a:r>
            <a:r>
              <a:rPr lang="en-US" sz="2000" dirty="0" smtClean="0"/>
              <a:t>its bolts have a circumference of exactly 12.50 inches.  (If the bolts are too wide or narrow, they will not fit properly):</a:t>
            </a:r>
          </a:p>
          <a:p>
            <a:pPr marL="109728" lvl="0" indent="0" algn="r">
              <a:buNone/>
            </a:pPr>
            <a:r>
              <a:rPr lang="en-US" sz="2000" dirty="0" smtClean="0"/>
              <a:t>Answer</a:t>
            </a:r>
            <a:r>
              <a:rPr lang="en-US" sz="2000" dirty="0"/>
              <a:t>:   </a:t>
            </a:r>
            <a:br>
              <a:rPr lang="en-US" sz="2000" dirty="0"/>
            </a:br>
            <a:r>
              <a:rPr lang="en-US" sz="2000" dirty="0" smtClean="0"/>
              <a:t>H</a:t>
            </a:r>
            <a:r>
              <a:rPr lang="en-US" sz="2000" baseline="-25000" dirty="0" smtClean="0"/>
              <a:t>0</a:t>
            </a:r>
            <a:r>
              <a:rPr lang="en-US" sz="2000" dirty="0" smtClean="0"/>
              <a:t>: µ = 12.50 inches</a:t>
            </a:r>
            <a:r>
              <a:rPr lang="en-US" sz="2000" dirty="0"/>
              <a:t/>
            </a:r>
            <a:br>
              <a:rPr lang="en-US" sz="2000" dirty="0"/>
            </a:br>
            <a:r>
              <a:rPr lang="en-US" sz="2000" dirty="0" smtClean="0"/>
              <a:t>H</a:t>
            </a:r>
            <a:r>
              <a:rPr lang="en-US" sz="2000" baseline="-25000" dirty="0" smtClean="0"/>
              <a:t>1</a:t>
            </a:r>
            <a:r>
              <a:rPr lang="en-US" sz="2000" dirty="0" smtClean="0"/>
              <a:t>: µ ≠ </a:t>
            </a:r>
            <a:r>
              <a:rPr lang="en-US" sz="2000" dirty="0"/>
              <a:t>12.50 inches</a:t>
            </a:r>
            <a:r>
              <a:rPr lang="en-US" sz="2000" dirty="0" smtClean="0"/>
              <a:t/>
            </a:r>
            <a:br>
              <a:rPr lang="en-US" sz="2000" dirty="0" smtClean="0"/>
            </a:br>
            <a:endParaRPr lang="en-US" sz="2000" dirty="0" smtClean="0"/>
          </a:p>
          <a:p>
            <a:pPr marL="109728" lvl="0" indent="0">
              <a:buNone/>
            </a:pPr>
            <a:endParaRPr lang="en-US" sz="2000" dirty="0" smtClean="0"/>
          </a:p>
          <a:p>
            <a:pPr lvl="0"/>
            <a:r>
              <a:rPr lang="en-US" sz="2000" dirty="0"/>
              <a:t>A company claims that </a:t>
            </a:r>
            <a:r>
              <a:rPr lang="en-US" sz="2000" dirty="0" smtClean="0"/>
              <a:t>a slice of its bread has exactly 2 grams of fiber.  Formulate this:</a:t>
            </a:r>
          </a:p>
          <a:p>
            <a:pPr marL="109728" lvl="0" indent="0" algn="r">
              <a:buNone/>
            </a:pPr>
            <a:r>
              <a:rPr lang="en-US" sz="2000" dirty="0" smtClean="0"/>
              <a:t>Answer</a:t>
            </a:r>
            <a:r>
              <a:rPr lang="en-US" sz="2000" dirty="0"/>
              <a:t>:   </a:t>
            </a:r>
            <a:br>
              <a:rPr lang="en-US" sz="2000" dirty="0"/>
            </a:br>
            <a:r>
              <a:rPr lang="en-US" sz="2000" dirty="0" smtClean="0"/>
              <a:t>H</a:t>
            </a:r>
            <a:r>
              <a:rPr lang="en-US" sz="2000" baseline="-25000" dirty="0"/>
              <a:t>0</a:t>
            </a:r>
            <a:r>
              <a:rPr lang="en-US" sz="2000" dirty="0" smtClean="0"/>
              <a:t>: µ = 2 grams</a:t>
            </a:r>
            <a:r>
              <a:rPr lang="en-US" sz="2000" dirty="0"/>
              <a:t/>
            </a:r>
            <a:br>
              <a:rPr lang="en-US" sz="2000" dirty="0"/>
            </a:br>
            <a:r>
              <a:rPr lang="en-US" sz="2000" dirty="0" smtClean="0"/>
              <a:t>H</a:t>
            </a:r>
            <a:r>
              <a:rPr lang="en-US" sz="2000" baseline="-25000" dirty="0"/>
              <a:t>1</a:t>
            </a:r>
            <a:r>
              <a:rPr lang="en-US" sz="2000" dirty="0" smtClean="0"/>
              <a:t>: µ ≠ 2 grams</a:t>
            </a:r>
            <a:endParaRPr lang="en-US" sz="20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12</a:t>
            </a:fld>
            <a:endParaRPr lang="en-US"/>
          </a:p>
        </p:txBody>
      </p:sp>
    </p:spTree>
    <p:extLst>
      <p:ext uri="{BB962C8B-B14F-4D97-AF65-F5344CB8AC3E}">
        <p14:creationId xmlns:p14="http://schemas.microsoft.com/office/powerpoint/2010/main" val="3225094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One-Tail Tests</a:t>
            </a:r>
            <a:endParaRPr lang="en-US" sz="3200" dirty="0"/>
          </a:p>
        </p:txBody>
      </p:sp>
      <p:sp>
        <p:nvSpPr>
          <p:cNvPr id="8" name="Content Placeholder 7"/>
          <p:cNvSpPr>
            <a:spLocks noGrp="1"/>
          </p:cNvSpPr>
          <p:nvPr>
            <p:ph idx="1"/>
          </p:nvPr>
        </p:nvSpPr>
        <p:spPr>
          <a:xfrm>
            <a:off x="457200" y="914400"/>
            <a:ext cx="8229600" cy="5562600"/>
          </a:xfrm>
        </p:spPr>
        <p:txBody>
          <a:bodyPr>
            <a:noAutofit/>
          </a:bodyPr>
          <a:lstStyle/>
          <a:p>
            <a:pPr marL="109728" indent="0">
              <a:buNone/>
            </a:pPr>
            <a:r>
              <a:rPr lang="en-US" sz="1600" dirty="0"/>
              <a:t> </a:t>
            </a:r>
          </a:p>
          <a:p>
            <a:pPr lvl="0"/>
            <a:r>
              <a:rPr lang="en-US" sz="1600" dirty="0" smtClean="0"/>
              <a:t>A company claims that its batteries have an average life of </a:t>
            </a:r>
            <a:r>
              <a:rPr lang="en-US" sz="1600" b="1" dirty="0" smtClean="0"/>
              <a:t>at least </a:t>
            </a:r>
            <a:r>
              <a:rPr lang="en-US" sz="1600" dirty="0" smtClean="0"/>
              <a:t>500 hours.  How would you formulate this?</a:t>
            </a:r>
          </a:p>
          <a:p>
            <a:pPr lvl="0"/>
            <a:endParaRPr lang="en-US" sz="1600" dirty="0"/>
          </a:p>
          <a:p>
            <a:pPr marL="109728" lvl="0" indent="0">
              <a:buNone/>
            </a:pPr>
            <a:r>
              <a:rPr lang="en-US" sz="1600" dirty="0" smtClean="0"/>
              <a:t>Answer:   </a:t>
            </a:r>
            <a:br>
              <a:rPr lang="en-US" sz="1600" dirty="0" smtClean="0"/>
            </a:br>
            <a:r>
              <a:rPr lang="en-US" sz="1600" dirty="0" smtClean="0"/>
              <a:t>H</a:t>
            </a:r>
            <a:r>
              <a:rPr lang="en-US" sz="1200" baseline="-25000" dirty="0" smtClean="0"/>
              <a:t>0</a:t>
            </a:r>
            <a:r>
              <a:rPr lang="en-US" sz="1200" dirty="0" smtClean="0"/>
              <a:t>: </a:t>
            </a:r>
            <a:r>
              <a:rPr lang="en-US" sz="1600" dirty="0" smtClean="0"/>
              <a:t>µ ≧ 500 hours</a:t>
            </a:r>
            <a:br>
              <a:rPr lang="en-US" sz="1600" dirty="0" smtClean="0"/>
            </a:br>
            <a:r>
              <a:rPr lang="en-US" sz="1600" dirty="0" smtClean="0"/>
              <a:t>H</a:t>
            </a:r>
            <a:r>
              <a:rPr lang="en-US" sz="1200" baseline="-25000" dirty="0"/>
              <a:t>1</a:t>
            </a:r>
            <a:r>
              <a:rPr lang="en-US" sz="1200" dirty="0" smtClean="0"/>
              <a:t>: </a:t>
            </a:r>
            <a:r>
              <a:rPr lang="en-US" sz="1600" dirty="0" smtClean="0"/>
              <a:t>µ &lt; </a:t>
            </a:r>
            <a:r>
              <a:rPr lang="en-US" sz="1600" dirty="0"/>
              <a:t>500 </a:t>
            </a:r>
            <a:r>
              <a:rPr lang="en-US" sz="1600" dirty="0" smtClean="0"/>
              <a:t>hours</a:t>
            </a:r>
          </a:p>
          <a:p>
            <a:pPr marL="109728" lvl="0" indent="0">
              <a:buNone/>
            </a:pPr>
            <a:endParaRPr lang="en-US" sz="1600" dirty="0"/>
          </a:p>
          <a:p>
            <a:pPr marL="109728" lvl="0" indent="0">
              <a:buNone/>
            </a:pPr>
            <a:r>
              <a:rPr lang="en-US" sz="1600" dirty="0" smtClean="0"/>
              <a:t>If you are testing at an </a:t>
            </a:r>
            <a:r>
              <a:rPr lang="el-GR" sz="1600" dirty="0" smtClean="0"/>
              <a:t>α</a:t>
            </a:r>
            <a:r>
              <a:rPr lang="en-US" sz="1600" dirty="0" smtClean="0"/>
              <a:t> = .05, The entire .05 is in the left tail (hint: </a:t>
            </a:r>
            <a:r>
              <a:rPr lang="en-US" sz="1800" dirty="0"/>
              <a:t>H</a:t>
            </a:r>
            <a:r>
              <a:rPr lang="en-US" sz="1400" baseline="-25000" dirty="0"/>
              <a:t>1</a:t>
            </a:r>
            <a:r>
              <a:rPr lang="en-US" sz="1600" dirty="0"/>
              <a:t> </a:t>
            </a:r>
            <a:r>
              <a:rPr lang="en-US" sz="1600" dirty="0" smtClean="0"/>
              <a:t>points to where the rejection region should be.) The critical value is -1.645.</a:t>
            </a:r>
            <a:br>
              <a:rPr lang="en-US" sz="1600" dirty="0" smtClean="0"/>
            </a:br>
            <a:r>
              <a:rPr lang="en-US" sz="1600" dirty="0" smtClean="0"/>
              <a:t> </a:t>
            </a:r>
            <a:endParaRPr lang="en-US" sz="900" dirty="0" smtClean="0"/>
          </a:p>
          <a:p>
            <a:pPr marL="109728" indent="0">
              <a:buNone/>
            </a:pPr>
            <a:endParaRPr lang="en-US" sz="1400" dirty="0" smtClean="0"/>
          </a:p>
          <a:p>
            <a:pPr marL="109728" indent="0">
              <a:buNone/>
            </a:pPr>
            <a:endParaRPr lang="en-US" sz="24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5" y="3886200"/>
            <a:ext cx="46672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6886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One-Tail Tests</a:t>
            </a:r>
            <a:endParaRPr lang="en-US" sz="3200" dirty="0"/>
          </a:p>
        </p:txBody>
      </p:sp>
      <p:sp>
        <p:nvSpPr>
          <p:cNvPr id="8" name="Content Placeholder 7"/>
          <p:cNvSpPr>
            <a:spLocks noGrp="1"/>
          </p:cNvSpPr>
          <p:nvPr>
            <p:ph idx="1"/>
          </p:nvPr>
        </p:nvSpPr>
        <p:spPr>
          <a:xfrm>
            <a:off x="457200" y="914400"/>
            <a:ext cx="8229600" cy="5562600"/>
          </a:xfrm>
        </p:spPr>
        <p:txBody>
          <a:bodyPr>
            <a:noAutofit/>
          </a:bodyPr>
          <a:lstStyle/>
          <a:p>
            <a:pPr marL="109728" indent="0">
              <a:buNone/>
            </a:pPr>
            <a:r>
              <a:rPr lang="en-US" sz="1600" dirty="0"/>
              <a:t> </a:t>
            </a:r>
            <a:r>
              <a:rPr lang="en-US" sz="1600" dirty="0" smtClean="0"/>
              <a:t/>
            </a:r>
            <a:br>
              <a:rPr lang="en-US" sz="1600" dirty="0" smtClean="0"/>
            </a:br>
            <a:r>
              <a:rPr lang="en-US" sz="1600" dirty="0" smtClean="0"/>
              <a:t>A </a:t>
            </a:r>
            <a:r>
              <a:rPr lang="en-US" sz="1600" dirty="0"/>
              <a:t>company claims that its </a:t>
            </a:r>
            <a:r>
              <a:rPr lang="en-US" sz="1600" dirty="0" smtClean="0"/>
              <a:t>overpriced, bottled spring water has </a:t>
            </a:r>
            <a:r>
              <a:rPr lang="en-US" sz="1600" b="1" dirty="0" smtClean="0"/>
              <a:t>no more </a:t>
            </a:r>
            <a:r>
              <a:rPr lang="en-US" sz="1600" dirty="0" smtClean="0"/>
              <a:t>than 1 mcg of benzene (poison).  </a:t>
            </a:r>
            <a:r>
              <a:rPr lang="en-US" sz="1600" dirty="0"/>
              <a:t>How would you formulate this</a:t>
            </a:r>
            <a:r>
              <a:rPr lang="en-US" sz="1600" dirty="0" smtClean="0"/>
              <a:t>:</a:t>
            </a:r>
          </a:p>
          <a:p>
            <a:pPr marL="109728" indent="0">
              <a:buNone/>
            </a:pPr>
            <a:endParaRPr lang="en-US" sz="1600" dirty="0"/>
          </a:p>
          <a:p>
            <a:pPr marL="109728" lvl="0" indent="0">
              <a:buNone/>
            </a:pPr>
            <a:r>
              <a:rPr lang="en-US" sz="1600" dirty="0"/>
              <a:t>Answer:   </a:t>
            </a:r>
            <a:br>
              <a:rPr lang="en-US" sz="1600" dirty="0"/>
            </a:br>
            <a:r>
              <a:rPr lang="en-US" sz="1600" dirty="0" smtClean="0"/>
              <a:t>H</a:t>
            </a:r>
            <a:r>
              <a:rPr lang="en-US" sz="1600" baseline="-25000" dirty="0" smtClean="0"/>
              <a:t>0</a:t>
            </a:r>
            <a:r>
              <a:rPr lang="en-US" sz="1600" dirty="0" smtClean="0"/>
              <a:t>: </a:t>
            </a:r>
            <a:r>
              <a:rPr lang="en-US" sz="1600" dirty="0"/>
              <a:t>µ </a:t>
            </a:r>
            <a:r>
              <a:rPr lang="en-US" sz="1600" dirty="0" smtClean="0"/>
              <a:t>≦ 1 mcg. benzene</a:t>
            </a:r>
            <a:r>
              <a:rPr lang="en-US" sz="1600" dirty="0"/>
              <a:t/>
            </a:r>
            <a:br>
              <a:rPr lang="en-US" sz="1600" dirty="0"/>
            </a:br>
            <a:r>
              <a:rPr lang="en-US" sz="1600" dirty="0" smtClean="0"/>
              <a:t>H</a:t>
            </a:r>
            <a:r>
              <a:rPr lang="en-US" sz="1600" baseline="-25000" dirty="0"/>
              <a:t>1</a:t>
            </a:r>
            <a:r>
              <a:rPr lang="en-US" sz="1600" dirty="0" smtClean="0"/>
              <a:t>: </a:t>
            </a:r>
            <a:r>
              <a:rPr lang="en-US" sz="1600" dirty="0"/>
              <a:t>µ </a:t>
            </a:r>
            <a:r>
              <a:rPr lang="en-US" sz="1600" dirty="0" smtClean="0"/>
              <a:t>&gt; 1 mcg. benzene</a:t>
            </a:r>
            <a:endParaRPr lang="en-US" sz="1600" dirty="0"/>
          </a:p>
          <a:p>
            <a:pPr marL="109728" lvl="0" indent="0">
              <a:buNone/>
            </a:pPr>
            <a:r>
              <a:rPr lang="en-US" sz="1600" dirty="0" smtClean="0"/>
              <a:t/>
            </a:r>
            <a:br>
              <a:rPr lang="en-US" sz="1600" dirty="0" smtClean="0"/>
            </a:br>
            <a:r>
              <a:rPr lang="en-US" sz="1600" dirty="0"/>
              <a:t>If you are testing at an </a:t>
            </a:r>
            <a:r>
              <a:rPr lang="el-GR" sz="1600" dirty="0"/>
              <a:t>α</a:t>
            </a:r>
            <a:r>
              <a:rPr lang="en-US" sz="1600" dirty="0"/>
              <a:t> = .05, The entire .05 is in the </a:t>
            </a:r>
            <a:r>
              <a:rPr lang="en-US" sz="1600" dirty="0" smtClean="0"/>
              <a:t>right tail </a:t>
            </a:r>
            <a:r>
              <a:rPr lang="en-US" sz="1600" dirty="0"/>
              <a:t>(hint: </a:t>
            </a:r>
            <a:r>
              <a:rPr lang="en-US" sz="1800" dirty="0"/>
              <a:t>H</a:t>
            </a:r>
            <a:r>
              <a:rPr lang="en-US" sz="1400" baseline="-25000" dirty="0"/>
              <a:t>1</a:t>
            </a:r>
            <a:r>
              <a:rPr lang="en-US" sz="1400" dirty="0"/>
              <a:t> </a:t>
            </a:r>
            <a:r>
              <a:rPr lang="en-US" sz="1600" dirty="0"/>
              <a:t>points to where the rejection region should be.) The critical value is </a:t>
            </a:r>
            <a:r>
              <a:rPr lang="en-US" sz="1600" dirty="0" smtClean="0"/>
              <a:t>+1.645</a:t>
            </a:r>
            <a:r>
              <a:rPr lang="en-US" sz="1600" dirty="0"/>
              <a:t>.</a:t>
            </a:r>
          </a:p>
          <a:p>
            <a:pPr marL="109728" indent="0">
              <a:buNone/>
            </a:pPr>
            <a:endParaRPr lang="en-US" sz="1400" dirty="0" smtClean="0"/>
          </a:p>
          <a:p>
            <a:pPr marL="109728" indent="0">
              <a:buNone/>
            </a:pPr>
            <a:endParaRPr lang="en-US" sz="24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14</a:t>
            </a:fld>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733800"/>
            <a:ext cx="5284787"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931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14600"/>
            <a:ext cx="3962399" cy="145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28600"/>
            <a:ext cx="7924799" cy="381000"/>
          </a:xfrm>
        </p:spPr>
        <p:txBody>
          <a:bodyPr>
            <a:noAutofit/>
          </a:bodyPr>
          <a:lstStyle/>
          <a:p>
            <a:r>
              <a:rPr lang="en-US" sz="3200" dirty="0" smtClean="0"/>
              <a:t>Example:  Two-Tail Test</a:t>
            </a:r>
            <a:endParaRPr lang="en-US" sz="3200" dirty="0"/>
          </a:p>
        </p:txBody>
      </p:sp>
      <p:sp>
        <p:nvSpPr>
          <p:cNvPr id="8" name="Content Placeholder 7"/>
          <p:cNvSpPr>
            <a:spLocks noGrp="1"/>
          </p:cNvSpPr>
          <p:nvPr>
            <p:ph idx="1"/>
          </p:nvPr>
        </p:nvSpPr>
        <p:spPr>
          <a:xfrm>
            <a:off x="457200" y="609600"/>
            <a:ext cx="8229600" cy="5867400"/>
          </a:xfrm>
        </p:spPr>
        <p:txBody>
          <a:bodyPr>
            <a:noAutofit/>
          </a:bodyPr>
          <a:lstStyle/>
          <a:p>
            <a:pPr marL="109728" indent="0">
              <a:buNone/>
            </a:pPr>
            <a:r>
              <a:rPr lang="en-US" sz="1600" dirty="0" smtClean="0"/>
              <a:t>A </a:t>
            </a:r>
            <a:r>
              <a:rPr lang="en-US" sz="1600" dirty="0"/>
              <a:t>pharmaceutical company claims that each of its pills contains exactly 20.00 milligrams of </a:t>
            </a:r>
            <a:r>
              <a:rPr lang="en-US" sz="1600" dirty="0" err="1"/>
              <a:t>Cumidin</a:t>
            </a:r>
            <a:r>
              <a:rPr lang="en-US" sz="1600" dirty="0"/>
              <a:t> (a blood thinner). You sample 64 pills and </a:t>
            </a:r>
            <a:r>
              <a:rPr lang="en-US" sz="1600" dirty="0" smtClean="0"/>
              <a:t>find that the sample mean X</a:t>
            </a:r>
            <a:r>
              <a:rPr lang="en-US" sz="1600" dirty="0"/>
              <a:t>̅ </a:t>
            </a:r>
            <a:r>
              <a:rPr lang="en-US" sz="1600" dirty="0" smtClean="0"/>
              <a:t>=20.50 mg </a:t>
            </a:r>
            <a:r>
              <a:rPr lang="en-US" sz="1600" dirty="0"/>
              <a:t>and  s = .80 </a:t>
            </a:r>
            <a:r>
              <a:rPr lang="en-US" sz="1600" dirty="0" smtClean="0"/>
              <a:t>mg. </a:t>
            </a:r>
            <a:r>
              <a:rPr lang="en-US" sz="1600" dirty="0"/>
              <a:t>Should the company’s claim be rejected?  Test at </a:t>
            </a:r>
            <a:r>
              <a:rPr lang="el-GR" sz="1600" dirty="0" smtClean="0"/>
              <a:t>α</a:t>
            </a:r>
            <a:r>
              <a:rPr lang="en-US" sz="1600" dirty="0" smtClean="0"/>
              <a:t> </a:t>
            </a:r>
            <a:r>
              <a:rPr lang="en-US" sz="1600" dirty="0"/>
              <a:t>= 0.05</a:t>
            </a:r>
            <a:r>
              <a:rPr lang="en-US" sz="1600" dirty="0" smtClean="0"/>
              <a:t>.</a:t>
            </a:r>
            <a:r>
              <a:rPr lang="en-US" sz="1600" dirty="0"/>
              <a:t> </a:t>
            </a:r>
            <a:endParaRPr lang="en-US" sz="1600" dirty="0" smtClean="0"/>
          </a:p>
          <a:p>
            <a:r>
              <a:rPr lang="en-US" sz="1600" i="1" dirty="0" smtClean="0"/>
              <a:t>Formulate the hypotheses</a:t>
            </a:r>
          </a:p>
          <a:p>
            <a:pPr marL="109728" indent="0">
              <a:buNone/>
            </a:pPr>
            <a:r>
              <a:rPr lang="en-US" sz="1600" dirty="0" smtClean="0"/>
              <a:t>	H</a:t>
            </a:r>
            <a:r>
              <a:rPr lang="en-US" sz="1600" baseline="-25000" dirty="0" smtClean="0"/>
              <a:t>0</a:t>
            </a:r>
            <a:r>
              <a:rPr lang="en-US" sz="1600" dirty="0" smtClean="0"/>
              <a:t>:  µ =20.00 mg  </a:t>
            </a:r>
            <a:br>
              <a:rPr lang="en-US" sz="1600" dirty="0" smtClean="0"/>
            </a:br>
            <a:r>
              <a:rPr lang="en-US" sz="1600" dirty="0" smtClean="0"/>
              <a:t>	H</a:t>
            </a:r>
            <a:r>
              <a:rPr lang="en-US" sz="1600" baseline="-25000" dirty="0" smtClean="0"/>
              <a:t>1</a:t>
            </a:r>
            <a:r>
              <a:rPr lang="en-US" sz="1600" dirty="0" smtClean="0"/>
              <a:t>:  µ </a:t>
            </a:r>
            <a:r>
              <a:rPr lang="en-US" sz="1600" dirty="0" smtClean="0">
                <a:sym typeface="Symbol"/>
              </a:rPr>
              <a:t></a:t>
            </a:r>
            <a:r>
              <a:rPr lang="en-US" sz="1600" dirty="0" smtClean="0"/>
              <a:t> 20.00 mg</a:t>
            </a:r>
          </a:p>
          <a:p>
            <a:r>
              <a:rPr lang="en-US" sz="1600" i="1" dirty="0" smtClean="0"/>
              <a:t>Choose the test statistic and find the critical </a:t>
            </a:r>
            <a:r>
              <a:rPr lang="en-US" sz="1600" i="1" dirty="0"/>
              <a:t>values; d</a:t>
            </a:r>
            <a:r>
              <a:rPr lang="en-US" sz="1600" i="1" dirty="0" smtClean="0"/>
              <a:t>raw </a:t>
            </a:r>
            <a:r>
              <a:rPr lang="en-US" sz="1600" i="1" dirty="0"/>
              <a:t>region of </a:t>
            </a:r>
            <a:r>
              <a:rPr lang="en-US" sz="1600" i="1" dirty="0" smtClean="0"/>
              <a:t>rejection</a:t>
            </a:r>
            <a:endParaRPr lang="en-US" sz="1600" dirty="0" smtClean="0"/>
          </a:p>
          <a:p>
            <a:pPr marL="109728" indent="0">
              <a:buNone/>
            </a:pPr>
            <a:r>
              <a:rPr lang="en-US" sz="1600" dirty="0" smtClean="0"/>
              <a:t>Test statistic: Z</a:t>
            </a:r>
          </a:p>
          <a:p>
            <a:pPr marL="109728" indent="0">
              <a:buNone/>
            </a:pPr>
            <a:r>
              <a:rPr lang="en-US" sz="1600" dirty="0" smtClean="0"/>
              <a:t>At </a:t>
            </a:r>
            <a:r>
              <a:rPr lang="el-GR" sz="1600" dirty="0"/>
              <a:t>α</a:t>
            </a:r>
            <a:r>
              <a:rPr lang="en-US" sz="1600" dirty="0"/>
              <a:t> = </a:t>
            </a:r>
            <a:r>
              <a:rPr lang="en-US" sz="1600" dirty="0" smtClean="0"/>
              <a:t>0.05, the critical values are ±1.96.</a:t>
            </a:r>
            <a:endParaRPr lang="en-US" sz="1600" dirty="0"/>
          </a:p>
          <a:p>
            <a:pPr marL="109728" indent="0">
              <a:buNone/>
            </a:pPr>
            <a:endParaRPr lang="en-US" sz="1600" dirty="0"/>
          </a:p>
          <a:p>
            <a:endParaRPr lang="en-US" sz="1600" dirty="0" smtClean="0"/>
          </a:p>
          <a:p>
            <a:endParaRPr lang="en-US" sz="1600" i="1" dirty="0" smtClean="0"/>
          </a:p>
          <a:p>
            <a:r>
              <a:rPr lang="en-US" sz="1600" i="1" dirty="0" smtClean="0"/>
              <a:t>Use the data </a:t>
            </a:r>
            <a:r>
              <a:rPr lang="en-US" sz="1600" i="1" dirty="0"/>
              <a:t>to get </a:t>
            </a:r>
            <a:r>
              <a:rPr lang="en-US" sz="1600" i="1" dirty="0" smtClean="0"/>
              <a:t>the calculated </a:t>
            </a:r>
            <a:r>
              <a:rPr lang="en-US" sz="1600" i="1" dirty="0"/>
              <a:t>value of </a:t>
            </a:r>
            <a:r>
              <a:rPr lang="en-US" sz="1600" i="1" dirty="0" smtClean="0"/>
              <a:t>the test statistic</a:t>
            </a:r>
            <a:endParaRPr lang="en-US" sz="1600" dirty="0" smtClean="0"/>
          </a:p>
          <a:p>
            <a:pPr marL="109728" indent="0">
              <a:buNone/>
            </a:pPr>
            <a:r>
              <a:rPr lang="en-US" sz="1600" dirty="0" smtClean="0"/>
              <a:t>Z </a:t>
            </a:r>
            <a:r>
              <a:rPr lang="en-US" sz="1600" dirty="0"/>
              <a:t>=  	 </a:t>
            </a:r>
            <a:r>
              <a:rPr lang="en-US" sz="1600" dirty="0" smtClean="0"/>
              <a:t>         =      = </a:t>
            </a:r>
            <a:r>
              <a:rPr lang="en-US" sz="1400" dirty="0" smtClean="0"/>
              <a:t>5          </a:t>
            </a:r>
            <a:r>
              <a:rPr lang="en-US" sz="1200" dirty="0" smtClean="0"/>
              <a:t>[ .80/√.64 </a:t>
            </a:r>
            <a:r>
              <a:rPr lang="en-US" sz="1200" dirty="0"/>
              <a:t>= .10  This is the standard error of the mean. </a:t>
            </a:r>
            <a:r>
              <a:rPr lang="en-US" sz="1400" dirty="0" smtClean="0"/>
              <a:t>]</a:t>
            </a:r>
            <a:r>
              <a:rPr lang="en-US" sz="1400" dirty="0"/>
              <a:t> </a:t>
            </a:r>
          </a:p>
          <a:p>
            <a:pPr marL="109728" indent="0">
              <a:buNone/>
            </a:pPr>
            <a:endParaRPr lang="en-US" sz="1600" dirty="0" smtClean="0"/>
          </a:p>
          <a:p>
            <a:endParaRPr lang="en-US" sz="1600" i="1" dirty="0" smtClean="0"/>
          </a:p>
          <a:p>
            <a:r>
              <a:rPr lang="en-US" sz="1600" i="1" dirty="0" smtClean="0"/>
              <a:t>Come to a Conclusion:  Reject H</a:t>
            </a:r>
            <a:r>
              <a:rPr lang="en-US" sz="1600" i="1" baseline="-25000" dirty="0" smtClean="0"/>
              <a:t>0</a:t>
            </a:r>
            <a:r>
              <a:rPr lang="en-US" sz="1600" i="1" dirty="0" smtClean="0"/>
              <a:t> or Do Not Reject H</a:t>
            </a:r>
            <a:r>
              <a:rPr lang="en-US" sz="1600" i="1" baseline="-25000" dirty="0" smtClean="0"/>
              <a:t>0</a:t>
            </a:r>
          </a:p>
          <a:p>
            <a:pPr marL="109728" indent="0">
              <a:buNone/>
            </a:pPr>
            <a:r>
              <a:rPr lang="en-US" sz="1600" dirty="0" smtClean="0"/>
              <a:t>	The computed </a:t>
            </a:r>
            <a:r>
              <a:rPr lang="en-US" sz="1600" dirty="0"/>
              <a:t>Z value of 5 is deep in the region of </a:t>
            </a:r>
            <a:r>
              <a:rPr lang="en-US" sz="1600" dirty="0" smtClean="0"/>
              <a:t>rejection. </a:t>
            </a:r>
            <a:br>
              <a:rPr lang="en-US" sz="1600" dirty="0" smtClean="0"/>
            </a:br>
            <a:r>
              <a:rPr lang="en-US" sz="1600" dirty="0" smtClean="0"/>
              <a:t>	Thus, </a:t>
            </a:r>
            <a:r>
              <a:rPr lang="en-US" sz="1600" dirty="0"/>
              <a:t>R</a:t>
            </a:r>
            <a:r>
              <a:rPr lang="en-US" sz="1600" dirty="0" smtClean="0"/>
              <a:t>eject </a:t>
            </a:r>
            <a:r>
              <a:rPr lang="en-US" sz="1600" dirty="0"/>
              <a:t>H</a:t>
            </a:r>
            <a:r>
              <a:rPr lang="en-US" sz="1600" baseline="-25000" dirty="0"/>
              <a:t>0</a:t>
            </a:r>
            <a:r>
              <a:rPr lang="en-US" sz="1600" dirty="0"/>
              <a:t> at p &lt; .</a:t>
            </a:r>
            <a:r>
              <a:rPr lang="en-US" sz="1600" dirty="0" smtClean="0"/>
              <a:t>05</a:t>
            </a:r>
            <a:endParaRPr lang="en-US" sz="16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15</a:t>
            </a:fld>
            <a:endParaRPr 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4572000"/>
            <a:ext cx="914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3132" y="4571711"/>
            <a:ext cx="266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65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924799" cy="381000"/>
          </a:xfrm>
        </p:spPr>
        <p:txBody>
          <a:bodyPr>
            <a:noAutofit/>
          </a:bodyPr>
          <a:lstStyle/>
          <a:p>
            <a:r>
              <a:rPr lang="en-US" sz="3200" dirty="0" smtClean="0"/>
              <a:t>Example:  Two-Tail Test</a:t>
            </a:r>
            <a:endParaRPr lang="en-US" sz="3200" dirty="0"/>
          </a:p>
        </p:txBody>
      </p:sp>
      <p:sp>
        <p:nvSpPr>
          <p:cNvPr id="8" name="Content Placeholder 7"/>
          <p:cNvSpPr>
            <a:spLocks noGrp="1"/>
          </p:cNvSpPr>
          <p:nvPr>
            <p:ph idx="1"/>
          </p:nvPr>
        </p:nvSpPr>
        <p:spPr>
          <a:xfrm>
            <a:off x="457200" y="609600"/>
            <a:ext cx="8229600" cy="5867400"/>
          </a:xfrm>
        </p:spPr>
        <p:txBody>
          <a:bodyPr>
            <a:noAutofit/>
          </a:bodyPr>
          <a:lstStyle/>
          <a:p>
            <a:endParaRPr lang="en-US" sz="1600" dirty="0"/>
          </a:p>
          <a:p>
            <a:r>
              <a:rPr lang="en-US" sz="1800" dirty="0" smtClean="0"/>
              <a:t>Suppose we </a:t>
            </a:r>
            <a:r>
              <a:rPr lang="en-US" sz="1800" dirty="0"/>
              <a:t>took the above </a:t>
            </a:r>
            <a:r>
              <a:rPr lang="en-US" sz="1800" dirty="0" smtClean="0"/>
              <a:t>data, ignored the hypothesis,  </a:t>
            </a:r>
            <a:r>
              <a:rPr lang="en-US" sz="1800" dirty="0"/>
              <a:t>and constructed a 95% confidence </a:t>
            </a:r>
            <a:r>
              <a:rPr lang="en-US" sz="1800" dirty="0" smtClean="0"/>
              <a:t>interval estimator.</a:t>
            </a:r>
            <a:endParaRPr lang="en-US" sz="1800" dirty="0"/>
          </a:p>
          <a:p>
            <a:pPr marL="109728" indent="0">
              <a:buNone/>
            </a:pPr>
            <a:endParaRPr lang="en-US" sz="1800" dirty="0" smtClean="0"/>
          </a:p>
          <a:p>
            <a:pPr marL="109728" indent="0">
              <a:buNone/>
            </a:pPr>
            <a:endParaRPr lang="en-US" sz="1800" dirty="0"/>
          </a:p>
          <a:p>
            <a:pPr marL="109728" indent="0">
              <a:buNone/>
            </a:pPr>
            <a:endParaRPr lang="en-US" sz="1800" dirty="0" smtClean="0"/>
          </a:p>
          <a:p>
            <a:pPr marL="109728" indent="0">
              <a:buNone/>
            </a:pPr>
            <a:r>
              <a:rPr lang="en-US" sz="1800" dirty="0" smtClean="0"/>
              <a:t>20.50 </a:t>
            </a:r>
            <a:r>
              <a:rPr lang="en-US" sz="1800" dirty="0">
                <a:sym typeface="Symbol"/>
              </a:rPr>
              <a:t></a:t>
            </a:r>
            <a:r>
              <a:rPr lang="en-US" sz="1800" dirty="0"/>
              <a:t> 1.96(.</a:t>
            </a:r>
            <a:r>
              <a:rPr lang="en-US" sz="1800" dirty="0" smtClean="0"/>
              <a:t>10)	</a:t>
            </a:r>
          </a:p>
          <a:p>
            <a:pPr marL="109728" indent="0">
              <a:buNone/>
            </a:pPr>
            <a:r>
              <a:rPr lang="en-US" sz="1800" dirty="0"/>
              <a:t>95%, CIE: 20.304 mg </a:t>
            </a:r>
            <a:r>
              <a:rPr lang="en-US" sz="1800" b="1" dirty="0" smtClean="0">
                <a:sym typeface="Symbol"/>
              </a:rPr>
              <a:t></a:t>
            </a:r>
            <a:r>
              <a:rPr lang="en-US" sz="1800" dirty="0" smtClean="0"/>
              <a:t> </a:t>
            </a:r>
            <a:r>
              <a:rPr lang="en-US" sz="1800" dirty="0"/>
              <a:t>20.696 </a:t>
            </a:r>
            <a:r>
              <a:rPr lang="en-US" sz="1800" dirty="0" smtClean="0"/>
              <a:t>mg</a:t>
            </a:r>
          </a:p>
          <a:p>
            <a:pPr marL="109728" indent="0">
              <a:buNone/>
            </a:pPr>
            <a:endParaRPr lang="en-US" sz="1800" dirty="0"/>
          </a:p>
          <a:p>
            <a:r>
              <a:rPr lang="en-US" sz="1800" dirty="0" smtClean="0"/>
              <a:t>We note </a:t>
            </a:r>
            <a:r>
              <a:rPr lang="en-US" sz="1800" dirty="0"/>
              <a:t>that 20.00 mg is not in this interval.  </a:t>
            </a:r>
            <a:endParaRPr lang="en-US" sz="1800" dirty="0" smtClean="0"/>
          </a:p>
          <a:p>
            <a:r>
              <a:rPr lang="en-US" sz="1800" dirty="0" smtClean="0"/>
              <a:t>As you can see, hypothesis testing and CIE are virtually the same exercise; they are merely two sides of the same coin.  Both rely on the sample evidence.  </a:t>
            </a:r>
          </a:p>
          <a:p>
            <a:r>
              <a:rPr lang="en-US" sz="1800" dirty="0" smtClean="0"/>
              <a:t>If a claim is made about a parameter, do a hypothesis test.  If no claim is made and a company wants to use sample evidence to estimate a parameter (perhaps to determine what claims may be made in the future about a parameter), construct a confidence interval estimator.</a:t>
            </a:r>
            <a:endParaRPr lang="en-US" sz="1800" dirty="0"/>
          </a:p>
          <a:p>
            <a:pPr marL="109728" indent="0">
              <a:buNone/>
            </a:pPr>
            <a:r>
              <a:rPr lang="en-US" sz="1600" dirty="0" smtClean="0"/>
              <a:t>  </a:t>
            </a:r>
            <a:endParaRPr lang="en-US" sz="16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16</a:t>
            </a:fld>
            <a:endParaRPr lang="en-US"/>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0"/>
            <a:ext cx="3962399" cy="145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29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Example:  One-Tail Test</a:t>
            </a:r>
          </a:p>
        </p:txBody>
      </p:sp>
      <p:sp>
        <p:nvSpPr>
          <p:cNvPr id="2" name="Content Placeholder 1"/>
          <p:cNvSpPr>
            <a:spLocks noGrp="1"/>
          </p:cNvSpPr>
          <p:nvPr>
            <p:ph idx="1"/>
          </p:nvPr>
        </p:nvSpPr>
        <p:spPr/>
        <p:txBody>
          <a:bodyPr>
            <a:normAutofit fontScale="62500" lnSpcReduction="20000"/>
          </a:bodyPr>
          <a:lstStyle/>
          <a:p>
            <a:r>
              <a:rPr lang="en-US" sz="2600" dirty="0"/>
              <a:t>A company claims that its LED bulbs will last at least 8,000 hours. You sample 100 bulbs and find that </a:t>
            </a:r>
            <a:r>
              <a:rPr lang="en-US" sz="2600" dirty="0" smtClean="0"/>
              <a:t>X̅ =</a:t>
            </a:r>
            <a:r>
              <a:rPr lang="en-US" sz="2600" dirty="0"/>
              <a:t>7,800 hours and  </a:t>
            </a:r>
            <a:r>
              <a:rPr lang="en-US" sz="2600" dirty="0" smtClean="0"/>
              <a:t>s=800 </a:t>
            </a:r>
            <a:r>
              <a:rPr lang="en-US" sz="2600" dirty="0"/>
              <a:t>hours. Should the company’s claim be rejected?  Test at </a:t>
            </a:r>
            <a:r>
              <a:rPr lang="el-GR" sz="2600" dirty="0"/>
              <a:t>α</a:t>
            </a:r>
            <a:r>
              <a:rPr lang="en-US" sz="2600" dirty="0"/>
              <a:t> = 0.05. </a:t>
            </a:r>
          </a:p>
          <a:p>
            <a:pPr marL="109728" indent="0">
              <a:buNone/>
            </a:pPr>
            <a:endParaRPr lang="en-US" sz="2600" dirty="0" smtClean="0"/>
          </a:p>
          <a:p>
            <a:r>
              <a:rPr lang="en-US" sz="2600" dirty="0" smtClean="0"/>
              <a:t>H</a:t>
            </a:r>
            <a:r>
              <a:rPr lang="en-US" sz="2600" baseline="-25000" dirty="0" smtClean="0"/>
              <a:t>0</a:t>
            </a:r>
            <a:r>
              <a:rPr lang="en-US" sz="2600" dirty="0"/>
              <a:t>:  µ ≧ 8,000 hours	</a:t>
            </a:r>
            <a:br>
              <a:rPr lang="en-US" sz="2600" dirty="0"/>
            </a:br>
            <a:r>
              <a:rPr lang="en-US" sz="2600" dirty="0"/>
              <a:t>H</a:t>
            </a:r>
            <a:r>
              <a:rPr lang="en-US" sz="2600" baseline="-25000" dirty="0"/>
              <a:t>1</a:t>
            </a:r>
            <a:r>
              <a:rPr lang="en-US" sz="2600" dirty="0"/>
              <a:t>:  µ </a:t>
            </a:r>
            <a:r>
              <a:rPr lang="en-US" sz="2600" dirty="0">
                <a:sym typeface="Symbol"/>
              </a:rPr>
              <a:t>&lt;</a:t>
            </a:r>
            <a:r>
              <a:rPr lang="en-US" sz="2600" dirty="0"/>
              <a:t> 8,000 hours</a:t>
            </a:r>
          </a:p>
          <a:p>
            <a:pPr marL="109728" indent="0">
              <a:buNone/>
            </a:pPr>
            <a:endParaRPr lang="en-US" sz="2600" dirty="0"/>
          </a:p>
          <a:p>
            <a:r>
              <a:rPr lang="en-US" sz="2600" dirty="0"/>
              <a:t>Z = 7,800 – 8,000 / (800/√100)  = -200/80  = -2.50  </a:t>
            </a:r>
            <a:endParaRPr lang="en-US" sz="2600" dirty="0" smtClean="0"/>
          </a:p>
          <a:p>
            <a:pPr lvl="2"/>
            <a:r>
              <a:rPr lang="en-US" sz="2000" dirty="0" smtClean="0"/>
              <a:t>[800</a:t>
            </a:r>
            <a:r>
              <a:rPr lang="en-US" sz="2000" dirty="0"/>
              <a:t>/√100 = </a:t>
            </a:r>
            <a:r>
              <a:rPr lang="en-US" sz="2000" dirty="0" smtClean="0"/>
              <a:t>80, the </a:t>
            </a:r>
            <a:r>
              <a:rPr lang="en-US" sz="2000" dirty="0"/>
              <a:t>standard error of the </a:t>
            </a:r>
            <a:r>
              <a:rPr lang="en-US" sz="2000" dirty="0" smtClean="0"/>
              <a:t>mean]</a:t>
            </a:r>
            <a:endParaRPr lang="en-US" sz="2000" dirty="0"/>
          </a:p>
          <a:p>
            <a:pPr marL="109728" indent="0">
              <a:buNone/>
            </a:pPr>
            <a:endParaRPr lang="en-US" sz="2600" dirty="0"/>
          </a:p>
          <a:p>
            <a:r>
              <a:rPr lang="en-US" sz="2600" dirty="0"/>
              <a:t>The </a:t>
            </a:r>
            <a:r>
              <a:rPr lang="en-US" sz="2600" dirty="0" smtClean="0"/>
              <a:t>computed Z </a:t>
            </a:r>
            <a:r>
              <a:rPr lang="en-US" sz="2600" dirty="0"/>
              <a:t>value of </a:t>
            </a:r>
            <a:r>
              <a:rPr lang="en-US" sz="2600" dirty="0" smtClean="0"/>
              <a:t>-2.50 </a:t>
            </a:r>
            <a:r>
              <a:rPr lang="en-US" sz="2600" dirty="0"/>
              <a:t>is in the </a:t>
            </a:r>
            <a:r>
              <a:rPr lang="en-US" sz="2600" dirty="0" smtClean="0"/>
              <a:t>region of rejection. </a:t>
            </a:r>
            <a:r>
              <a:rPr lang="en-US" sz="2600" dirty="0"/>
              <a:t>Thus, reject H</a:t>
            </a:r>
            <a:r>
              <a:rPr lang="en-US" sz="2600" baseline="-25000" dirty="0"/>
              <a:t>0</a:t>
            </a:r>
            <a:r>
              <a:rPr lang="en-US" sz="2600" dirty="0"/>
              <a:t> at p &lt; .05</a:t>
            </a:r>
            <a:r>
              <a:rPr lang="en-US" sz="2800" dirty="0"/>
              <a:t/>
            </a:r>
            <a:br>
              <a:rPr lang="en-US" sz="2800" dirty="0"/>
            </a:br>
            <a:endParaRPr lang="en-US" sz="2800" dirty="0" smtClean="0"/>
          </a:p>
          <a:p>
            <a:pPr lvl="1"/>
            <a:r>
              <a:rPr lang="en-US" sz="1800" dirty="0" smtClean="0"/>
              <a:t>Note</a:t>
            </a:r>
            <a:r>
              <a:rPr lang="en-US" sz="1800" dirty="0"/>
              <a:t>: When testing a hypothesis, we often have to perform a one-tail test if the claim requires it. However, we will always use only </a:t>
            </a:r>
            <a:r>
              <a:rPr lang="en-US" sz="1800" i="1" dirty="0"/>
              <a:t>two-sided</a:t>
            </a:r>
            <a:r>
              <a:rPr lang="en-US" sz="1800" dirty="0"/>
              <a:t> confidence interval estimators when using sample statistics to estimate population parameters.</a:t>
            </a:r>
          </a:p>
          <a:p>
            <a:pPr marL="109728" indent="0">
              <a:buNone/>
            </a:pPr>
            <a:endParaRPr lang="en-US" sz="28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17</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09800"/>
            <a:ext cx="3657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348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Subtitle 2"/>
          <p:cNvSpPr>
            <a:spLocks noGrp="1"/>
          </p:cNvSpPr>
          <p:nvPr>
            <p:ph idx="1"/>
          </p:nvPr>
        </p:nvSpPr>
        <p:spPr/>
        <p:txBody>
          <a:bodyPr>
            <a:normAutofit/>
          </a:bodyPr>
          <a:lstStyle/>
          <a:p>
            <a:r>
              <a:rPr lang="en-US" dirty="0"/>
              <a:t>Testing a </a:t>
            </a:r>
            <a:r>
              <a:rPr lang="en-US" dirty="0" smtClean="0"/>
              <a:t>Claim:  Companies often make claims about products.  </a:t>
            </a:r>
            <a:r>
              <a:rPr lang="en-US" dirty="0"/>
              <a:t>For example, a frozen yogurt company may claim that its product has no more than 90 calories per cup.  This claim is about a parameter – i.e., the population </a:t>
            </a:r>
            <a:r>
              <a:rPr lang="en-US" dirty="0" smtClean="0"/>
              <a:t>mean number of calories </a:t>
            </a:r>
            <a:r>
              <a:rPr lang="en-US" dirty="0"/>
              <a:t>per cup (</a:t>
            </a:r>
            <a:r>
              <a:rPr lang="el-GR" dirty="0"/>
              <a:t>μ</a:t>
            </a:r>
            <a:r>
              <a:rPr lang="en-US" dirty="0" smtClean="0"/>
              <a:t>). </a:t>
            </a:r>
          </a:p>
          <a:p>
            <a:pPr marL="137160" indent="0">
              <a:buNone/>
            </a:pPr>
            <a:r>
              <a:rPr lang="en-US" dirty="0" smtClean="0"/>
              <a:t> </a:t>
            </a:r>
            <a:r>
              <a:rPr lang="en-US" sz="1800" dirty="0" smtClean="0"/>
              <a:t> </a:t>
            </a:r>
          </a:p>
          <a:p>
            <a:r>
              <a:rPr lang="en-US" dirty="0" smtClean="0"/>
              <a:t>The claim </a:t>
            </a:r>
            <a:r>
              <a:rPr lang="en-US" dirty="0"/>
              <a:t>is tested is by taking a sample </a:t>
            </a:r>
            <a:r>
              <a:rPr lang="en-US" dirty="0" smtClean="0"/>
              <a:t>- say</a:t>
            </a:r>
            <a:r>
              <a:rPr lang="en-US" dirty="0"/>
              <a:t>, 100 cups </a:t>
            </a:r>
            <a:r>
              <a:rPr lang="en-US" dirty="0" smtClean="0"/>
              <a:t>- and </a:t>
            </a:r>
            <a:r>
              <a:rPr lang="en-US" dirty="0"/>
              <a:t>determining the sample mean.  If the sample mean is 90 calories or less we have no evidence that the company has lied.  Even if the sample mean is greater than 90 calories, it is possible the company is still telling the truth </a:t>
            </a:r>
            <a:r>
              <a:rPr lang="en-US" dirty="0" smtClean="0"/>
              <a:t>(sampling </a:t>
            </a:r>
            <a:r>
              <a:rPr lang="en-US" dirty="0"/>
              <a:t>error).  However, at some point – </a:t>
            </a:r>
            <a:r>
              <a:rPr lang="en-US" dirty="0" smtClean="0"/>
              <a:t>perhaps, say</a:t>
            </a:r>
            <a:r>
              <a:rPr lang="en-US" dirty="0"/>
              <a:t>, a sample average of 500 calories per cup – it will be clear that the company has </a:t>
            </a:r>
            <a:r>
              <a:rPr lang="en-US" dirty="0" smtClean="0"/>
              <a:t>not been completely truthful </a:t>
            </a:r>
            <a:r>
              <a:rPr lang="en-US" dirty="0"/>
              <a:t>about </a:t>
            </a:r>
            <a:r>
              <a:rPr lang="en-US" dirty="0" smtClean="0"/>
              <a:t>its product.</a:t>
            </a:r>
            <a:endParaRPr lang="en-US" dirty="0"/>
          </a:p>
        </p:txBody>
      </p:sp>
      <p:sp>
        <p:nvSpPr>
          <p:cNvPr id="4" name="Footer Placeholder 3"/>
          <p:cNvSpPr>
            <a:spLocks noGrp="1"/>
          </p:cNvSpPr>
          <p:nvPr>
            <p:ph type="ftr" sz="quarter" idx="11"/>
          </p:nvPr>
        </p:nvSpPr>
        <p:spPr/>
        <p:txBody>
          <a:bodyPr/>
          <a:lstStyle/>
          <a:p>
            <a:r>
              <a:rPr lang="en-US" smtClean="0"/>
              <a:t>Hypothesis Testing</a:t>
            </a:r>
            <a:endParaRPr lang="en-US"/>
          </a:p>
        </p:txBody>
      </p:sp>
      <p:sp>
        <p:nvSpPr>
          <p:cNvPr id="5" name="Slide Number Placeholder 4"/>
          <p:cNvSpPr>
            <a:spLocks noGrp="1"/>
          </p:cNvSpPr>
          <p:nvPr>
            <p:ph type="sldNum" sz="quarter" idx="12"/>
          </p:nvPr>
        </p:nvSpPr>
        <p:spPr/>
        <p:txBody>
          <a:bodyPr/>
          <a:lstStyle/>
          <a:p>
            <a:fld id="{04502FE7-BB4A-4527-8649-11056DB0C04A}" type="slidenum">
              <a:rPr lang="en-US" smtClean="0"/>
              <a:t>2</a:t>
            </a:fld>
            <a:endParaRPr lang="en-US"/>
          </a:p>
        </p:txBody>
      </p:sp>
    </p:spTree>
    <p:extLst>
      <p:ext uri="{BB962C8B-B14F-4D97-AF65-F5344CB8AC3E}">
        <p14:creationId xmlns:p14="http://schemas.microsoft.com/office/powerpoint/2010/main" val="3730298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Hypothesis Testing</a:t>
            </a:r>
            <a:endParaRPr lang="en-US" dirty="0"/>
          </a:p>
        </p:txBody>
      </p:sp>
      <p:sp>
        <p:nvSpPr>
          <p:cNvPr id="3" name="Subtitle 2"/>
          <p:cNvSpPr>
            <a:spLocks noGrp="1"/>
          </p:cNvSpPr>
          <p:nvPr>
            <p:ph idx="1"/>
          </p:nvPr>
        </p:nvSpPr>
        <p:spPr/>
        <p:txBody>
          <a:bodyPr>
            <a:normAutofit fontScale="92500" lnSpcReduction="10000"/>
          </a:bodyPr>
          <a:lstStyle/>
          <a:p>
            <a:pPr algn="l"/>
            <a:r>
              <a:rPr lang="en-US" dirty="0" smtClean="0"/>
              <a:t>A </a:t>
            </a:r>
            <a:r>
              <a:rPr lang="en-US" dirty="0"/>
              <a:t>hypothesis is made about the value of </a:t>
            </a:r>
            <a:r>
              <a:rPr lang="en-US" dirty="0" smtClean="0"/>
              <a:t>a parameter</a:t>
            </a:r>
            <a:r>
              <a:rPr lang="en-US" dirty="0"/>
              <a:t>, but the only facts available to estimate the true parameter are those provided by the sample.  If the statistic differs </a:t>
            </a:r>
            <a:r>
              <a:rPr lang="en-US" dirty="0" smtClean="0"/>
              <a:t>(and of course it will) from </a:t>
            </a:r>
            <a:r>
              <a:rPr lang="en-US" dirty="0"/>
              <a:t>the hypothesis </a:t>
            </a:r>
            <a:r>
              <a:rPr lang="en-US" dirty="0" smtClean="0"/>
              <a:t>stated about </a:t>
            </a:r>
            <a:r>
              <a:rPr lang="en-US" dirty="0"/>
              <a:t>the parameter, a decision must be made as to whether or not this difference is </a:t>
            </a:r>
            <a:r>
              <a:rPr lang="en-US" i="1" dirty="0"/>
              <a:t>significant</a:t>
            </a:r>
            <a:r>
              <a:rPr lang="en-US" dirty="0"/>
              <a:t>.  If it is, the hypothesis is rejected.  If not, it cannot be rejected.</a:t>
            </a:r>
          </a:p>
          <a:p>
            <a:pPr marL="109728" indent="0">
              <a:buNone/>
            </a:pPr>
            <a:r>
              <a:rPr lang="en-US" dirty="0"/>
              <a:t> </a:t>
            </a:r>
          </a:p>
          <a:p>
            <a:pPr algn="l"/>
            <a:r>
              <a:rPr lang="en-US" dirty="0" smtClean="0"/>
              <a:t>H</a:t>
            </a:r>
            <a:r>
              <a:rPr lang="en-US" baseline="-25000" dirty="0" smtClean="0"/>
              <a:t>0</a:t>
            </a:r>
            <a:r>
              <a:rPr lang="en-US" dirty="0" smtClean="0"/>
              <a:t>: The </a:t>
            </a:r>
            <a:r>
              <a:rPr lang="en-US" dirty="0"/>
              <a:t>null hypothesis.  This contains the hypothesized parameter value which will be compared with the sample value.</a:t>
            </a:r>
          </a:p>
          <a:p>
            <a:pPr marL="109728" indent="0" algn="l">
              <a:buNone/>
            </a:pPr>
            <a:r>
              <a:rPr lang="en-US" dirty="0"/>
              <a:t> </a:t>
            </a:r>
          </a:p>
          <a:p>
            <a:r>
              <a:rPr lang="en-US" dirty="0" smtClean="0"/>
              <a:t>H</a:t>
            </a:r>
            <a:r>
              <a:rPr lang="en-US" baseline="-25000" dirty="0" smtClean="0"/>
              <a:t>1</a:t>
            </a:r>
            <a:r>
              <a:rPr lang="en-US" dirty="0" smtClean="0"/>
              <a:t>:  The </a:t>
            </a:r>
            <a:r>
              <a:rPr lang="en-US" dirty="0"/>
              <a:t>alternative hypothesis.  This will be “accepted” only if H</a:t>
            </a:r>
            <a:r>
              <a:rPr lang="en-US" baseline="-25000" dirty="0"/>
              <a:t>0</a:t>
            </a:r>
            <a:r>
              <a:rPr lang="en-US" dirty="0"/>
              <a:t> is rejected.  </a:t>
            </a:r>
            <a:endParaRPr lang="en-US" dirty="0" smtClean="0"/>
          </a:p>
          <a:p>
            <a:pPr marL="630936" lvl="2" indent="0">
              <a:buNone/>
            </a:pPr>
            <a:r>
              <a:rPr lang="en-US" dirty="0" smtClean="0"/>
              <a:t>Technically speaking, we never accept </a:t>
            </a:r>
            <a:r>
              <a:rPr lang="en-US" dirty="0"/>
              <a:t>H</a:t>
            </a:r>
            <a:r>
              <a:rPr lang="en-US" baseline="-25000" dirty="0"/>
              <a:t>0</a:t>
            </a:r>
            <a:r>
              <a:rPr lang="en-US" dirty="0" smtClean="0"/>
              <a:t> What we actually say is that we do not have the evidence to reject it.  </a:t>
            </a:r>
            <a:endParaRPr lang="en-US" dirty="0"/>
          </a:p>
        </p:txBody>
      </p:sp>
      <p:sp>
        <p:nvSpPr>
          <p:cNvPr id="4" name="Footer Placeholder 3"/>
          <p:cNvSpPr>
            <a:spLocks noGrp="1"/>
          </p:cNvSpPr>
          <p:nvPr>
            <p:ph type="ftr" sz="quarter" idx="11"/>
          </p:nvPr>
        </p:nvSpPr>
        <p:spPr/>
        <p:txBody>
          <a:bodyPr/>
          <a:lstStyle/>
          <a:p>
            <a:r>
              <a:rPr lang="en-US" smtClean="0"/>
              <a:t>Hypothesis Testing</a:t>
            </a:r>
            <a:endParaRPr lang="en-US"/>
          </a:p>
        </p:txBody>
      </p:sp>
      <p:sp>
        <p:nvSpPr>
          <p:cNvPr id="5" name="Slide Number Placeholder 4"/>
          <p:cNvSpPr>
            <a:spLocks noGrp="1"/>
          </p:cNvSpPr>
          <p:nvPr>
            <p:ph type="sldNum" sz="quarter" idx="12"/>
          </p:nvPr>
        </p:nvSpPr>
        <p:spPr/>
        <p:txBody>
          <a:bodyPr/>
          <a:lstStyle/>
          <a:p>
            <a:fld id="{04502FE7-BB4A-4527-8649-11056DB0C04A}" type="slidenum">
              <a:rPr lang="en-US" smtClean="0"/>
              <a:t>3</a:t>
            </a:fld>
            <a:endParaRPr lang="en-US"/>
          </a:p>
        </p:txBody>
      </p:sp>
    </p:spTree>
    <p:extLst>
      <p:ext uri="{BB962C8B-B14F-4D97-AF65-F5344CB8AC3E}">
        <p14:creationId xmlns:p14="http://schemas.microsoft.com/office/powerpoint/2010/main" val="146627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Two Types of Errors:  Alpha and Beta</a:t>
            </a:r>
            <a:endParaRPr lang="en-US" sz="3200" dirty="0"/>
          </a:p>
        </p:txBody>
      </p:sp>
      <p:sp>
        <p:nvSpPr>
          <p:cNvPr id="3" name="Subtitle 2"/>
          <p:cNvSpPr>
            <a:spLocks noGrp="1"/>
          </p:cNvSpPr>
          <p:nvPr>
            <p:ph idx="1"/>
          </p:nvPr>
        </p:nvSpPr>
        <p:spPr/>
        <p:txBody>
          <a:bodyPr>
            <a:noAutofit/>
          </a:bodyPr>
          <a:lstStyle/>
          <a:p>
            <a:r>
              <a:rPr lang="en-US" sz="2400" dirty="0" smtClean="0"/>
              <a:t>Two types of errors may occur:  </a:t>
            </a:r>
            <a:r>
              <a:rPr lang="el-GR" sz="2400" dirty="0" smtClean="0"/>
              <a:t>α</a:t>
            </a:r>
            <a:r>
              <a:rPr lang="en-US" sz="2400" dirty="0"/>
              <a:t> </a:t>
            </a:r>
            <a:r>
              <a:rPr lang="en-US" sz="2400" dirty="0" smtClean="0"/>
              <a:t>(alpha) and </a:t>
            </a:r>
            <a:r>
              <a:rPr lang="el-GR" sz="2400" dirty="0" smtClean="0"/>
              <a:t>β</a:t>
            </a:r>
            <a:r>
              <a:rPr lang="en-US" sz="2400" dirty="0" smtClean="0"/>
              <a:t> (beta). </a:t>
            </a:r>
            <a:r>
              <a:rPr lang="en-US" sz="2400" dirty="0"/>
              <a:t>The </a:t>
            </a:r>
            <a:r>
              <a:rPr lang="el-GR" sz="2400" dirty="0"/>
              <a:t>α </a:t>
            </a:r>
            <a:r>
              <a:rPr lang="en-US" sz="2400" dirty="0" smtClean="0"/>
              <a:t>error </a:t>
            </a:r>
            <a:r>
              <a:rPr lang="en-US" sz="2400" dirty="0"/>
              <a:t>is often referred to as a Type I error and </a:t>
            </a:r>
            <a:r>
              <a:rPr lang="el-GR" sz="2400" dirty="0"/>
              <a:t>β </a:t>
            </a:r>
            <a:r>
              <a:rPr lang="en-US" sz="2400" dirty="0" smtClean="0"/>
              <a:t>error as </a:t>
            </a:r>
            <a:r>
              <a:rPr lang="en-US" sz="2400" dirty="0"/>
              <a:t>a Type II error</a:t>
            </a:r>
            <a:r>
              <a:rPr lang="en-US" sz="2400" dirty="0" smtClean="0"/>
              <a:t>.</a:t>
            </a:r>
          </a:p>
          <a:p>
            <a:pPr lvl="1"/>
            <a:r>
              <a:rPr lang="en-US" sz="2000" dirty="0" smtClean="0"/>
              <a:t>You are guilty of an alpha error if you reject H</a:t>
            </a:r>
            <a:r>
              <a:rPr lang="en-US" sz="2000" baseline="-25000" dirty="0" smtClean="0"/>
              <a:t>0</a:t>
            </a:r>
            <a:r>
              <a:rPr lang="en-US" sz="2000" dirty="0" smtClean="0"/>
              <a:t> when it really is true.  </a:t>
            </a:r>
          </a:p>
          <a:p>
            <a:pPr lvl="1"/>
            <a:r>
              <a:rPr lang="en-US" sz="2000" dirty="0" smtClean="0"/>
              <a:t>You commit a beta error if you “accept” H</a:t>
            </a:r>
            <a:r>
              <a:rPr lang="en-US" sz="2000" baseline="-25000" dirty="0"/>
              <a:t>0</a:t>
            </a:r>
            <a:r>
              <a:rPr lang="en-US" sz="2000" dirty="0" smtClean="0"/>
              <a:t> when it is false. </a:t>
            </a:r>
            <a:endParaRPr lang="en-US" sz="2000" dirty="0"/>
          </a:p>
        </p:txBody>
      </p:sp>
      <p:sp>
        <p:nvSpPr>
          <p:cNvPr id="4" name="Footer Placeholder 3"/>
          <p:cNvSpPr>
            <a:spLocks noGrp="1"/>
          </p:cNvSpPr>
          <p:nvPr>
            <p:ph type="ftr" sz="quarter" idx="11"/>
          </p:nvPr>
        </p:nvSpPr>
        <p:spPr/>
        <p:txBody>
          <a:bodyPr/>
          <a:lstStyle/>
          <a:p>
            <a:r>
              <a:rPr lang="en-US" smtClean="0"/>
              <a:t>Hypothesis Testing</a:t>
            </a:r>
            <a:endParaRPr lang="en-US"/>
          </a:p>
        </p:txBody>
      </p:sp>
      <p:sp>
        <p:nvSpPr>
          <p:cNvPr id="5" name="Slide Number Placeholder 4"/>
          <p:cNvSpPr>
            <a:spLocks noGrp="1"/>
          </p:cNvSpPr>
          <p:nvPr>
            <p:ph type="sldNum" sz="quarter" idx="12"/>
          </p:nvPr>
        </p:nvSpPr>
        <p:spPr/>
        <p:txBody>
          <a:bodyPr/>
          <a:lstStyle/>
          <a:p>
            <a:fld id="{04502FE7-BB4A-4527-8649-11056DB0C04A}" type="slidenum">
              <a:rPr lang="en-US" smtClean="0"/>
              <a:t>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45346"/>
            <a:ext cx="6175375"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24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Two Types of Errors:  Alpha and Beta</a:t>
            </a:r>
            <a:endParaRPr lang="en-US" sz="3200" dirty="0"/>
          </a:p>
        </p:txBody>
      </p:sp>
      <p:sp>
        <p:nvSpPr>
          <p:cNvPr id="3" name="Subtitle 2"/>
          <p:cNvSpPr>
            <a:spLocks noGrp="1"/>
          </p:cNvSpPr>
          <p:nvPr>
            <p:ph idx="1"/>
          </p:nvPr>
        </p:nvSpPr>
        <p:spPr/>
        <p:txBody>
          <a:bodyPr>
            <a:noAutofit/>
          </a:bodyPr>
          <a:lstStyle/>
          <a:p>
            <a:r>
              <a:rPr lang="en-US" sz="2400" dirty="0"/>
              <a:t>This alpha error is related to the (1- </a:t>
            </a:r>
            <a:r>
              <a:rPr lang="el-GR" sz="2400" dirty="0"/>
              <a:t>α</a:t>
            </a:r>
            <a:r>
              <a:rPr lang="en-US" sz="2400" dirty="0"/>
              <a:t>) we just learned about when constructing confidence </a:t>
            </a:r>
            <a:r>
              <a:rPr lang="en-US" sz="2400" dirty="0" smtClean="0"/>
              <a:t>intervals.  We will soon see that an </a:t>
            </a:r>
            <a:r>
              <a:rPr lang="en-US" sz="2400" dirty="0" smtClean="0">
                <a:sym typeface="Symbol"/>
              </a:rPr>
              <a:t></a:t>
            </a:r>
            <a:r>
              <a:rPr lang="en-US" sz="2400" dirty="0" smtClean="0"/>
              <a:t> error of .05 in testing a hypothesis (two-tail test) is equivalent to a confidence of 95% in constructing a two-sided interval estimator.</a:t>
            </a:r>
            <a:endParaRPr lang="en-US" sz="2400" dirty="0"/>
          </a:p>
          <a:p>
            <a:pPr algn="l"/>
            <a:endParaRPr lang="en-US" sz="2400" dirty="0"/>
          </a:p>
        </p:txBody>
      </p:sp>
      <p:sp>
        <p:nvSpPr>
          <p:cNvPr id="4" name="Footer Placeholder 3"/>
          <p:cNvSpPr>
            <a:spLocks noGrp="1"/>
          </p:cNvSpPr>
          <p:nvPr>
            <p:ph type="ftr" sz="quarter" idx="11"/>
          </p:nvPr>
        </p:nvSpPr>
        <p:spPr/>
        <p:txBody>
          <a:bodyPr/>
          <a:lstStyle/>
          <a:p>
            <a:r>
              <a:rPr lang="en-US" smtClean="0"/>
              <a:t>Hypothesis Testing</a:t>
            </a:r>
            <a:endParaRPr lang="en-US"/>
          </a:p>
        </p:txBody>
      </p:sp>
      <p:sp>
        <p:nvSpPr>
          <p:cNvPr id="5" name="Slide Number Placeholder 4"/>
          <p:cNvSpPr>
            <a:spLocks noGrp="1"/>
          </p:cNvSpPr>
          <p:nvPr>
            <p:ph type="sldNum" sz="quarter" idx="12"/>
          </p:nvPr>
        </p:nvSpPr>
        <p:spPr/>
        <p:txBody>
          <a:bodyPr/>
          <a:lstStyle/>
          <a:p>
            <a:fld id="{04502FE7-BB4A-4527-8649-11056DB0C04A}" type="slidenum">
              <a:rPr lang="en-US" smtClean="0"/>
              <a:t>5</a:t>
            </a:fld>
            <a:endParaRPr lang="en-US"/>
          </a:p>
        </p:txBody>
      </p:sp>
      <p:pic>
        <p:nvPicPr>
          <p:cNvPr id="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930" t="4386" r="20516" b="6578"/>
          <a:stretch/>
        </p:blipFill>
        <p:spPr bwMode="auto">
          <a:xfrm>
            <a:off x="790575" y="4191000"/>
            <a:ext cx="37814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494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Two Types of Errors:  Alpha and Beta</a:t>
            </a:r>
          </a:p>
        </p:txBody>
      </p:sp>
      <p:sp>
        <p:nvSpPr>
          <p:cNvPr id="8" name="Content Placeholder 7"/>
          <p:cNvSpPr>
            <a:spLocks noGrp="1"/>
          </p:cNvSpPr>
          <p:nvPr>
            <p:ph idx="1"/>
          </p:nvPr>
        </p:nvSpPr>
        <p:spPr/>
        <p:txBody>
          <a:bodyPr>
            <a:noAutofit/>
          </a:bodyPr>
          <a:lstStyle/>
          <a:p>
            <a:pPr marL="109728" indent="0">
              <a:buNone/>
            </a:pPr>
            <a:r>
              <a:rPr lang="en-US" sz="2400" dirty="0" smtClean="0"/>
              <a:t>T</a:t>
            </a:r>
            <a:r>
              <a:rPr lang="en-US" sz="2000" dirty="0" smtClean="0"/>
              <a:t>RADEOFF!</a:t>
            </a:r>
          </a:p>
          <a:p>
            <a:r>
              <a:rPr lang="en-US" sz="2000" dirty="0" smtClean="0"/>
              <a:t>There is a tradeoff between the alpha and beta errors.  We cannot simply reduce both types of error.  As one goes down, the other </a:t>
            </a:r>
            <a:r>
              <a:rPr lang="en-US" sz="2000" dirty="0"/>
              <a:t>rises</a:t>
            </a:r>
            <a:r>
              <a:rPr lang="en-US" sz="2000" dirty="0" smtClean="0"/>
              <a:t>.</a:t>
            </a:r>
          </a:p>
          <a:p>
            <a:endParaRPr lang="en-US" sz="2000" dirty="0"/>
          </a:p>
          <a:p>
            <a:r>
              <a:rPr lang="en-US" sz="2000" dirty="0"/>
              <a:t>As we lower the </a:t>
            </a:r>
            <a:r>
              <a:rPr lang="en-US" sz="2000" dirty="0">
                <a:sym typeface="Symbol"/>
              </a:rPr>
              <a:t> </a:t>
            </a:r>
            <a:r>
              <a:rPr lang="en-US" sz="2000" dirty="0"/>
              <a:t>error, the </a:t>
            </a:r>
            <a:r>
              <a:rPr lang="el-GR" sz="2000" dirty="0"/>
              <a:t>β </a:t>
            </a:r>
            <a:r>
              <a:rPr lang="en-US" sz="2000" dirty="0"/>
              <a:t>error goes up:  reducing the error of rejecting H</a:t>
            </a:r>
            <a:r>
              <a:rPr lang="en-US" sz="2000" baseline="-25000" dirty="0"/>
              <a:t>0</a:t>
            </a:r>
            <a:r>
              <a:rPr lang="en-US" sz="2000" dirty="0"/>
              <a:t> (the error of rejection) increases the error of “Accepting” H</a:t>
            </a:r>
            <a:r>
              <a:rPr lang="en-US" sz="2000" baseline="-25000" dirty="0"/>
              <a:t>0</a:t>
            </a:r>
            <a:r>
              <a:rPr lang="en-US" sz="2000" dirty="0"/>
              <a:t> when it is false (the error of acceptance</a:t>
            </a:r>
            <a:r>
              <a:rPr lang="en-US" sz="2000" dirty="0" smtClean="0"/>
              <a:t>).</a:t>
            </a:r>
          </a:p>
          <a:p>
            <a:endParaRPr lang="en-US" sz="2000" dirty="0" smtClean="0"/>
          </a:p>
          <a:p>
            <a:r>
              <a:rPr lang="en-US" sz="2000" dirty="0" smtClean="0"/>
              <a:t>This is similar (</a:t>
            </a:r>
            <a:r>
              <a:rPr lang="en-US" sz="2000" dirty="0"/>
              <a:t>in fact exactly the same) </a:t>
            </a:r>
            <a:r>
              <a:rPr lang="en-US" sz="2000" dirty="0" smtClean="0"/>
              <a:t>to the </a:t>
            </a:r>
            <a:r>
              <a:rPr lang="en-US" sz="2000" dirty="0"/>
              <a:t>problem we had earlier with confidence intervals.  Ideally, we would love a very narrow interval, with a lot of confidence.  But, practically, we can never have both:  there is a tradeoff</a:t>
            </a:r>
            <a:r>
              <a:rPr lang="en-US" sz="2000" dirty="0" smtClean="0"/>
              <a:t>.</a:t>
            </a:r>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6</a:t>
            </a:fld>
            <a:endParaRPr lang="en-US"/>
          </a:p>
        </p:txBody>
      </p:sp>
    </p:spTree>
    <p:extLst>
      <p:ext uri="{BB962C8B-B14F-4D97-AF65-F5344CB8AC3E}">
        <p14:creationId xmlns:p14="http://schemas.microsoft.com/office/powerpoint/2010/main" val="897356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Tradeoff in Type I / Type II Errors: Examples</a:t>
            </a:r>
            <a:endParaRPr lang="en-US" sz="2800" dirty="0"/>
          </a:p>
        </p:txBody>
      </p:sp>
      <p:sp>
        <p:nvSpPr>
          <p:cNvPr id="8" name="Content Placeholder 7"/>
          <p:cNvSpPr>
            <a:spLocks noGrp="1"/>
          </p:cNvSpPr>
          <p:nvPr>
            <p:ph idx="1"/>
          </p:nvPr>
        </p:nvSpPr>
        <p:spPr/>
        <p:txBody>
          <a:bodyPr>
            <a:noAutofit/>
          </a:bodyPr>
          <a:lstStyle/>
          <a:p>
            <a:r>
              <a:rPr lang="en-US" sz="2000" dirty="0" smtClean="0"/>
              <a:t>Our </a:t>
            </a:r>
            <a:r>
              <a:rPr lang="en-US" sz="2000" dirty="0"/>
              <a:t>legal system understands this </a:t>
            </a:r>
            <a:r>
              <a:rPr lang="en-US" sz="2000" dirty="0" smtClean="0"/>
              <a:t>tradeoff very well.  </a:t>
            </a:r>
          </a:p>
          <a:p>
            <a:pPr marL="708660" lvl="1" indent="-342900"/>
            <a:endParaRPr lang="en-US" sz="2000" dirty="0" smtClean="0"/>
          </a:p>
          <a:p>
            <a:pPr marL="708660" lvl="1" indent="-342900"/>
            <a:r>
              <a:rPr lang="en-US" sz="2000" dirty="0" smtClean="0"/>
              <a:t>If </a:t>
            </a:r>
            <a:r>
              <a:rPr lang="en-US" sz="2000" dirty="0"/>
              <a:t>we make it extremely difficult to convict criminals because we do not want to incarcerate any innocent people we will probably have a  legal system in which no one gets convicted.  </a:t>
            </a:r>
            <a:endParaRPr lang="en-US" sz="2000" dirty="0" smtClean="0"/>
          </a:p>
          <a:p>
            <a:pPr marL="708660" lvl="1" indent="-342900"/>
            <a:endParaRPr lang="en-US" sz="2000" dirty="0" smtClean="0"/>
          </a:p>
          <a:p>
            <a:pPr marL="708660" lvl="1" indent="-342900"/>
            <a:r>
              <a:rPr lang="en-US" sz="2000" dirty="0" smtClean="0"/>
              <a:t>On </a:t>
            </a:r>
            <a:r>
              <a:rPr lang="en-US" sz="2000" dirty="0"/>
              <a:t>the other hand, if we make it very easy to convict, then we will have a legal system in which many innocent people end up behind bars.  </a:t>
            </a:r>
            <a:endParaRPr lang="en-US" sz="2000" dirty="0" smtClean="0"/>
          </a:p>
          <a:p>
            <a:pPr marL="708660" lvl="1" indent="-342900"/>
            <a:endParaRPr lang="en-US" sz="2000" dirty="0" smtClean="0"/>
          </a:p>
          <a:p>
            <a:pPr marL="708660" lvl="1" indent="-342900"/>
            <a:r>
              <a:rPr lang="en-US" sz="2000" dirty="0" smtClean="0"/>
              <a:t>This </a:t>
            </a:r>
            <a:r>
              <a:rPr lang="en-US" sz="2000" dirty="0"/>
              <a:t>is why our legal system does not require a guilty verdict to be “beyond a shadow of a doubt” (i.e., complete certainty) but “beyond reasonable doubt</a:t>
            </a:r>
            <a:r>
              <a:rPr lang="en-US" sz="2000" dirty="0" smtClean="0"/>
              <a:t>.”  </a:t>
            </a:r>
          </a:p>
          <a:p>
            <a:pPr marL="109728" indent="0">
              <a:buNone/>
            </a:pPr>
            <a:endParaRPr lang="en-US" sz="2400" dirty="0"/>
          </a:p>
          <a:p>
            <a:endParaRPr lang="en-US" sz="24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7</a:t>
            </a:fld>
            <a:endParaRPr lang="en-US"/>
          </a:p>
        </p:txBody>
      </p:sp>
    </p:spTree>
    <p:extLst>
      <p:ext uri="{BB962C8B-B14F-4D97-AF65-F5344CB8AC3E}">
        <p14:creationId xmlns:p14="http://schemas.microsoft.com/office/powerpoint/2010/main" val="309708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Steps in Hypothesis Testing</a:t>
            </a:r>
            <a:endParaRPr lang="en-US" sz="3200" dirty="0"/>
          </a:p>
        </p:txBody>
      </p:sp>
      <p:sp>
        <p:nvSpPr>
          <p:cNvPr id="8" name="Content Placeholder 7"/>
          <p:cNvSpPr>
            <a:spLocks noGrp="1"/>
          </p:cNvSpPr>
          <p:nvPr>
            <p:ph idx="1"/>
          </p:nvPr>
        </p:nvSpPr>
        <p:spPr>
          <a:xfrm>
            <a:off x="457200" y="914400"/>
            <a:ext cx="8229600" cy="5562600"/>
          </a:xfrm>
        </p:spPr>
        <p:txBody>
          <a:bodyPr>
            <a:noAutofit/>
          </a:bodyPr>
          <a:lstStyle/>
          <a:p>
            <a:pPr marL="109728" indent="0">
              <a:buNone/>
            </a:pPr>
            <a:r>
              <a:rPr lang="en-US" sz="1600" dirty="0"/>
              <a:t> </a:t>
            </a:r>
            <a:endParaRPr lang="en-US" sz="1600" dirty="0" smtClean="0"/>
          </a:p>
          <a:p>
            <a:pPr marL="452628" indent="-342900">
              <a:buFont typeface="+mj-lt"/>
              <a:buAutoNum type="arabicPeriod"/>
            </a:pPr>
            <a:r>
              <a:rPr lang="en-US" sz="1600" dirty="0" smtClean="0"/>
              <a:t>Formulate </a:t>
            </a:r>
            <a:r>
              <a:rPr lang="en-US" sz="1600" dirty="0"/>
              <a:t>H</a:t>
            </a:r>
            <a:r>
              <a:rPr lang="en-US" sz="1600" baseline="-25000" dirty="0"/>
              <a:t>0</a:t>
            </a:r>
            <a:r>
              <a:rPr lang="en-US" sz="1600" dirty="0"/>
              <a:t> and H</a:t>
            </a:r>
            <a:r>
              <a:rPr lang="en-US" sz="1600" baseline="-25000" dirty="0"/>
              <a:t>1</a:t>
            </a:r>
            <a:r>
              <a:rPr lang="en-US" sz="1600" dirty="0"/>
              <a:t>. H</a:t>
            </a:r>
            <a:r>
              <a:rPr lang="en-US" sz="1600" baseline="-25000" dirty="0"/>
              <a:t>0</a:t>
            </a:r>
            <a:r>
              <a:rPr lang="en-US" sz="1600" dirty="0"/>
              <a:t> is the null hypothesis, </a:t>
            </a:r>
            <a:r>
              <a:rPr lang="en-US" sz="1600" dirty="0" smtClean="0"/>
              <a:t>a hypothesis </a:t>
            </a:r>
            <a:r>
              <a:rPr lang="en-US" sz="1600" dirty="0"/>
              <a:t>about the value of </a:t>
            </a:r>
            <a:r>
              <a:rPr lang="en-US" sz="1600" dirty="0" smtClean="0"/>
              <a:t>a parameter, </a:t>
            </a:r>
            <a:r>
              <a:rPr lang="en-US" sz="1600" dirty="0"/>
              <a:t>and H</a:t>
            </a:r>
            <a:r>
              <a:rPr lang="en-US" sz="1600" baseline="-25000" dirty="0"/>
              <a:t>1</a:t>
            </a:r>
            <a:r>
              <a:rPr lang="en-US" sz="1600" dirty="0"/>
              <a:t> is </a:t>
            </a:r>
            <a:r>
              <a:rPr lang="en-US" sz="1600" dirty="0" smtClean="0"/>
              <a:t>an alternative </a:t>
            </a:r>
            <a:r>
              <a:rPr lang="en-US" sz="1600" dirty="0"/>
              <a:t>hypothesis. </a:t>
            </a:r>
            <a:endParaRPr lang="en-US" sz="1600" dirty="0" smtClean="0"/>
          </a:p>
          <a:p>
            <a:pPr marL="708660" lvl="1" indent="-342900" algn="r"/>
            <a:r>
              <a:rPr lang="en-US" sz="1200" dirty="0" smtClean="0"/>
              <a:t>e.g., H</a:t>
            </a:r>
            <a:r>
              <a:rPr lang="en-US" sz="1200" baseline="-25000" dirty="0" smtClean="0"/>
              <a:t>0</a:t>
            </a:r>
            <a:r>
              <a:rPr lang="en-US" sz="1200" dirty="0" smtClean="0"/>
              <a:t>: </a:t>
            </a:r>
            <a:r>
              <a:rPr lang="en-US" sz="1200" dirty="0"/>
              <a:t>µ</a:t>
            </a:r>
            <a:r>
              <a:rPr lang="en-US" sz="1200" dirty="0" smtClean="0"/>
              <a:t>=12.7 years;    H</a:t>
            </a:r>
            <a:r>
              <a:rPr lang="en-US" sz="1200" baseline="-25000" dirty="0" smtClean="0"/>
              <a:t>1</a:t>
            </a:r>
            <a:r>
              <a:rPr lang="en-US" sz="1200" dirty="0" smtClean="0"/>
              <a:t>: µ≠12.7 years</a:t>
            </a:r>
          </a:p>
          <a:p>
            <a:pPr marL="708660" lvl="1" indent="-342900"/>
            <a:endParaRPr lang="en-US" sz="1200" dirty="0"/>
          </a:p>
          <a:p>
            <a:pPr marL="452628" lvl="0" indent="-342900">
              <a:buFont typeface="+mj-lt"/>
              <a:buAutoNum type="arabicPeriod"/>
            </a:pPr>
            <a:r>
              <a:rPr lang="en-US" sz="1600" dirty="0"/>
              <a:t>Specify the level of significance (α) to be used. This level of significance tells you the probability of rejecting H</a:t>
            </a:r>
            <a:r>
              <a:rPr lang="en-US" sz="1600" baseline="-25000" dirty="0"/>
              <a:t>0</a:t>
            </a:r>
            <a:r>
              <a:rPr lang="en-US" sz="1600" dirty="0"/>
              <a:t> when it is, in fact, true.  (Normally, significance level of 0.05 or 0.01 are used</a:t>
            </a:r>
            <a:r>
              <a:rPr lang="en-US" sz="1600" dirty="0" smtClean="0"/>
              <a:t>)</a:t>
            </a:r>
          </a:p>
          <a:p>
            <a:pPr marL="452628" lvl="0" indent="-342900">
              <a:buFont typeface="+mj-lt"/>
              <a:buAutoNum type="arabicPeriod"/>
            </a:pPr>
            <a:endParaRPr lang="en-US" sz="1600" dirty="0"/>
          </a:p>
          <a:p>
            <a:pPr marL="452628" lvl="0" indent="-342900">
              <a:buFont typeface="+mj-lt"/>
              <a:buAutoNum type="arabicPeriod"/>
            </a:pPr>
            <a:r>
              <a:rPr lang="en-US" sz="1600" dirty="0"/>
              <a:t>Select the test statistic:  e.g., Z, t</a:t>
            </a:r>
            <a:r>
              <a:rPr lang="en-US" sz="1600" dirty="0" smtClean="0"/>
              <a:t>, F</a:t>
            </a:r>
            <a:r>
              <a:rPr lang="en-US" sz="1600" dirty="0"/>
              <a:t>, etc</a:t>
            </a:r>
            <a:r>
              <a:rPr lang="en-US" sz="1600" dirty="0" smtClean="0"/>
              <a:t>. So far, we have been using the Z distribution.  We will be learning about the t-distribution (used for small samples) later on.</a:t>
            </a:r>
          </a:p>
          <a:p>
            <a:pPr marL="452628" lvl="0" indent="-342900">
              <a:buFont typeface="+mj-lt"/>
              <a:buAutoNum type="arabicPeriod"/>
            </a:pPr>
            <a:endParaRPr lang="en-US" sz="1600" dirty="0"/>
          </a:p>
          <a:p>
            <a:pPr marL="452628" lvl="0" indent="-342900">
              <a:buFont typeface="+mj-lt"/>
              <a:buAutoNum type="arabicPeriod"/>
            </a:pPr>
            <a:r>
              <a:rPr lang="en-US" sz="1600" dirty="0"/>
              <a:t>Establish the critical value or values of the test statistic needed to reject H</a:t>
            </a:r>
            <a:r>
              <a:rPr lang="en-US" sz="1600" baseline="-25000" dirty="0"/>
              <a:t>0</a:t>
            </a:r>
            <a:r>
              <a:rPr lang="en-US" sz="1600" dirty="0"/>
              <a:t>.  DRAW A PICTURE</a:t>
            </a:r>
            <a:r>
              <a:rPr lang="en-US" sz="1600" dirty="0" smtClean="0"/>
              <a:t>!</a:t>
            </a:r>
          </a:p>
          <a:p>
            <a:pPr marL="452628" lvl="0" indent="-342900">
              <a:buFont typeface="+mj-lt"/>
              <a:buAutoNum type="arabicPeriod"/>
            </a:pPr>
            <a:endParaRPr lang="en-US" sz="1600" dirty="0"/>
          </a:p>
          <a:p>
            <a:pPr marL="452628" lvl="0" indent="-342900">
              <a:buFont typeface="+mj-lt"/>
              <a:buAutoNum type="arabicPeriod"/>
            </a:pPr>
            <a:r>
              <a:rPr lang="en-US" sz="1600" dirty="0"/>
              <a:t>Determine the actual value (computed value) of the test statistic</a:t>
            </a:r>
            <a:r>
              <a:rPr lang="en-US" sz="1600" dirty="0" smtClean="0"/>
              <a:t>.</a:t>
            </a:r>
            <a:endParaRPr lang="en-US" sz="1600" dirty="0"/>
          </a:p>
          <a:p>
            <a:pPr marL="452628" lvl="0" indent="-342900">
              <a:buFont typeface="+mj-lt"/>
              <a:buAutoNum type="arabicPeriod"/>
            </a:pPr>
            <a:endParaRPr lang="en-US" sz="1600" dirty="0" smtClean="0"/>
          </a:p>
          <a:p>
            <a:pPr marL="452628" lvl="0" indent="-342900">
              <a:buFont typeface="+mj-lt"/>
              <a:buAutoNum type="arabicPeriod"/>
            </a:pPr>
            <a:r>
              <a:rPr lang="en-US" sz="1600" dirty="0" smtClean="0"/>
              <a:t>Make </a:t>
            </a:r>
            <a:r>
              <a:rPr lang="en-US" sz="1600" dirty="0"/>
              <a:t>a decision: </a:t>
            </a:r>
            <a:r>
              <a:rPr lang="en-US" sz="1600" b="1" dirty="0"/>
              <a:t>Reject H</a:t>
            </a:r>
            <a:r>
              <a:rPr lang="en-US" sz="1600" b="1" baseline="-25000" dirty="0"/>
              <a:t>0</a:t>
            </a:r>
            <a:r>
              <a:rPr lang="en-US" sz="1600" b="1" dirty="0"/>
              <a:t> </a:t>
            </a:r>
            <a:r>
              <a:rPr lang="en-US" sz="1600" dirty="0"/>
              <a:t>or</a:t>
            </a:r>
            <a:r>
              <a:rPr lang="en-US" sz="1600" b="1" dirty="0"/>
              <a:t> Do Not Reject H</a:t>
            </a:r>
            <a:r>
              <a:rPr lang="en-US" sz="1600" b="1" baseline="-25000" dirty="0"/>
              <a:t>0</a:t>
            </a:r>
            <a:r>
              <a:rPr lang="en-US" sz="1600" dirty="0"/>
              <a:t>.</a:t>
            </a:r>
          </a:p>
          <a:p>
            <a:pPr marL="109728" indent="0">
              <a:buNone/>
            </a:pPr>
            <a:endParaRPr lang="en-US" sz="1400" dirty="0" smtClean="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8</a:t>
            </a:fld>
            <a:endParaRPr lang="en-US"/>
          </a:p>
        </p:txBody>
      </p:sp>
    </p:spTree>
    <p:extLst>
      <p:ext uri="{BB962C8B-B14F-4D97-AF65-F5344CB8AC3E}">
        <p14:creationId xmlns:p14="http://schemas.microsoft.com/office/powerpoint/2010/main" val="70762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One-Tail and Two-Tail Hypothesis Tests</a:t>
            </a:r>
            <a:endParaRPr lang="en-US" sz="3200" dirty="0"/>
          </a:p>
        </p:txBody>
      </p:sp>
      <p:sp>
        <p:nvSpPr>
          <p:cNvPr id="8" name="Content Placeholder 7"/>
          <p:cNvSpPr>
            <a:spLocks noGrp="1"/>
          </p:cNvSpPr>
          <p:nvPr>
            <p:ph idx="1"/>
          </p:nvPr>
        </p:nvSpPr>
        <p:spPr>
          <a:xfrm>
            <a:off x="457200" y="914400"/>
            <a:ext cx="8229600" cy="5562600"/>
          </a:xfrm>
        </p:spPr>
        <p:txBody>
          <a:bodyPr>
            <a:noAutofit/>
          </a:bodyPr>
          <a:lstStyle/>
          <a:p>
            <a:pPr marL="109728" indent="0">
              <a:buNone/>
            </a:pPr>
            <a:r>
              <a:rPr lang="en-US" sz="1600" dirty="0"/>
              <a:t> </a:t>
            </a:r>
          </a:p>
          <a:p>
            <a:pPr lvl="0"/>
            <a:r>
              <a:rPr lang="en-US" sz="2400" dirty="0" smtClean="0"/>
              <a:t>When we Formulate </a:t>
            </a:r>
            <a:r>
              <a:rPr lang="en-US" sz="2400" dirty="0"/>
              <a:t>H</a:t>
            </a:r>
            <a:r>
              <a:rPr lang="en-US" sz="2400" baseline="-25000" dirty="0"/>
              <a:t>0</a:t>
            </a:r>
            <a:r>
              <a:rPr lang="en-US" sz="2400" dirty="0"/>
              <a:t> and </a:t>
            </a:r>
            <a:r>
              <a:rPr lang="en-US" sz="2400" dirty="0" smtClean="0"/>
              <a:t>H</a:t>
            </a:r>
            <a:r>
              <a:rPr lang="en-US" sz="2400" baseline="-25000" dirty="0" smtClean="0"/>
              <a:t>1</a:t>
            </a:r>
            <a:r>
              <a:rPr lang="en-US" sz="2400" dirty="0" smtClean="0"/>
              <a:t>, we have to decide whether to use a one-tail or two-tail test. </a:t>
            </a:r>
          </a:p>
          <a:p>
            <a:pPr lvl="0"/>
            <a:endParaRPr lang="en-US" sz="2400" dirty="0" smtClean="0"/>
          </a:p>
          <a:p>
            <a:pPr lvl="0"/>
            <a:r>
              <a:rPr lang="en-US" sz="2400" dirty="0" smtClean="0"/>
              <a:t>With </a:t>
            </a:r>
            <a:r>
              <a:rPr lang="en-US" sz="2400" dirty="0"/>
              <a:t>a “two-tail” hypothesis test, α is split into two and put in both tails. </a:t>
            </a:r>
            <a:r>
              <a:rPr lang="en-US" sz="2400" dirty="0" smtClean="0"/>
              <a:t>H</a:t>
            </a:r>
            <a:r>
              <a:rPr lang="en-US" sz="2400" baseline="-25000" dirty="0"/>
              <a:t>1</a:t>
            </a:r>
            <a:r>
              <a:rPr lang="en-US" sz="2400" dirty="0" smtClean="0"/>
              <a:t> then includes two </a:t>
            </a:r>
            <a:r>
              <a:rPr lang="en-US" sz="2400" dirty="0"/>
              <a:t>possibilities: μ =</a:t>
            </a:r>
            <a:r>
              <a:rPr lang="en-US" sz="2400" dirty="0" smtClean="0"/>
              <a:t> </a:t>
            </a:r>
            <a:r>
              <a:rPr lang="en-US" sz="2400" dirty="0"/>
              <a:t># OR μ </a:t>
            </a:r>
            <a:r>
              <a:rPr lang="en-US" sz="2400" dirty="0" smtClean="0"/>
              <a:t>≠ </a:t>
            </a:r>
            <a:r>
              <a:rPr lang="en-US" sz="2400" dirty="0"/>
              <a:t>#.  This is why the region of rejection is divided into two tails.  Note that the region of rejection always corresponds to H</a:t>
            </a:r>
            <a:r>
              <a:rPr lang="en-US" sz="2400" baseline="-25000" dirty="0"/>
              <a:t>1</a:t>
            </a:r>
            <a:r>
              <a:rPr lang="en-US" sz="2400" dirty="0" smtClean="0"/>
              <a:t>.</a:t>
            </a:r>
          </a:p>
          <a:p>
            <a:pPr lvl="0"/>
            <a:endParaRPr lang="en-US" sz="2400" dirty="0"/>
          </a:p>
          <a:p>
            <a:r>
              <a:rPr lang="en-US" sz="2400" dirty="0" smtClean="0"/>
              <a:t> With a “one-tail” hypothesis test, the </a:t>
            </a:r>
            <a:r>
              <a:rPr lang="en-US" sz="2400" dirty="0"/>
              <a:t>α is </a:t>
            </a:r>
            <a:r>
              <a:rPr lang="en-US" sz="2400" dirty="0" smtClean="0"/>
              <a:t>entirely in one of the tails.</a:t>
            </a:r>
            <a:br>
              <a:rPr lang="en-US" sz="2400" dirty="0" smtClean="0"/>
            </a:br>
            <a:endParaRPr lang="en-US" sz="2400" dirty="0"/>
          </a:p>
          <a:p>
            <a:pPr marL="109728" indent="0">
              <a:buNone/>
            </a:pPr>
            <a:endParaRPr lang="en-US" sz="1400" dirty="0" smtClean="0"/>
          </a:p>
          <a:p>
            <a:pPr marL="109728" indent="0">
              <a:buNone/>
            </a:pPr>
            <a:endParaRPr lang="en-US" sz="2400" dirty="0"/>
          </a:p>
        </p:txBody>
      </p:sp>
      <p:sp>
        <p:nvSpPr>
          <p:cNvPr id="3" name="Footer Placeholder 2"/>
          <p:cNvSpPr>
            <a:spLocks noGrp="1"/>
          </p:cNvSpPr>
          <p:nvPr>
            <p:ph type="ftr" sz="quarter" idx="11"/>
          </p:nvPr>
        </p:nvSpPr>
        <p:spPr/>
        <p:txBody>
          <a:bodyPr/>
          <a:lstStyle/>
          <a:p>
            <a:r>
              <a:rPr lang="en-US" smtClean="0"/>
              <a:t>Hypothesis Testing</a:t>
            </a:r>
            <a:endParaRPr lang="en-US"/>
          </a:p>
        </p:txBody>
      </p:sp>
      <p:sp>
        <p:nvSpPr>
          <p:cNvPr id="4" name="Slide Number Placeholder 3"/>
          <p:cNvSpPr>
            <a:spLocks noGrp="1"/>
          </p:cNvSpPr>
          <p:nvPr>
            <p:ph type="sldNum" sz="quarter" idx="12"/>
          </p:nvPr>
        </p:nvSpPr>
        <p:spPr/>
        <p:txBody>
          <a:bodyPr/>
          <a:lstStyle/>
          <a:p>
            <a:fld id="{04502FE7-BB4A-4527-8649-11056DB0C04A}" type="slidenum">
              <a:rPr lang="en-US" smtClean="0"/>
              <a:t>9</a:t>
            </a:fld>
            <a:endParaRPr lang="en-US"/>
          </a:p>
        </p:txBody>
      </p:sp>
    </p:spTree>
    <p:extLst>
      <p:ext uri="{BB962C8B-B14F-4D97-AF65-F5344CB8AC3E}">
        <p14:creationId xmlns:p14="http://schemas.microsoft.com/office/powerpoint/2010/main" val="8809219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926</Words>
  <Application>Microsoft Office PowerPoint</Application>
  <PresentationFormat>On-screen Show (4:3)</PresentationFormat>
  <Paragraphs>173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Symbol</vt:lpstr>
      <vt:lpstr>Tw Cen MT</vt:lpstr>
      <vt:lpstr>Tw Cen MT Condensed</vt:lpstr>
      <vt:lpstr>Wingdings 3</vt:lpstr>
      <vt:lpstr>Integral</vt:lpstr>
      <vt:lpstr>Statistical Inference</vt:lpstr>
      <vt:lpstr>Hypothesis Testing</vt:lpstr>
      <vt:lpstr>Hypothesis Testing</vt:lpstr>
      <vt:lpstr>Two Types of Errors:  Alpha and Beta</vt:lpstr>
      <vt:lpstr>Two Types of Errors:  Alpha and Beta</vt:lpstr>
      <vt:lpstr>Two Types of Errors:  Alpha and Beta</vt:lpstr>
      <vt:lpstr>Tradeoff in Type I / Type II Errors: Examples</vt:lpstr>
      <vt:lpstr>Steps in Hypothesis Testing</vt:lpstr>
      <vt:lpstr>One-Tail and Two-Tail Hypothesis Tests</vt:lpstr>
      <vt:lpstr>One-Tail and Two-Tail Hypothesis Tests</vt:lpstr>
      <vt:lpstr>Two-Tail Tests</vt:lpstr>
      <vt:lpstr>Two-Tail Tests</vt:lpstr>
      <vt:lpstr>One-Tail Tests</vt:lpstr>
      <vt:lpstr>One-Tail Tests</vt:lpstr>
      <vt:lpstr>Example:  Two-Tail Test</vt:lpstr>
      <vt:lpstr>Example:  Two-Tail Test</vt:lpstr>
      <vt:lpstr>Example:  One-Tail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2012-12-30T02:58:12Z</dcterms:created>
  <dcterms:modified xsi:type="dcterms:W3CDTF">2018-10-27T11:15:45Z</dcterms:modified>
</cp:coreProperties>
</file>