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Lst>
  <p:notesMasterIdLst>
    <p:notesMasterId r:id="rId8"/>
  </p:notesMasterIdLst>
  <p:sldIdLst>
    <p:sldId id="256" r:id="rId2"/>
    <p:sldId id="257" r:id="rId3"/>
    <p:sldId id="260" r:id="rId4"/>
    <p:sldId id="286"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13" autoAdjust="0"/>
    <p:restoredTop sz="94660"/>
  </p:normalViewPr>
  <p:slideViewPr>
    <p:cSldViewPr>
      <p:cViewPr varScale="1">
        <p:scale>
          <a:sx n="83" d="100"/>
          <a:sy n="83" d="100"/>
        </p:scale>
        <p:origin x="186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1087FA-7D88-40B4-A1C6-5674D8AF018F}" type="datetimeFigureOut">
              <a:rPr lang="en-US" smtClean="0"/>
              <a:t>10/27/2018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F9B21-D47A-4066-8AEE-D88FFDBD1D8F}" type="slidenum">
              <a:rPr lang="en-US" smtClean="0"/>
              <a:t>‹#›</a:t>
            </a:fld>
            <a:endParaRPr lang="en-US"/>
          </a:p>
        </p:txBody>
      </p:sp>
    </p:spTree>
    <p:extLst>
      <p:ext uri="{BB962C8B-B14F-4D97-AF65-F5344CB8AC3E}">
        <p14:creationId xmlns:p14="http://schemas.microsoft.com/office/powerpoint/2010/main" val="34529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1</a:t>
            </a:fld>
            <a:endParaRPr lang="en-US"/>
          </a:p>
        </p:txBody>
      </p:sp>
    </p:spTree>
    <p:extLst>
      <p:ext uri="{BB962C8B-B14F-4D97-AF65-F5344CB8AC3E}">
        <p14:creationId xmlns:p14="http://schemas.microsoft.com/office/powerpoint/2010/main" val="223397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2</a:t>
            </a:fld>
            <a:endParaRPr lang="en-US"/>
          </a:p>
        </p:txBody>
      </p:sp>
    </p:spTree>
    <p:extLst>
      <p:ext uri="{BB962C8B-B14F-4D97-AF65-F5344CB8AC3E}">
        <p14:creationId xmlns:p14="http://schemas.microsoft.com/office/powerpoint/2010/main" val="327777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3</a:t>
            </a:fld>
            <a:endParaRPr lang="en-US"/>
          </a:p>
        </p:txBody>
      </p:sp>
    </p:spTree>
    <p:extLst>
      <p:ext uri="{BB962C8B-B14F-4D97-AF65-F5344CB8AC3E}">
        <p14:creationId xmlns:p14="http://schemas.microsoft.com/office/powerpoint/2010/main" val="110461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4</a:t>
            </a:fld>
            <a:endParaRPr lang="en-US"/>
          </a:p>
        </p:txBody>
      </p:sp>
    </p:spTree>
    <p:extLst>
      <p:ext uri="{BB962C8B-B14F-4D97-AF65-F5344CB8AC3E}">
        <p14:creationId xmlns:p14="http://schemas.microsoft.com/office/powerpoint/2010/main" val="84579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5</a:t>
            </a:fld>
            <a:endParaRPr lang="en-US"/>
          </a:p>
        </p:txBody>
      </p:sp>
    </p:spTree>
    <p:extLst>
      <p:ext uri="{BB962C8B-B14F-4D97-AF65-F5344CB8AC3E}">
        <p14:creationId xmlns:p14="http://schemas.microsoft.com/office/powerpoint/2010/main" val="254510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EF9B21-D47A-4066-8AEE-D88FFDBD1D8F}" type="slidenum">
              <a:rPr lang="en-US" smtClean="0"/>
              <a:t>6</a:t>
            </a:fld>
            <a:endParaRPr lang="en-US"/>
          </a:p>
        </p:txBody>
      </p:sp>
    </p:spTree>
    <p:extLst>
      <p:ext uri="{BB962C8B-B14F-4D97-AF65-F5344CB8AC3E}">
        <p14:creationId xmlns:p14="http://schemas.microsoft.com/office/powerpoint/2010/main" val="170857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0941AE1-839B-42E7-8C28-9808B9DA1846}"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Two Sample Z Test</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0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12CF4F-076C-41CC-980C-57B96235ECDC}"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Two Sample Z Test</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101707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B693F6-841A-45BC-8E7C-7393C716C0C3}"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Two Sample Z Test</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52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05E7F0-8A68-41A0-81A8-5EAE5DE31E1E}"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Two Sample Z Test</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128958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971FF3-6DA1-4B4C-8CC4-8A40D8892171}" type="datetime1">
              <a:rPr lang="en-US" smtClean="0"/>
              <a:t>10/27/2018</a:t>
            </a:fld>
            <a:endParaRPr lang="en-US"/>
          </a:p>
        </p:txBody>
      </p:sp>
      <p:sp>
        <p:nvSpPr>
          <p:cNvPr id="5" name="Footer Placeholder 4"/>
          <p:cNvSpPr>
            <a:spLocks noGrp="1"/>
          </p:cNvSpPr>
          <p:nvPr>
            <p:ph type="ftr" sz="quarter" idx="11"/>
          </p:nvPr>
        </p:nvSpPr>
        <p:spPr/>
        <p:txBody>
          <a:bodyPr/>
          <a:lstStyle/>
          <a:p>
            <a:r>
              <a:rPr lang="en-US" smtClean="0"/>
              <a:t>Two Sample Z Test</a:t>
            </a:r>
            <a:endParaRPr lang="en-US"/>
          </a:p>
        </p:txBody>
      </p:sp>
      <p:sp>
        <p:nvSpPr>
          <p:cNvPr id="6" name="Slide Number Placeholder 5"/>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1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811DCB-0D4F-46BB-B7E7-DE2093B884BA}"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Two Sample Z Test</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424393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9D1903-4E6A-4BE5-81E6-DDF985E6BE0F}" type="datetime1">
              <a:rPr lang="en-US" smtClean="0"/>
              <a:t>10/27/2018</a:t>
            </a:fld>
            <a:endParaRPr lang="en-US"/>
          </a:p>
        </p:txBody>
      </p:sp>
      <p:sp>
        <p:nvSpPr>
          <p:cNvPr id="8" name="Footer Placeholder 7"/>
          <p:cNvSpPr>
            <a:spLocks noGrp="1"/>
          </p:cNvSpPr>
          <p:nvPr>
            <p:ph type="ftr" sz="quarter" idx="11"/>
          </p:nvPr>
        </p:nvSpPr>
        <p:spPr/>
        <p:txBody>
          <a:bodyPr/>
          <a:lstStyle/>
          <a:p>
            <a:r>
              <a:rPr lang="en-US" smtClean="0"/>
              <a:t>Two Sample Z Test</a:t>
            </a:r>
            <a:endParaRPr lang="en-US"/>
          </a:p>
        </p:txBody>
      </p:sp>
      <p:sp>
        <p:nvSpPr>
          <p:cNvPr id="9" name="Slide Number Placeholder 8"/>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322590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03EA7C-CD93-4061-801B-FEE3C3B12BA4}" type="datetime1">
              <a:rPr lang="en-US" smtClean="0"/>
              <a:t>10/27/2018</a:t>
            </a:fld>
            <a:endParaRPr lang="en-US"/>
          </a:p>
        </p:txBody>
      </p:sp>
      <p:sp>
        <p:nvSpPr>
          <p:cNvPr id="4" name="Footer Placeholder 3"/>
          <p:cNvSpPr>
            <a:spLocks noGrp="1"/>
          </p:cNvSpPr>
          <p:nvPr>
            <p:ph type="ftr" sz="quarter" idx="11"/>
          </p:nvPr>
        </p:nvSpPr>
        <p:spPr/>
        <p:txBody>
          <a:bodyPr/>
          <a:lstStyle/>
          <a:p>
            <a:r>
              <a:rPr lang="en-US" smtClean="0"/>
              <a:t>Two Sample Z Test</a:t>
            </a:r>
            <a:endParaRPr lang="en-US"/>
          </a:p>
        </p:txBody>
      </p:sp>
      <p:sp>
        <p:nvSpPr>
          <p:cNvPr id="5" name="Slide Number Placeholder 4"/>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46595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B44E-E83F-4B89-88E5-31EF35A99D9B}" type="datetime1">
              <a:rPr lang="en-US" smtClean="0"/>
              <a:t>10/27/2018</a:t>
            </a:fld>
            <a:endParaRPr lang="en-US"/>
          </a:p>
        </p:txBody>
      </p:sp>
      <p:sp>
        <p:nvSpPr>
          <p:cNvPr id="3" name="Footer Placeholder 2"/>
          <p:cNvSpPr>
            <a:spLocks noGrp="1"/>
          </p:cNvSpPr>
          <p:nvPr>
            <p:ph type="ftr" sz="quarter" idx="11"/>
          </p:nvPr>
        </p:nvSpPr>
        <p:spPr/>
        <p:txBody>
          <a:bodyPr/>
          <a:lstStyle/>
          <a:p>
            <a:r>
              <a:rPr lang="en-US" smtClean="0"/>
              <a:t>Two Sample Z Test</a:t>
            </a:r>
            <a:endParaRPr lang="en-US"/>
          </a:p>
        </p:txBody>
      </p:sp>
      <p:sp>
        <p:nvSpPr>
          <p:cNvPr id="4" name="Slide Number Placeholder 3"/>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198171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E65627-C681-40C6-83F0-3E50A0B2A9F8}"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Two Sample Z Test</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spTree>
    <p:extLst>
      <p:ext uri="{BB962C8B-B14F-4D97-AF65-F5344CB8AC3E}">
        <p14:creationId xmlns:p14="http://schemas.microsoft.com/office/powerpoint/2010/main" val="270362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BAA71E0-F06E-4212-AC94-581A4226EA8C}" type="datetime1">
              <a:rPr lang="en-US" smtClean="0"/>
              <a:t>10/27/2018</a:t>
            </a:fld>
            <a:endParaRPr lang="en-US"/>
          </a:p>
        </p:txBody>
      </p:sp>
      <p:sp>
        <p:nvSpPr>
          <p:cNvPr id="6" name="Footer Placeholder 5"/>
          <p:cNvSpPr>
            <a:spLocks noGrp="1"/>
          </p:cNvSpPr>
          <p:nvPr>
            <p:ph type="ftr" sz="quarter" idx="11"/>
          </p:nvPr>
        </p:nvSpPr>
        <p:spPr/>
        <p:txBody>
          <a:bodyPr/>
          <a:lstStyle/>
          <a:p>
            <a:r>
              <a:rPr lang="en-US" smtClean="0"/>
              <a:t>Two Sample Z Test</a:t>
            </a:r>
            <a:endParaRPr lang="en-US"/>
          </a:p>
        </p:txBody>
      </p:sp>
      <p:sp>
        <p:nvSpPr>
          <p:cNvPr id="7" name="Slide Number Placeholder 6"/>
          <p:cNvSpPr>
            <a:spLocks noGrp="1"/>
          </p:cNvSpPr>
          <p:nvPr>
            <p:ph type="sldNum" sz="quarter" idx="12"/>
          </p:nvPr>
        </p:nvSpPr>
        <p:spPr/>
        <p:txBody>
          <a:bodyPr/>
          <a:lstStyle/>
          <a:p>
            <a:fld id="{DCEFA406-86C8-4ED8-B2F1-E4F6F91D09EE}"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834ABA-0D2F-45EE-87CA-5EF003323A24}" type="datetime1">
              <a:rPr lang="en-US" smtClean="0"/>
              <a:t>10/27/2018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Two Sample Z Test</a:t>
            </a: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EFA406-86C8-4ED8-B2F1-E4F6F91D09EE}"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0428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tatsoft.com/textbook/distribution-tabl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Normal Distribution</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20659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Normal Distribution</a:t>
            </a:r>
            <a:endParaRPr lang="en-US" dirty="0"/>
          </a:p>
        </p:txBody>
      </p:sp>
      <p:sp>
        <p:nvSpPr>
          <p:cNvPr id="2" name="Content Placeholder 1"/>
          <p:cNvSpPr>
            <a:spLocks noGrp="1"/>
          </p:cNvSpPr>
          <p:nvPr>
            <p:ph idx="1"/>
          </p:nvPr>
        </p:nvSpPr>
        <p:spPr/>
        <p:txBody>
          <a:bodyPr>
            <a:normAutofit/>
          </a:bodyPr>
          <a:lstStyle/>
          <a:p>
            <a:r>
              <a:rPr lang="en-US" dirty="0"/>
              <a:t>Called a </a:t>
            </a:r>
            <a:r>
              <a:rPr lang="en-US" u="sng" dirty="0"/>
              <a:t>Probability density function</a:t>
            </a:r>
            <a:r>
              <a:rPr lang="en-US" dirty="0"/>
              <a:t>. The probability is interpreted as "area under the curve."</a:t>
            </a:r>
          </a:p>
          <a:p>
            <a:pPr marL="109728" indent="0">
              <a:buNone/>
            </a:pPr>
            <a:r>
              <a:rPr lang="en-US" dirty="0"/>
              <a:t> </a:t>
            </a:r>
          </a:p>
          <a:p>
            <a:r>
              <a:rPr lang="en-US" dirty="0"/>
              <a:t>1) The random variable takes on an infinite # of values within a given interval</a:t>
            </a:r>
          </a:p>
          <a:p>
            <a:pPr marL="109728" indent="0">
              <a:buNone/>
            </a:pPr>
            <a:endParaRPr lang="en-US" dirty="0"/>
          </a:p>
          <a:p>
            <a:r>
              <a:rPr lang="en-US" dirty="0"/>
              <a:t>2) the probability that X = any particular value is 0. Consequently, we talk about intervals. The probability is = to the area under the curve.</a:t>
            </a:r>
          </a:p>
          <a:p>
            <a:pPr marL="109728" indent="0">
              <a:buNone/>
            </a:pPr>
            <a:endParaRPr lang="en-US" dirty="0"/>
          </a:p>
          <a:p>
            <a:r>
              <a:rPr lang="en-US" dirty="0"/>
              <a:t>3) The area under the whole curve = 1.</a:t>
            </a:r>
          </a:p>
          <a:p>
            <a:endParaRPr lang="en-US" dirty="0"/>
          </a:p>
        </p:txBody>
      </p:sp>
      <p:sp>
        <p:nvSpPr>
          <p:cNvPr id="3" name="Footer Placeholder 2"/>
          <p:cNvSpPr>
            <a:spLocks noGrp="1"/>
          </p:cNvSpPr>
          <p:nvPr>
            <p:ph type="ftr" sz="quarter" idx="11"/>
          </p:nvPr>
        </p:nvSpPr>
        <p:spPr/>
        <p:txBody>
          <a:bodyPr/>
          <a:lstStyle/>
          <a:p>
            <a:r>
              <a:rPr lang="en-US" dirty="0" smtClean="0"/>
              <a:t>Normal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2</a:t>
            </a:fld>
            <a:endParaRPr lang="en-US"/>
          </a:p>
        </p:txBody>
      </p:sp>
    </p:spTree>
    <p:extLst>
      <p:ext uri="{BB962C8B-B14F-4D97-AF65-F5344CB8AC3E}">
        <p14:creationId xmlns:p14="http://schemas.microsoft.com/office/powerpoint/2010/main" val="1187707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Normal Distribution</a:t>
            </a:r>
            <a:endParaRPr lang="en-US" dirty="0"/>
          </a:p>
        </p:txBody>
      </p:sp>
      <p:sp>
        <p:nvSpPr>
          <p:cNvPr id="2" name="Content Placeholder 1"/>
          <p:cNvSpPr>
            <a:spLocks noGrp="1"/>
          </p:cNvSpPr>
          <p:nvPr>
            <p:ph idx="1"/>
          </p:nvPr>
        </p:nvSpPr>
        <p:spPr/>
        <p:txBody>
          <a:bodyPr>
            <a:normAutofit/>
          </a:bodyPr>
          <a:lstStyle/>
          <a:p>
            <a:r>
              <a:rPr lang="en-US" dirty="0" smtClean="0"/>
              <a:t>Probabilities </a:t>
            </a:r>
            <a:r>
              <a:rPr lang="en-US" dirty="0"/>
              <a:t>are obtained by getting the area under the curve inside of a particular interval. The area under the curve = the proportion of times under identical (repeated) conditions that a particular range of values will occur.</a:t>
            </a:r>
          </a:p>
          <a:p>
            <a:r>
              <a:rPr lang="en-US" dirty="0" smtClean="0"/>
              <a:t>3 Characteristics </a:t>
            </a:r>
            <a:r>
              <a:rPr lang="en-US" dirty="0"/>
              <a:t>of the Normal distribution:</a:t>
            </a:r>
          </a:p>
          <a:p>
            <a:pPr marL="708660" lvl="1" indent="-342900"/>
            <a:r>
              <a:rPr lang="en-US" dirty="0" smtClean="0"/>
              <a:t>It </a:t>
            </a:r>
            <a:r>
              <a:rPr lang="en-US" dirty="0"/>
              <a:t>is symmetric about the mean μ.</a:t>
            </a:r>
          </a:p>
          <a:p>
            <a:pPr marL="708660" lvl="1" indent="-342900"/>
            <a:r>
              <a:rPr lang="en-US" dirty="0" smtClean="0"/>
              <a:t>Mean </a:t>
            </a:r>
            <a:r>
              <a:rPr lang="en-US" dirty="0"/>
              <a:t>= median = mode. [“bell-shaped” curve]</a:t>
            </a:r>
          </a:p>
          <a:p>
            <a:pPr marL="708660" lvl="1" indent="-342900"/>
            <a:r>
              <a:rPr lang="en-US" dirty="0" smtClean="0"/>
              <a:t>f(X</a:t>
            </a:r>
            <a:r>
              <a:rPr lang="en-US" dirty="0"/>
              <a:t>) decreases as X gets farther and farther away from the mean. It approaches horizontal axis asymptotically</a:t>
            </a:r>
            <a:r>
              <a:rPr lang="en-US" dirty="0" smtClean="0"/>
              <a:t>:</a:t>
            </a:r>
            <a:br>
              <a:rPr lang="en-US" dirty="0" smtClean="0"/>
            </a:br>
            <a:r>
              <a:rPr lang="en-US" dirty="0" smtClean="0"/>
              <a:t>- </a:t>
            </a:r>
            <a:r>
              <a:rPr lang="en-US" dirty="0"/>
              <a:t>∞ &lt; X &lt; + </a:t>
            </a:r>
            <a:r>
              <a:rPr lang="en-US" dirty="0" smtClean="0"/>
              <a:t>∞.  This </a:t>
            </a:r>
            <a:r>
              <a:rPr lang="en-US" dirty="0"/>
              <a:t>means that there is always some probability (area) for extreme values.</a:t>
            </a:r>
          </a:p>
        </p:txBody>
      </p:sp>
      <p:sp>
        <p:nvSpPr>
          <p:cNvPr id="3" name="Footer Placeholder 2"/>
          <p:cNvSpPr>
            <a:spLocks noGrp="1"/>
          </p:cNvSpPr>
          <p:nvPr>
            <p:ph type="ftr" sz="quarter" idx="11"/>
          </p:nvPr>
        </p:nvSpPr>
        <p:spPr/>
        <p:txBody>
          <a:bodyPr/>
          <a:lstStyle/>
          <a:p>
            <a:r>
              <a:rPr lang="en-US" dirty="0" smtClean="0"/>
              <a:t>Normal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3</a:t>
            </a:fld>
            <a:endParaRPr lang="en-US"/>
          </a:p>
        </p:txBody>
      </p:sp>
    </p:spTree>
    <p:extLst>
      <p:ext uri="{BB962C8B-B14F-4D97-AF65-F5344CB8AC3E}">
        <p14:creationId xmlns:p14="http://schemas.microsoft.com/office/powerpoint/2010/main" val="348489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Normal Distribution</a:t>
            </a:r>
            <a:endParaRPr 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10000"/>
              </a:bodyPr>
              <a:lstStyle/>
              <a:p>
                <a:endParaRPr lang="en-US" dirty="0" smtClean="0"/>
              </a:p>
              <a:p>
                <a:r>
                  <a:rPr lang="en-US" dirty="0" smtClean="0"/>
                  <a:t>The probability density function for the normal distribution:</a:t>
                </a:r>
              </a:p>
              <a:p>
                <a:endParaRPr lang="en-US" dirty="0"/>
              </a:p>
              <a:p>
                <a:pPr marL="109728" indent="0">
                  <a:buNone/>
                </a:pPr>
                <a:r>
                  <a:rPr lang="en-US" b="0" dirty="0" smtClean="0"/>
                  <a:t>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𝑋</m:t>
                        </m:r>
                      </m:e>
                    </m:d>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m:rPr>
                            <m:sty m:val="p"/>
                          </m:rPr>
                          <a:rPr lang="el-GR" b="0" i="1" smtClean="0">
                            <a:latin typeface="Cambria Math"/>
                          </a:rPr>
                          <m:t>σ</m:t>
                        </m:r>
                        <m:rad>
                          <m:radPr>
                            <m:degHide m:val="on"/>
                            <m:ctrlPr>
                              <a:rPr lang="el-GR" b="0" i="1" smtClean="0">
                                <a:latin typeface="Cambria Math" panose="02040503050406030204" pitchFamily="18" charset="0"/>
                              </a:rPr>
                            </m:ctrlPr>
                          </m:radPr>
                          <m:deg/>
                          <m:e>
                            <m:r>
                              <a:rPr lang="en-US" b="0" i="1" smtClean="0">
                                <a:latin typeface="Cambria Math"/>
                              </a:rPr>
                              <m:t>2</m:t>
                            </m:r>
                            <m:r>
                              <m:rPr>
                                <m:sty m:val="p"/>
                              </m:rPr>
                              <a:rPr lang="el-GR" b="0" i="1" smtClean="0">
                                <a:latin typeface="Cambria Math"/>
                              </a:rPr>
                              <m:t>π</m:t>
                            </m:r>
                          </m:e>
                        </m:rad>
                      </m:den>
                    </m:f>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a:rPr>
                                      <m:t>𝑋</m:t>
                                    </m:r>
                                    <m:r>
                                      <a:rPr lang="en-US" b="0" i="1" smtClean="0">
                                        <a:latin typeface="Cambria Math"/>
                                      </a:rPr>
                                      <m:t>−</m:t>
                                    </m:r>
                                    <m:r>
                                      <m:rPr>
                                        <m:sty m:val="p"/>
                                      </m:rPr>
                                      <a:rPr lang="el-GR" b="0" i="1" smtClean="0">
                                        <a:latin typeface="Cambria Math"/>
                                      </a:rPr>
                                      <m:t>μ</m:t>
                                    </m:r>
                                  </m:num>
                                  <m:den>
                                    <m:r>
                                      <m:rPr>
                                        <m:sty m:val="p"/>
                                      </m:rPr>
                                      <a:rPr lang="el-GR" i="1">
                                        <a:latin typeface="Cambria Math"/>
                                      </a:rPr>
                                      <m:t>σ</m:t>
                                    </m:r>
                                  </m:den>
                                </m:f>
                              </m:e>
                            </m:d>
                          </m:e>
                          <m:sup>
                            <m:r>
                              <a:rPr lang="en-US" b="0" i="1" smtClean="0">
                                <a:latin typeface="Cambria Math"/>
                              </a:rPr>
                              <m:t>2</m:t>
                            </m:r>
                          </m:sup>
                        </m:sSup>
                      </m:sup>
                    </m:sSup>
                  </m:oMath>
                </a14:m>
                <a:endParaRPr lang="en-US" dirty="0"/>
              </a:p>
              <a:p>
                <a:endParaRPr lang="en-US" dirty="0" smtClean="0"/>
              </a:p>
              <a:p>
                <a:pPr marL="109728" indent="0">
                  <a:buNone/>
                </a:pPr>
                <a:endParaRPr lang="en-US" dirty="0" smtClean="0"/>
              </a:p>
              <a:p>
                <a:pPr marL="630936" lvl="2" indent="0">
                  <a:buNone/>
                </a:pPr>
                <a:r>
                  <a:rPr lang="en-US" dirty="0" smtClean="0"/>
                  <a:t>							X</a:t>
                </a:r>
                <a:endParaRPr lang="en-US" dirty="0"/>
              </a:p>
              <a:p>
                <a:pPr marL="109728" indent="0">
                  <a:buNone/>
                </a:pPr>
                <a:endParaRPr lang="en-US" dirty="0"/>
              </a:p>
              <a:p>
                <a:pPr marL="109728" indent="0">
                  <a:buNone/>
                </a:pPr>
                <a:r>
                  <a:rPr lang="en-US" dirty="0" smtClean="0"/>
                  <a:t>f(X) </a:t>
                </a:r>
                <a:r>
                  <a:rPr lang="en-US" dirty="0"/>
                  <a:t>the height of the curve, represents the relative frequency at which the corresponding values occur.</a:t>
                </a:r>
                <a:endParaRPr lang="en-US" dirty="0" smtClean="0"/>
              </a:p>
              <a:p>
                <a:pPr marL="109728" indent="0">
                  <a:buNone/>
                </a:pP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67" r="-2007"/>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dirty="0" smtClean="0"/>
              <a:t>Normal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4</a:t>
            </a:fld>
            <a:endParaRPr lang="en-US"/>
          </a:p>
        </p:txBody>
      </p:sp>
      <p:sp>
        <p:nvSpPr>
          <p:cNvPr id="7" name="AutoShape 189"/>
          <p:cNvSpPr>
            <a:spLocks noChangeAspect="1" noChangeArrowheads="1" noTextEdit="1"/>
          </p:cNvSpPr>
          <p:nvPr/>
        </p:nvSpPr>
        <p:spPr bwMode="auto">
          <a:xfrm>
            <a:off x="0" y="3238500"/>
            <a:ext cx="4657725" cy="2006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05200" y="2632075"/>
            <a:ext cx="398145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969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Normal Distribution</a:t>
            </a:r>
            <a:endParaRPr lang="en-US" dirty="0"/>
          </a:p>
        </p:txBody>
      </p:sp>
      <p:sp>
        <p:nvSpPr>
          <p:cNvPr id="2" name="Content Placeholder 1"/>
          <p:cNvSpPr>
            <a:spLocks noGrp="1"/>
          </p:cNvSpPr>
          <p:nvPr>
            <p:ph idx="1"/>
          </p:nvPr>
        </p:nvSpPr>
        <p:spPr/>
        <p:txBody>
          <a:bodyPr>
            <a:normAutofit/>
          </a:bodyPr>
          <a:lstStyle/>
          <a:p>
            <a:endParaRPr lang="en-US" dirty="0" smtClean="0"/>
          </a:p>
          <a:p>
            <a:pPr marL="109728" indent="0">
              <a:buNone/>
            </a:pPr>
            <a:r>
              <a:rPr lang="en-US" dirty="0" smtClean="0"/>
              <a:t>Note that the normal distribution is defined by two parameters, </a:t>
            </a:r>
            <a:r>
              <a:rPr lang="el-GR" dirty="0" smtClean="0"/>
              <a:t>μ</a:t>
            </a:r>
            <a:r>
              <a:rPr lang="en-US" dirty="0" smtClean="0"/>
              <a:t> and </a:t>
            </a:r>
            <a:r>
              <a:rPr lang="el-GR" dirty="0" smtClean="0"/>
              <a:t>σ</a:t>
            </a:r>
            <a:r>
              <a:rPr lang="en-US" dirty="0" smtClean="0"/>
              <a:t> .  You can draw a normal distribution for any </a:t>
            </a:r>
            <a:r>
              <a:rPr lang="el-GR" dirty="0"/>
              <a:t>μ</a:t>
            </a:r>
            <a:r>
              <a:rPr lang="en-US" dirty="0"/>
              <a:t> and </a:t>
            </a:r>
            <a:r>
              <a:rPr lang="el-GR" dirty="0"/>
              <a:t>σ</a:t>
            </a:r>
            <a:r>
              <a:rPr lang="en-US" dirty="0"/>
              <a:t> </a:t>
            </a:r>
            <a:r>
              <a:rPr lang="en-US" dirty="0" smtClean="0"/>
              <a:t>combination.  There is one normal distribution, Z, that is special. It has a </a:t>
            </a:r>
            <a:r>
              <a:rPr lang="el-GR" dirty="0"/>
              <a:t>μ</a:t>
            </a:r>
            <a:r>
              <a:rPr lang="en-US" dirty="0"/>
              <a:t> </a:t>
            </a:r>
            <a:r>
              <a:rPr lang="en-US" dirty="0" smtClean="0"/>
              <a:t>= 0 and a </a:t>
            </a:r>
            <a:r>
              <a:rPr lang="el-GR" dirty="0" smtClean="0"/>
              <a:t>σ</a:t>
            </a:r>
            <a:r>
              <a:rPr lang="en-US" dirty="0" smtClean="0"/>
              <a:t> = 1.  This is the Z distribution, also called the </a:t>
            </a:r>
            <a:r>
              <a:rPr lang="en-US" i="1" dirty="0" smtClean="0"/>
              <a:t>standard normal </a:t>
            </a:r>
            <a:r>
              <a:rPr lang="en-US" dirty="0" smtClean="0"/>
              <a:t>distribution.  It is one of trillions of normal distributions we could have selected.  </a:t>
            </a:r>
          </a:p>
        </p:txBody>
      </p:sp>
      <p:sp>
        <p:nvSpPr>
          <p:cNvPr id="3" name="Footer Placeholder 2"/>
          <p:cNvSpPr>
            <a:spLocks noGrp="1"/>
          </p:cNvSpPr>
          <p:nvPr>
            <p:ph type="ftr" sz="quarter" idx="11"/>
          </p:nvPr>
        </p:nvSpPr>
        <p:spPr/>
        <p:txBody>
          <a:bodyPr/>
          <a:lstStyle/>
          <a:p>
            <a:r>
              <a:rPr lang="en-US" dirty="0" smtClean="0"/>
              <a:t>Normal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5</a:t>
            </a:fld>
            <a:endParaRPr lang="en-US"/>
          </a:p>
        </p:txBody>
      </p:sp>
    </p:spTree>
    <p:extLst>
      <p:ext uri="{BB962C8B-B14F-4D97-AF65-F5344CB8AC3E}">
        <p14:creationId xmlns:p14="http://schemas.microsoft.com/office/powerpoint/2010/main" val="301040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 Z-Distribution</a:t>
            </a:r>
            <a:endParaRPr 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85000" lnSpcReduction="20000"/>
              </a:bodyPr>
              <a:lstStyle/>
              <a:p>
                <a:r>
                  <a:rPr lang="en-US" dirty="0" smtClean="0"/>
                  <a:t>Any normal distribution can be converted into a standard normal distribution by transforming the normal random variable into the </a:t>
                </a:r>
                <a:r>
                  <a:rPr lang="en-US" dirty="0"/>
                  <a:t>standard normal random </a:t>
                </a:r>
                <a:r>
                  <a:rPr lang="en-US" dirty="0" smtClean="0"/>
                  <a:t>variable:</a:t>
                </a:r>
              </a:p>
              <a:p>
                <a:pPr marL="109728"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𝑍</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𝑋</m:t>
                          </m:r>
                          <m:r>
                            <a:rPr lang="en-US" b="0" i="1" smtClean="0">
                              <a:latin typeface="Cambria Math"/>
                            </a:rPr>
                            <m:t>−</m:t>
                          </m:r>
                          <m:r>
                            <m:rPr>
                              <m:sty m:val="p"/>
                            </m:rPr>
                            <a:rPr lang="el-GR" b="0" i="1" smtClean="0">
                              <a:latin typeface="Cambria Math"/>
                            </a:rPr>
                            <m:t>μ</m:t>
                          </m:r>
                        </m:num>
                        <m:den>
                          <m:r>
                            <m:rPr>
                              <m:sty m:val="p"/>
                            </m:rPr>
                            <a:rPr lang="el-GR" b="0" i="1" smtClean="0">
                              <a:latin typeface="Cambria Math"/>
                            </a:rPr>
                            <m:t>σ</m:t>
                          </m:r>
                        </m:den>
                      </m:f>
                      <m:r>
                        <a:rPr lang="en-US" b="0" i="0" smtClean="0">
                          <a:latin typeface="Cambria Math"/>
                        </a:rPr>
                        <m:t> </m:t>
                      </m:r>
                    </m:oMath>
                  </m:oMathPara>
                </a14:m>
                <a:endParaRPr lang="en-US" dirty="0" smtClean="0"/>
              </a:p>
              <a:p>
                <a:r>
                  <a:rPr lang="en-US" dirty="0" smtClean="0"/>
                  <a:t>This </a:t>
                </a:r>
                <a:r>
                  <a:rPr lang="en-US" dirty="0"/>
                  <a:t>is called standardizing the data.  It will result in (transformed) data with μ = 0 and  σ = 1</a:t>
                </a:r>
                <a:r>
                  <a:rPr lang="en-US" dirty="0" smtClean="0"/>
                  <a:t>.</a:t>
                </a:r>
                <a:r>
                  <a:rPr lang="en-US" dirty="0"/>
                  <a:t> </a:t>
                </a:r>
              </a:p>
              <a:p>
                <a:r>
                  <a:rPr lang="en-US" dirty="0"/>
                  <a:t>The </a:t>
                </a:r>
                <a:r>
                  <a:rPr lang="en-US" dirty="0" smtClean="0"/>
                  <a:t>areas under the curve for the Standard </a:t>
                </a:r>
                <a:r>
                  <a:rPr lang="en-US" dirty="0"/>
                  <a:t>Normal Distribution (Z) </a:t>
                </a:r>
                <a:r>
                  <a:rPr lang="en-US" dirty="0" smtClean="0"/>
                  <a:t>has been computed and tabled. See, for example </a:t>
                </a:r>
                <a:r>
                  <a:rPr lang="en-US" sz="2500" i="1" dirty="0" smtClean="0">
                    <a:hlinkClick r:id="rId3"/>
                  </a:rPr>
                  <a:t>http</a:t>
                </a:r>
                <a:r>
                  <a:rPr lang="en-US" sz="2500" i="1" dirty="0">
                    <a:hlinkClick r:id="rId3"/>
                  </a:rPr>
                  <a:t>://www.statsoft.com/textbook/distribution-tables/#</a:t>
                </a:r>
                <a:r>
                  <a:rPr lang="en-US" sz="2500" i="1" dirty="0" smtClean="0">
                    <a:hlinkClick r:id="rId3"/>
                  </a:rPr>
                  <a:t>z</a:t>
                </a:r>
                <a:r>
                  <a:rPr lang="en-US" sz="2500" i="1" dirty="0" smtClean="0"/>
                  <a:t> </a:t>
                </a:r>
                <a:endParaRPr lang="en-US" dirty="0"/>
              </a:p>
              <a:p>
                <a:r>
                  <a:rPr lang="en-US" dirty="0"/>
                  <a:t>Please note that you may find different tables for the Z-distribution. The table we </a:t>
                </a:r>
                <a:r>
                  <a:rPr lang="en-US" dirty="0" smtClean="0"/>
                  <a:t>use here gives </a:t>
                </a:r>
                <a:r>
                  <a:rPr lang="en-US" dirty="0"/>
                  <a:t>you the area </a:t>
                </a:r>
                <a:r>
                  <a:rPr lang="en-US" dirty="0" smtClean="0"/>
                  <a:t>under the curve from </a:t>
                </a:r>
                <a:r>
                  <a:rPr lang="en-US" dirty="0"/>
                  <a:t>0 to </a:t>
                </a:r>
                <a:r>
                  <a:rPr lang="en-US" dirty="0" smtClean="0"/>
                  <a:t>z. </a:t>
                </a:r>
                <a:r>
                  <a:rPr lang="en-US" dirty="0"/>
                  <a:t>Some books provide a slightly different table, one that gives you the area in the tail. If you check the diagram that is usually shown above the table, you can determine which table you have. In the table </a:t>
                </a:r>
                <a:r>
                  <a:rPr lang="en-US" dirty="0" smtClean="0"/>
                  <a:t>on the next slide, </a:t>
                </a:r>
                <a:r>
                  <a:rPr lang="en-US" dirty="0"/>
                  <a:t>the area from 0 to </a:t>
                </a:r>
                <a:r>
                  <a:rPr lang="en-US" dirty="0" smtClean="0"/>
                  <a:t>z </a:t>
                </a:r>
                <a:r>
                  <a:rPr lang="en-US" dirty="0"/>
                  <a:t>is shaded so you know that you are getting the area from 0 to </a:t>
                </a:r>
                <a:r>
                  <a:rPr lang="en-US" dirty="0" smtClean="0"/>
                  <a:t>z. </a:t>
                </a:r>
                <a:r>
                  <a:rPr lang="en-US" dirty="0"/>
                  <a:t>Also, note that table value can never be more than .5000. The area from 0 to infinity is .5000.</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34" t="-2121" r="-150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dirty="0" smtClean="0"/>
              <a:t>Normal Distribution</a:t>
            </a:r>
            <a:endParaRPr lang="en-US" dirty="0"/>
          </a:p>
        </p:txBody>
      </p:sp>
      <p:sp>
        <p:nvSpPr>
          <p:cNvPr id="4" name="Slide Number Placeholder 3"/>
          <p:cNvSpPr>
            <a:spLocks noGrp="1"/>
          </p:cNvSpPr>
          <p:nvPr>
            <p:ph type="sldNum" sz="quarter" idx="12"/>
          </p:nvPr>
        </p:nvSpPr>
        <p:spPr/>
        <p:txBody>
          <a:bodyPr/>
          <a:lstStyle/>
          <a:p>
            <a:fld id="{DCEFA406-86C8-4ED8-B2F1-E4F6F91D09EE}" type="slidenum">
              <a:rPr lang="en-US" smtClean="0"/>
              <a:t>6</a:t>
            </a:fld>
            <a:endParaRPr lang="en-US"/>
          </a:p>
        </p:txBody>
      </p:sp>
    </p:spTree>
    <p:extLst>
      <p:ext uri="{BB962C8B-B14F-4D97-AF65-F5344CB8AC3E}">
        <p14:creationId xmlns:p14="http://schemas.microsoft.com/office/powerpoint/2010/main" val="596677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257</Words>
  <Application>Microsoft Office PowerPoint</Application>
  <PresentationFormat>On-screen Show (4:3)</PresentationFormat>
  <Paragraphs>51</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Cambria Math</vt:lpstr>
      <vt:lpstr>Tw Cen MT</vt:lpstr>
      <vt:lpstr>Tw Cen MT Condensed</vt:lpstr>
      <vt:lpstr>Wingdings 3</vt:lpstr>
      <vt:lpstr>Integral</vt:lpstr>
      <vt:lpstr>Normal Distribution</vt:lpstr>
      <vt:lpstr>Normal Distribution</vt:lpstr>
      <vt:lpstr>Normal Distribution</vt:lpstr>
      <vt:lpstr>Normal Distribution</vt:lpstr>
      <vt:lpstr>Normal Distribution</vt:lpstr>
      <vt:lpstr> Z-Distribution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2013-01-22T00:26:11Z</dcterms:created>
  <dcterms:modified xsi:type="dcterms:W3CDTF">2018-10-27T11:01:42Z</dcterms:modified>
</cp:coreProperties>
</file>