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16"/>
  </p:notesMasterIdLst>
  <p:sldIdLst>
    <p:sldId id="256" r:id="rId2"/>
    <p:sldId id="272" r:id="rId3"/>
    <p:sldId id="273" r:id="rId4"/>
    <p:sldId id="274" r:id="rId5"/>
    <p:sldId id="276" r:id="rId6"/>
    <p:sldId id="277" r:id="rId7"/>
    <p:sldId id="275" r:id="rId8"/>
    <p:sldId id="290" r:id="rId9"/>
    <p:sldId id="278" r:id="rId10"/>
    <p:sldId id="279" r:id="rId11"/>
    <p:sldId id="281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2" autoAdjust="0"/>
    <p:restoredTop sz="94660"/>
  </p:normalViewPr>
  <p:slideViewPr>
    <p:cSldViewPr>
      <p:cViewPr varScale="1">
        <p:scale>
          <a:sx n="83" d="100"/>
          <a:sy n="83" d="100"/>
        </p:scale>
        <p:origin x="19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3276B-746C-42C2-9D22-491D548445F2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5855-7293-4882-ABCE-D4F3C803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3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0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1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5855-7293-4882-ABCE-D4F3C803C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138CEF-D7BE-411F-B2FD-9F2EA4A6C04C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6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EF17-43F7-4B15-A758-63565CCE1CB1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2F21-1E3B-4978-8723-146B8A9CF648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66C3-872E-4DC2-93F0-B5BD19602695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8422-722C-4C68-8D9D-6F3C580F793E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1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8C2-2F58-460A-B90A-632F9B1438C0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159-DCBC-45C4-BD07-2E3BD386F1D5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0B3F-651F-49DD-A185-7478A916DDDF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78A3-0A18-4815-AF2E-A8FA32DE50B9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0C44-4D90-4C75-AD76-E1F5F6C88ACE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4137-C02C-4187-8C4F-54626FB23F8E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5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4AFF15-7643-42CF-91C8-5CF2E091D65A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74EA39-D135-4256-B946-603214D3FD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7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Expected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Expectation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hangingPunct="0">
              <a:buNone/>
            </a:pPr>
            <a:r>
              <a:rPr lang="en-US" sz="1600" i="1" dirty="0"/>
              <a:t>… Continued</a:t>
            </a:r>
          </a:p>
          <a:p>
            <a:pPr marL="109728" indent="0" hangingPunct="0">
              <a:buNone/>
            </a:pPr>
            <a:endParaRPr lang="en-US" dirty="0" smtClean="0"/>
          </a:p>
          <a:p>
            <a:pPr marL="109728" indent="0" hangingPunct="0">
              <a:buNone/>
            </a:pPr>
            <a:r>
              <a:rPr lang="en-US" dirty="0" smtClean="0"/>
              <a:t>Using mathematical expectation, the </a:t>
            </a:r>
            <a:r>
              <a:rPr lang="en-US" b="1" i="1" dirty="0" smtClean="0"/>
              <a:t>variance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a random variable is:</a:t>
            </a:r>
          </a:p>
          <a:p>
            <a:pPr marL="109728" indent="0" hangingPunct="0">
              <a:buNone/>
            </a:pPr>
            <a:endParaRPr lang="en-US" dirty="0"/>
          </a:p>
          <a:p>
            <a:pPr marL="109728" indent="0" hangingPunct="0">
              <a:buNone/>
            </a:pPr>
            <a:r>
              <a:rPr lang="el-GR" dirty="0"/>
              <a:t>σ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(X) </a:t>
            </a:r>
            <a:r>
              <a:rPr lang="en-US" dirty="0"/>
              <a:t>= E</a:t>
            </a:r>
            <a:r>
              <a:rPr lang="en-US" dirty="0" smtClean="0"/>
              <a:t>[(X</a:t>
            </a:r>
            <a:r>
              <a:rPr lang="en-US" baseline="-25000" dirty="0" smtClean="0"/>
              <a:t>i</a:t>
            </a:r>
            <a:r>
              <a:rPr lang="en-US" dirty="0"/>
              <a:t>– </a:t>
            </a:r>
            <a:r>
              <a:rPr lang="el-GR" dirty="0"/>
              <a:t>μ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] =  ∑(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l-GR" dirty="0"/>
              <a:t>μ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P(X</a:t>
            </a:r>
            <a:r>
              <a:rPr lang="en-US" baseline="-25000" dirty="0" smtClean="0"/>
              <a:t>i</a:t>
            </a:r>
            <a:r>
              <a:rPr lang="en-US" dirty="0"/>
              <a:t>)</a:t>
            </a:r>
          </a:p>
          <a:p>
            <a:pPr hangingPunct="0"/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Monetary Value (EMV)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</a:t>
            </a:r>
            <a:r>
              <a:rPr lang="en-US" dirty="0"/>
              <a:t>In the following game, there is an equally likely chance of making $300, $120, and $0.  How much would you be willing to pay to play?</a:t>
            </a:r>
          </a:p>
          <a:p>
            <a:endParaRPr lang="en-US" dirty="0" smtClean="0"/>
          </a:p>
          <a:p>
            <a:endParaRPr lang="en-US" dirty="0"/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What </a:t>
            </a:r>
            <a:r>
              <a:rPr lang="en-US" dirty="0"/>
              <a:t>is the expected value of this </a:t>
            </a:r>
            <a:r>
              <a:rPr lang="en-US" dirty="0" smtClean="0"/>
              <a:t>lottery (i.e., game of chance)?</a:t>
            </a:r>
            <a:endParaRPr lang="en-US" dirty="0"/>
          </a:p>
          <a:p>
            <a:pPr marL="365760" lvl="1" indent="0" hangingPunct="0">
              <a:buNone/>
            </a:pPr>
            <a:endParaRPr lang="en-US" dirty="0" smtClean="0"/>
          </a:p>
          <a:p>
            <a:pPr marL="365760" lvl="1" indent="0" hangingPunct="0">
              <a:buNone/>
            </a:pPr>
            <a:r>
              <a:rPr lang="en-US" dirty="0" smtClean="0"/>
              <a:t>E(V</a:t>
            </a:r>
            <a:r>
              <a:rPr lang="en-US" dirty="0"/>
              <a:t>) = $140.  </a:t>
            </a:r>
            <a:endParaRPr lang="en-US" dirty="0" smtClean="0"/>
          </a:p>
          <a:p>
            <a:pPr marL="365760" lvl="1" indent="0" hangingPunct="0">
              <a:buNone/>
            </a:pPr>
            <a:r>
              <a:rPr lang="en-US" dirty="0" smtClean="0"/>
              <a:t>[$</a:t>
            </a:r>
            <a:r>
              <a:rPr lang="en-US" dirty="0"/>
              <a:t>300 (1/3) + $120 (1/3) + $0 (1/3)].  </a:t>
            </a:r>
            <a:endParaRPr lang="en-US" dirty="0" smtClean="0"/>
          </a:p>
          <a:p>
            <a:pPr marL="365760" lvl="1" indent="0" hangingPunct="0">
              <a:buNone/>
            </a:pPr>
            <a:r>
              <a:rPr lang="en-US" dirty="0" smtClean="0"/>
              <a:t>On </a:t>
            </a:r>
            <a:r>
              <a:rPr lang="en-US" dirty="0"/>
              <a:t>average, you will make $140 per game if you play the game for a long, long time.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4035"/>
              </p:ext>
            </p:extLst>
          </p:nvPr>
        </p:nvGraphicFramePr>
        <p:xfrm>
          <a:off x="914400" y="3271928"/>
          <a:ext cx="2811780" cy="1005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6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V (Dollar Value)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P(V)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$300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1/3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$120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1/3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1/3</a:t>
                      </a:r>
                      <a:endParaRPr lang="en-US" sz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7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Probability Distributions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 hangingPunct="0">
              <a:buNone/>
            </a:pPr>
            <a:r>
              <a:rPr lang="en-US" dirty="0" smtClean="0"/>
              <a:t>A probability distribution for a continuous random variable is referred to as a </a:t>
            </a:r>
            <a:r>
              <a:rPr lang="en-US" i="1" dirty="0" smtClean="0"/>
              <a:t>probability density function</a:t>
            </a:r>
            <a:r>
              <a:rPr lang="en-US" dirty="0"/>
              <a:t>.  </a:t>
            </a:r>
            <a:endParaRPr lang="en-US" dirty="0" smtClean="0"/>
          </a:p>
          <a:p>
            <a:pPr marL="109728" indent="0" hangingPunct="0">
              <a:buNone/>
            </a:pPr>
            <a:endParaRPr lang="en-US" dirty="0"/>
          </a:p>
          <a:p>
            <a:pPr marL="109728" indent="0" hangingPunct="0">
              <a:buNone/>
            </a:pPr>
            <a:r>
              <a:rPr lang="en-US" dirty="0" smtClean="0"/>
              <a:t>The </a:t>
            </a:r>
            <a:r>
              <a:rPr lang="en-US" dirty="0"/>
              <a:t>probability is interpreted as "area under the curve."  </a:t>
            </a:r>
          </a:p>
          <a:p>
            <a:pPr marL="109728" indent="0" hangingPunct="0">
              <a:buNone/>
            </a:pPr>
            <a:r>
              <a:rPr lang="en-US" dirty="0"/>
              <a:t> </a:t>
            </a:r>
          </a:p>
          <a:p>
            <a:pPr marL="109728" indent="0" hangingPunct="0">
              <a:buNone/>
            </a:pPr>
            <a:r>
              <a:rPr lang="en-US" dirty="0"/>
              <a:t> </a:t>
            </a:r>
          </a:p>
          <a:p>
            <a:pPr marL="109728" indent="0" hangingPunct="0">
              <a:buNone/>
            </a:pPr>
            <a:r>
              <a:rPr lang="en-US" dirty="0"/>
              <a:t>1) </a:t>
            </a:r>
            <a:r>
              <a:rPr lang="en-US" dirty="0" smtClean="0"/>
              <a:t>The continuous </a:t>
            </a:r>
            <a:r>
              <a:rPr lang="en-US" dirty="0"/>
              <a:t>random variable takes on an infinite # of values within a given interval</a:t>
            </a:r>
          </a:p>
          <a:p>
            <a:pPr marL="109728" indent="0" hangingPunct="0">
              <a:buNone/>
            </a:pPr>
            <a:r>
              <a:rPr lang="en-US" dirty="0"/>
              <a:t> </a:t>
            </a:r>
          </a:p>
          <a:p>
            <a:pPr marL="109728" indent="0" hangingPunct="0">
              <a:buNone/>
            </a:pPr>
            <a:r>
              <a:rPr lang="en-US" dirty="0"/>
              <a:t>2) the probability that X = any particular value is 0.  Consequently, we talk about intervals.  The probability is = to the area under the curve.</a:t>
            </a:r>
          </a:p>
          <a:p>
            <a:pPr marL="109728" indent="0" hangingPunct="0">
              <a:buNone/>
            </a:pPr>
            <a:r>
              <a:rPr lang="en-US" dirty="0"/>
              <a:t> </a:t>
            </a:r>
          </a:p>
          <a:p>
            <a:pPr marL="109728" indent="0" hangingPunct="0">
              <a:buNone/>
            </a:pPr>
            <a:r>
              <a:rPr lang="en-US" dirty="0"/>
              <a:t>3) The area under the whole curve = 1.</a:t>
            </a:r>
          </a:p>
          <a:p>
            <a:pPr marL="109728" indent="0" hangingPunct="0">
              <a:buNone/>
            </a:pPr>
            <a:r>
              <a:rPr lang="en-US" dirty="0"/>
              <a:t> 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12420"/>
            <a:ext cx="2438400" cy="197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Probability Distributions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hangingPunct="0">
              <a:buNone/>
            </a:pPr>
            <a:endParaRPr lang="en-US" dirty="0" smtClean="0"/>
          </a:p>
          <a:p>
            <a:pPr marL="109728" indent="0" hangingPunct="0">
              <a:buNone/>
            </a:pPr>
            <a:r>
              <a:rPr lang="en-US" dirty="0" smtClean="0"/>
              <a:t>Three properties:</a:t>
            </a:r>
          </a:p>
          <a:p>
            <a:pPr marL="109728" indent="0" hangingPunct="0">
              <a:buNone/>
            </a:pPr>
            <a:endParaRPr lang="en-US" dirty="0"/>
          </a:p>
          <a:p>
            <a:pPr marL="109728" indent="0" hangingPunct="0">
              <a:buNone/>
            </a:pPr>
            <a:endParaRPr lang="en-US" dirty="0" smtClean="0"/>
          </a:p>
          <a:p>
            <a:pPr marL="109728" indent="0" hangingPunct="0">
              <a:buNone/>
            </a:pPr>
            <a:r>
              <a:rPr lang="en-US" dirty="0" smtClean="0"/>
              <a:t>1</a:t>
            </a:r>
            <a:r>
              <a:rPr lang="en-US" dirty="0"/>
              <a:t>) The random variable takes on an infinite # of values within a given interval</a:t>
            </a:r>
          </a:p>
          <a:p>
            <a:pPr marL="109728" indent="0" hangingPunct="0">
              <a:buNone/>
            </a:pPr>
            <a:r>
              <a:rPr lang="en-US" dirty="0"/>
              <a:t> </a:t>
            </a:r>
          </a:p>
          <a:p>
            <a:pPr marL="109728" indent="0" hangingPunct="0">
              <a:buNone/>
            </a:pPr>
            <a:r>
              <a:rPr lang="en-US" dirty="0"/>
              <a:t>2) the probability that X </a:t>
            </a:r>
            <a:r>
              <a:rPr lang="en-US" dirty="0" smtClean="0"/>
              <a:t>is equal to </a:t>
            </a:r>
            <a:r>
              <a:rPr lang="en-US" dirty="0"/>
              <a:t>any </a:t>
            </a:r>
            <a:r>
              <a:rPr lang="en-US" dirty="0" smtClean="0"/>
              <a:t>one particular </a:t>
            </a:r>
            <a:r>
              <a:rPr lang="en-US" dirty="0"/>
              <a:t>value is </a:t>
            </a:r>
            <a:r>
              <a:rPr lang="en-US" b="1" dirty="0"/>
              <a:t>0</a:t>
            </a:r>
            <a:r>
              <a:rPr lang="en-US" dirty="0"/>
              <a:t>.  Consequently, we talk about intervals.  The probability </a:t>
            </a:r>
            <a:r>
              <a:rPr lang="en-US" dirty="0" smtClean="0"/>
              <a:t>in question is equal </a:t>
            </a:r>
            <a:r>
              <a:rPr lang="en-US" dirty="0"/>
              <a:t>to the area under the curve</a:t>
            </a:r>
            <a:r>
              <a:rPr lang="en-US" dirty="0" smtClean="0"/>
              <a:t>.</a:t>
            </a:r>
            <a:endParaRPr lang="en-US" dirty="0"/>
          </a:p>
          <a:p>
            <a:pPr marL="109728" indent="0" hangingPunct="0">
              <a:buNone/>
            </a:pPr>
            <a:r>
              <a:rPr lang="en-US" dirty="0"/>
              <a:t> </a:t>
            </a:r>
          </a:p>
          <a:p>
            <a:pPr marL="109728" indent="0" hangingPunct="0">
              <a:buNone/>
            </a:pPr>
            <a:r>
              <a:rPr lang="en-US" dirty="0"/>
              <a:t>3) The </a:t>
            </a:r>
            <a:r>
              <a:rPr lang="en-US" dirty="0" smtClean="0"/>
              <a:t>sum of the area </a:t>
            </a:r>
            <a:r>
              <a:rPr lang="en-US" dirty="0"/>
              <a:t>under the whole curve = 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Probability Distributions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hangingPunct="0">
              <a:buNone/>
            </a:pPr>
            <a:r>
              <a:rPr lang="en-US" dirty="0"/>
              <a:t>Some </a:t>
            </a:r>
            <a:r>
              <a:rPr lang="en-US" dirty="0" smtClean="0"/>
              <a:t>continuous </a:t>
            </a:r>
            <a:r>
              <a:rPr lang="en-US" dirty="0"/>
              <a:t>probability </a:t>
            </a:r>
            <a:r>
              <a:rPr lang="en-US" dirty="0" smtClean="0"/>
              <a:t>distributions that we will study:  </a:t>
            </a:r>
          </a:p>
          <a:p>
            <a:pPr marL="365760" lvl="1" indent="0" hangingPunct="0">
              <a:buNone/>
            </a:pPr>
            <a:r>
              <a:rPr lang="en-US" dirty="0" smtClean="0"/>
              <a:t>Normal distribution </a:t>
            </a:r>
            <a:r>
              <a:rPr lang="en-US" sz="2000" i="1" dirty="0" smtClean="0"/>
              <a:t>……..(OUR NEXT TOPIC)</a:t>
            </a:r>
          </a:p>
          <a:p>
            <a:pPr marL="365760" lvl="1" indent="0" hangingPunct="0">
              <a:buNone/>
            </a:pPr>
            <a:r>
              <a:rPr lang="en-US" dirty="0" smtClean="0"/>
              <a:t>Standard </a:t>
            </a:r>
            <a:r>
              <a:rPr lang="en-US" dirty="0"/>
              <a:t>Normal (</a:t>
            </a:r>
            <a:r>
              <a:rPr lang="en-US" i="1" dirty="0"/>
              <a:t>Z</a:t>
            </a:r>
            <a:r>
              <a:rPr lang="en-US" dirty="0"/>
              <a:t>) </a:t>
            </a:r>
            <a:r>
              <a:rPr lang="en-US" dirty="0" smtClean="0"/>
              <a:t>distribution </a:t>
            </a:r>
          </a:p>
          <a:p>
            <a:pPr marL="365760" lvl="1" indent="0" hangingPunct="0">
              <a:buNone/>
            </a:pPr>
            <a:r>
              <a:rPr lang="en-US" dirty="0" smtClean="0"/>
              <a:t>Student's </a:t>
            </a:r>
            <a:r>
              <a:rPr lang="en-US" i="1" dirty="0"/>
              <a:t>t </a:t>
            </a:r>
            <a:r>
              <a:rPr lang="en-US" dirty="0" smtClean="0"/>
              <a:t>distribution </a:t>
            </a:r>
          </a:p>
          <a:p>
            <a:pPr marL="365760" lvl="1" indent="0" hangingPunct="0">
              <a:buNone/>
            </a:pPr>
            <a:r>
              <a:rPr lang="en-US" dirty="0" smtClean="0"/>
              <a:t>Chi‑square </a:t>
            </a:r>
            <a:r>
              <a:rPr lang="en-US" dirty="0"/>
              <a:t>( χ</a:t>
            </a:r>
            <a:r>
              <a:rPr lang="en-US" baseline="30000" dirty="0"/>
              <a:t>2</a:t>
            </a:r>
            <a:r>
              <a:rPr lang="en-US" dirty="0"/>
              <a:t> ) </a:t>
            </a:r>
            <a:r>
              <a:rPr lang="en-US" dirty="0" smtClean="0"/>
              <a:t>distribution</a:t>
            </a:r>
          </a:p>
          <a:p>
            <a:pPr marL="365760" lvl="1" indent="0" hangingPunct="0">
              <a:buNone/>
            </a:pPr>
            <a:r>
              <a:rPr lang="en-US" i="1" dirty="0" smtClean="0"/>
              <a:t>F</a:t>
            </a:r>
            <a:r>
              <a:rPr lang="en-US" dirty="0" smtClean="0"/>
              <a:t> distribution</a:t>
            </a:r>
            <a:endParaRPr lang="en-US" dirty="0"/>
          </a:p>
          <a:p>
            <a:pPr marL="109728" indent="0" hangingPunct="0">
              <a:buNone/>
            </a:pPr>
            <a:r>
              <a:rPr lang="en-US" dirty="0" smtClean="0"/>
              <a:t> </a:t>
            </a:r>
          </a:p>
          <a:p>
            <a:pPr marL="109728" indent="0" hangingPunct="0">
              <a:buNone/>
            </a:pPr>
            <a:r>
              <a:rPr lang="en-US" dirty="0" smtClean="0"/>
              <a:t>Other well-known continuous probability distributions:</a:t>
            </a:r>
          </a:p>
          <a:p>
            <a:pPr marL="365760" lvl="1" indent="0" hangingPunct="0">
              <a:buNone/>
            </a:pPr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Probability Distributions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random variable is a variable whose value is determined by chance.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random variables:  </a:t>
            </a:r>
          </a:p>
          <a:p>
            <a:pPr marL="708660" lvl="1" indent="-342900"/>
            <a:r>
              <a:rPr lang="en-US" dirty="0"/>
              <a:t>A </a:t>
            </a:r>
            <a:r>
              <a:rPr lang="en-US" i="1" dirty="0"/>
              <a:t>Discrete</a:t>
            </a:r>
            <a:r>
              <a:rPr lang="en-US" dirty="0"/>
              <a:t> random variable can take on only specified, distinct values.</a:t>
            </a:r>
          </a:p>
          <a:p>
            <a:pPr marL="708660" lvl="1" indent="-342900"/>
            <a:r>
              <a:rPr lang="en-US" dirty="0"/>
              <a:t>A </a:t>
            </a:r>
            <a:r>
              <a:rPr lang="en-US" i="1" dirty="0"/>
              <a:t>Continuous</a:t>
            </a:r>
            <a:r>
              <a:rPr lang="en-US" dirty="0"/>
              <a:t> random variable can take on any value within an interval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Thus, there are also two types of probability distributions:</a:t>
            </a:r>
          </a:p>
          <a:p>
            <a:pPr marL="708660" lvl="1" indent="-342900"/>
            <a:r>
              <a:rPr lang="en-US" dirty="0" smtClean="0"/>
              <a:t>Discrete probability distributions</a:t>
            </a:r>
          </a:p>
          <a:p>
            <a:pPr marL="708660" lvl="1" indent="-342900"/>
            <a:r>
              <a:rPr lang="en-US" dirty="0" smtClean="0"/>
              <a:t>Continuous probability distributions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Probability Distributions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probability distribution for a discrete random variable is a mutually exclusive listing of all possible numerical outcomes for that random variable, such that a particular probability of occurrence is associated with each outcome.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Probability Distributions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1600" i="1" dirty="0" smtClean="0"/>
              <a:t>… Continued</a:t>
            </a:r>
          </a:p>
          <a:p>
            <a:pPr marL="109728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Example: </a:t>
            </a:r>
          </a:p>
          <a:p>
            <a:pPr marL="365760" lvl="1" indent="0">
              <a:buNone/>
            </a:pPr>
            <a:r>
              <a:rPr lang="en-US" dirty="0" smtClean="0"/>
              <a:t>Probability </a:t>
            </a:r>
            <a:r>
              <a:rPr lang="en-US" dirty="0"/>
              <a:t>Distribution for the Toss of a </a:t>
            </a:r>
            <a:r>
              <a:rPr lang="en-US" dirty="0" smtClean="0"/>
              <a:t>Die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This is an example of a </a:t>
            </a:r>
            <a:r>
              <a:rPr lang="en-US" u="sng" dirty="0"/>
              <a:t>uniform distribution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21058"/>
              </p:ext>
            </p:extLst>
          </p:nvPr>
        </p:nvGraphicFramePr>
        <p:xfrm>
          <a:off x="3048000" y="3200400"/>
          <a:ext cx="1783080" cy="18669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 X</a:t>
                      </a:r>
                      <a:r>
                        <a:rPr lang="en-US" sz="1600" u="sng" baseline="-25000" dirty="0">
                          <a:effectLst/>
                        </a:rPr>
                        <a:t>i</a:t>
                      </a:r>
                      <a:r>
                        <a:rPr lang="en-US" sz="1600" u="sng" dirty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P(X</a:t>
                      </a:r>
                      <a:r>
                        <a:rPr lang="en-US" sz="1600" u="sng" baseline="-25000">
                          <a:effectLst/>
                        </a:rPr>
                        <a:t>i</a:t>
                      </a:r>
                      <a:r>
                        <a:rPr lang="en-US" sz="1600" u="sng">
                          <a:effectLst/>
                        </a:rPr>
                        <a:t>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1/6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1/6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1/6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1/6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1/6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6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1/6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Probability Distributions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i="1" dirty="0" smtClean="0"/>
              <a:t>… Continued</a:t>
            </a:r>
          </a:p>
          <a:p>
            <a:pPr hangingPunct="0"/>
            <a:r>
              <a:rPr lang="en-US" dirty="0"/>
              <a:t>Discrete Probability Distributions have </a:t>
            </a:r>
            <a:r>
              <a:rPr lang="en-US" dirty="0" smtClean="0"/>
              <a:t>these three </a:t>
            </a:r>
            <a:r>
              <a:rPr lang="en-US" dirty="0"/>
              <a:t>major properties:</a:t>
            </a:r>
          </a:p>
          <a:p>
            <a:pPr marL="603504" lvl="2" indent="0" hangingPunct="0">
              <a:buNone/>
            </a:pPr>
            <a:r>
              <a:rPr lang="en-US" dirty="0"/>
              <a:t>1) ∑ P(X) = 1</a:t>
            </a:r>
          </a:p>
          <a:p>
            <a:pPr marL="603504" lvl="2" indent="0" hangingPunct="0">
              <a:buNone/>
            </a:pPr>
            <a:r>
              <a:rPr lang="en-US" dirty="0"/>
              <a:t>2) P(X) ≥ 0</a:t>
            </a:r>
          </a:p>
          <a:p>
            <a:pPr marL="603504" lvl="2" indent="0" hangingPunct="0">
              <a:buNone/>
            </a:pPr>
            <a:r>
              <a:rPr lang="en-US" dirty="0"/>
              <a:t>3) When you substitute </a:t>
            </a:r>
            <a:r>
              <a:rPr lang="en-US" dirty="0" smtClean="0"/>
              <a:t>a value of the random </a:t>
            </a:r>
            <a:r>
              <a:rPr lang="en-US" dirty="0"/>
              <a:t>variable </a:t>
            </a:r>
            <a:r>
              <a:rPr lang="en-US" dirty="0" smtClean="0"/>
              <a:t>(X) into </a:t>
            </a:r>
            <a:r>
              <a:rPr lang="en-US" dirty="0"/>
              <a:t>the </a:t>
            </a:r>
            <a:r>
              <a:rPr lang="en-US" dirty="0" smtClean="0"/>
              <a:t>function</a:t>
            </a:r>
            <a:r>
              <a:rPr lang="en-US" b="1" baseline="30000" dirty="0" smtClean="0"/>
              <a:t>*</a:t>
            </a:r>
            <a:r>
              <a:rPr lang="en-US" dirty="0" smtClean="0"/>
              <a:t>, your output is the </a:t>
            </a:r>
            <a:r>
              <a:rPr lang="en-US" dirty="0"/>
              <a:t>probability that the particular value will occur.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2029968" lvl="8" indent="0">
              <a:buNone/>
            </a:pPr>
            <a:r>
              <a:rPr lang="en-US" dirty="0" smtClean="0"/>
              <a:t>*if the distribution is expressed as a function, e.g., Binomial Distribution.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Probability Distributions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i="1" dirty="0" smtClean="0"/>
              <a:t>… Continued</a:t>
            </a:r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There are three major discrete probability </a:t>
            </a:r>
            <a:r>
              <a:rPr lang="en-US" dirty="0"/>
              <a:t>distributions:  </a:t>
            </a:r>
          </a:p>
          <a:p>
            <a:pPr lvl="1" hangingPunct="0"/>
            <a:r>
              <a:rPr lang="en-US" dirty="0"/>
              <a:t>Binomial </a:t>
            </a:r>
            <a:r>
              <a:rPr lang="en-US" dirty="0" smtClean="0"/>
              <a:t>distribution </a:t>
            </a:r>
            <a:endParaRPr lang="en-US" dirty="0"/>
          </a:p>
          <a:p>
            <a:pPr lvl="1" hangingPunct="0"/>
            <a:r>
              <a:rPr lang="en-US" dirty="0" err="1"/>
              <a:t>Hypergeometric</a:t>
            </a:r>
            <a:r>
              <a:rPr lang="en-US" dirty="0"/>
              <a:t> </a:t>
            </a:r>
            <a:r>
              <a:rPr lang="en-US" dirty="0" smtClean="0"/>
              <a:t>distribution </a:t>
            </a:r>
            <a:endParaRPr lang="en-US" dirty="0"/>
          </a:p>
          <a:p>
            <a:pPr lvl="1" hangingPunct="0"/>
            <a:r>
              <a:rPr lang="en-US" dirty="0"/>
              <a:t>Poisson </a:t>
            </a:r>
            <a:r>
              <a:rPr lang="en-US" dirty="0" smtClean="0"/>
              <a:t>distribution 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Expectation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Expected </a:t>
            </a:r>
            <a:r>
              <a:rPr lang="en-US" dirty="0"/>
              <a:t>value is a single average value that summarizes a probability </a:t>
            </a:r>
            <a:r>
              <a:rPr lang="en-US" dirty="0" smtClean="0"/>
              <a:t>distribution.  We can use expectation to obtain the parameters of known distributions.</a:t>
            </a:r>
          </a:p>
          <a:p>
            <a:pPr hangingPunct="0"/>
            <a:endParaRPr lang="en-US" dirty="0"/>
          </a:p>
          <a:p>
            <a:pPr hangingPunct="0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Expectation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 hangingPunct="0">
              <a:buNone/>
            </a:pPr>
            <a:r>
              <a:rPr lang="en-US" sz="2100" i="1" dirty="0"/>
              <a:t>… </a:t>
            </a:r>
            <a:r>
              <a:rPr lang="en-US" sz="2100" i="1" dirty="0" smtClean="0"/>
              <a:t>Continued</a:t>
            </a:r>
          </a:p>
          <a:p>
            <a:pPr marL="109728" indent="0" hangingPunct="0">
              <a:buNone/>
            </a:pPr>
            <a:endParaRPr lang="en-US" dirty="0"/>
          </a:p>
          <a:p>
            <a:pPr marL="109728" indent="0" hangingPunct="0">
              <a:buNone/>
            </a:pPr>
            <a:r>
              <a:rPr lang="en-US" sz="3100" dirty="0" smtClean="0"/>
              <a:t>If </a:t>
            </a:r>
            <a:r>
              <a:rPr lang="en-US" sz="3100" dirty="0"/>
              <a:t>X is a discrete random variable that takes on the value X</a:t>
            </a:r>
            <a:r>
              <a:rPr lang="en-US" sz="3100" baseline="-25000" dirty="0"/>
              <a:t>i</a:t>
            </a:r>
            <a:r>
              <a:rPr lang="en-US" sz="3100" dirty="0"/>
              <a:t> with probability P(X</a:t>
            </a:r>
            <a:r>
              <a:rPr lang="en-US" sz="3100" baseline="-25000" dirty="0"/>
              <a:t>i</a:t>
            </a:r>
            <a:r>
              <a:rPr lang="en-US" sz="3100" dirty="0"/>
              <a:t>), then the expected value of X, denoted E(X), is obtained by multiplying each value that random variable X can assume by its probability P(X</a:t>
            </a:r>
            <a:r>
              <a:rPr lang="en-US" sz="3100" baseline="-25000" dirty="0"/>
              <a:t>i</a:t>
            </a:r>
            <a:r>
              <a:rPr lang="en-US" sz="3100" dirty="0"/>
              <a:t>) and summing these products.</a:t>
            </a:r>
          </a:p>
          <a:p>
            <a:pPr marL="109728" indent="0" hangingPunct="0">
              <a:buNone/>
            </a:pPr>
            <a:endParaRPr lang="en-US" sz="3100" dirty="0"/>
          </a:p>
          <a:p>
            <a:pPr marL="109728" indent="0" hangingPunct="0">
              <a:buNone/>
            </a:pPr>
            <a:r>
              <a:rPr lang="en-US" sz="3100" dirty="0"/>
              <a:t>In other words, expected value is a weighted average over all possible outcomes</a:t>
            </a:r>
            <a:r>
              <a:rPr lang="en-US" sz="3100" dirty="0" smtClean="0"/>
              <a:t>.</a:t>
            </a:r>
          </a:p>
          <a:p>
            <a:pPr marL="109728" indent="0" hangingPunct="0">
              <a:buNone/>
            </a:pPr>
            <a:endParaRPr lang="en-US" sz="3100" dirty="0" smtClean="0"/>
          </a:p>
          <a:p>
            <a:pPr marL="109728" indent="0" hangingPunct="0">
              <a:buNone/>
            </a:pPr>
            <a:r>
              <a:rPr lang="en-US" sz="3100" dirty="0" smtClean="0"/>
              <a:t>E(X</a:t>
            </a:r>
            <a:r>
              <a:rPr lang="en-US" sz="3100" dirty="0"/>
              <a:t>) = </a:t>
            </a:r>
            <a:r>
              <a:rPr lang="en-US" sz="3100" dirty="0">
                <a:sym typeface="Symbol"/>
              </a:rPr>
              <a:t></a:t>
            </a:r>
            <a:r>
              <a:rPr lang="en-US" sz="3100" dirty="0"/>
              <a:t> </a:t>
            </a:r>
            <a:r>
              <a:rPr lang="en-US" sz="3100" dirty="0" err="1"/>
              <a:t>X</a:t>
            </a:r>
            <a:r>
              <a:rPr lang="en-US" sz="3100" baseline="-25000" dirty="0" err="1"/>
              <a:t>i</a:t>
            </a:r>
            <a:r>
              <a:rPr lang="en-US" sz="3100" dirty="0" err="1"/>
              <a:t>P</a:t>
            </a:r>
            <a:r>
              <a:rPr lang="en-US" sz="3100" dirty="0"/>
              <a:t>(X</a:t>
            </a:r>
            <a:r>
              <a:rPr lang="en-US" sz="3100" baseline="-25000" dirty="0"/>
              <a:t>i</a:t>
            </a:r>
            <a:r>
              <a:rPr lang="en-US" sz="3100" dirty="0" smtClean="0"/>
              <a:t>), where </a:t>
            </a:r>
            <a:r>
              <a:rPr lang="en-US" sz="3100" dirty="0"/>
              <a:t>∑P(X</a:t>
            </a:r>
            <a:r>
              <a:rPr lang="en-US" sz="3100" baseline="-25000" dirty="0"/>
              <a:t>i</a:t>
            </a:r>
            <a:r>
              <a:rPr lang="en-US" sz="3100" dirty="0"/>
              <a:t>) = </a:t>
            </a:r>
            <a:r>
              <a:rPr lang="en-US" sz="3100" dirty="0" smtClean="0"/>
              <a:t>1. </a:t>
            </a:r>
          </a:p>
          <a:p>
            <a:pPr marL="109728" indent="0" hangingPunct="0">
              <a:buNone/>
            </a:pPr>
            <a:endParaRPr lang="en-US" sz="3100" dirty="0"/>
          </a:p>
          <a:p>
            <a:pPr marL="109728" indent="0" hangingPunct="0">
              <a:buNone/>
            </a:pPr>
            <a:r>
              <a:rPr lang="en-US" sz="3100" dirty="0"/>
              <a:t>Expected value is normally used as a measure of central tendency for probability distributions.  Hence, E(X) = μ</a:t>
            </a:r>
            <a:r>
              <a:rPr lang="en-US" sz="3100" dirty="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Expectation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hangingPunct="0">
              <a:buNone/>
            </a:pPr>
            <a:r>
              <a:rPr lang="en-US" sz="1600" i="1" dirty="0"/>
              <a:t>… Continued</a:t>
            </a:r>
          </a:p>
          <a:p>
            <a:pPr hangingPunct="0"/>
            <a:r>
              <a:rPr lang="en-US" dirty="0" smtClean="0"/>
              <a:t>Example: the </a:t>
            </a:r>
            <a:r>
              <a:rPr lang="en-US" dirty="0"/>
              <a:t>probability distribution for the random variable </a:t>
            </a:r>
            <a:r>
              <a:rPr lang="en-US" dirty="0" smtClean="0"/>
              <a:t>(now called) D, </a:t>
            </a:r>
            <a:r>
              <a:rPr lang="en-US" dirty="0"/>
              <a:t>the number on the face of a die after a single toss</a:t>
            </a:r>
            <a:r>
              <a:rPr lang="en-US" dirty="0" smtClean="0"/>
              <a:t>:</a:t>
            </a:r>
          </a:p>
          <a:p>
            <a:pPr hangingPunct="0"/>
            <a:endParaRPr lang="en-US" dirty="0" smtClean="0"/>
          </a:p>
          <a:p>
            <a:pPr hangingPunct="0"/>
            <a:endParaRPr lang="en-US" dirty="0" smtClean="0"/>
          </a:p>
          <a:p>
            <a:pPr hangingPunct="0"/>
            <a:endParaRPr lang="en-US" dirty="0" smtClean="0"/>
          </a:p>
          <a:p>
            <a:pPr hangingPunct="0"/>
            <a:r>
              <a:rPr lang="en-US" dirty="0" smtClean="0"/>
              <a:t>μ </a:t>
            </a:r>
            <a:r>
              <a:rPr lang="en-US" dirty="0"/>
              <a:t>= </a:t>
            </a:r>
            <a:r>
              <a:rPr lang="en-US" dirty="0" smtClean="0"/>
              <a:t>E(D) </a:t>
            </a:r>
            <a:r>
              <a:rPr lang="en-US" dirty="0"/>
              <a:t>= 21/6 = 3.5</a:t>
            </a:r>
          </a:p>
          <a:p>
            <a:pPr hangingPunct="0"/>
            <a:r>
              <a:rPr lang="en-US" dirty="0"/>
              <a:t>The expected value is a single average value that summarizes a probability distribution.  On average, the value you expect from a toss of a die is 3.5. This is the population mean.</a:t>
            </a:r>
          </a:p>
          <a:p>
            <a:pPr hangingPunct="0"/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EA39-D135-4256-B946-603214D3FD8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76900"/>
              </p:ext>
            </p:extLst>
          </p:nvPr>
        </p:nvGraphicFramePr>
        <p:xfrm>
          <a:off x="6359236" y="3276600"/>
          <a:ext cx="1752600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P(D)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D·P(D)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1/6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3/6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6/6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21/6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780</Words>
  <Application>Microsoft Office PowerPoint</Application>
  <PresentationFormat>On-screen Show (4:3)</PresentationFormat>
  <Paragraphs>208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Symbol</vt:lpstr>
      <vt:lpstr>Times New Roman</vt:lpstr>
      <vt:lpstr>Tw Cen MT</vt:lpstr>
      <vt:lpstr>Tw Cen MT Condensed</vt:lpstr>
      <vt:lpstr>Wingdings 3</vt:lpstr>
      <vt:lpstr>Integral</vt:lpstr>
      <vt:lpstr>Probability Distributions</vt:lpstr>
      <vt:lpstr>Types of Probability Distributions</vt:lpstr>
      <vt:lpstr>Discrete Probability Distributions</vt:lpstr>
      <vt:lpstr>Discrete Probability Distributions</vt:lpstr>
      <vt:lpstr>Discrete Probability Distributions</vt:lpstr>
      <vt:lpstr>Discrete Probability Distributions</vt:lpstr>
      <vt:lpstr>Mathematical Expectation</vt:lpstr>
      <vt:lpstr>Mathematical Expectation</vt:lpstr>
      <vt:lpstr>Mathematical Expectation</vt:lpstr>
      <vt:lpstr>Mathematical Expectation</vt:lpstr>
      <vt:lpstr>Expected Monetary Value (EMV)</vt:lpstr>
      <vt:lpstr>Continuous Probability Distributions</vt:lpstr>
      <vt:lpstr>Continuous Probability Distributions</vt:lpstr>
      <vt:lpstr>Continuous Probability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2012-12-30T01:13:53Z</dcterms:created>
  <dcterms:modified xsi:type="dcterms:W3CDTF">2018-10-27T10:47:13Z</dcterms:modified>
</cp:coreProperties>
</file>