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82" r:id="rId4"/>
    <p:sldId id="258" r:id="rId5"/>
    <p:sldId id="259" r:id="rId6"/>
    <p:sldId id="260" r:id="rId7"/>
    <p:sldId id="283" r:id="rId8"/>
    <p:sldId id="262" r:id="rId9"/>
    <p:sldId id="263" r:id="rId10"/>
    <p:sldId id="264" r:id="rId11"/>
    <p:sldId id="265" r:id="rId12"/>
    <p:sldId id="270" r:id="rId13"/>
    <p:sldId id="271" r:id="rId14"/>
    <p:sldId id="277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5" autoAdjust="0"/>
    <p:restoredTop sz="94660"/>
  </p:normalViewPr>
  <p:slideViewPr>
    <p:cSldViewPr>
      <p:cViewPr varScale="1">
        <p:scale>
          <a:sx n="83" d="100"/>
          <a:sy n="83" d="100"/>
        </p:scale>
        <p:origin x="191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087FA-7D88-40B4-A1C6-5674D8AF018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F9B21-D47A-4066-8AEE-D88FFDBD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70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98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63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53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22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0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0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2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13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5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0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F9B21-D47A-4066-8AEE-D88FFDBD1D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0941AE1-839B-42E7-8C28-9808B9DA1846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8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CF4F-076C-41CC-980C-57B96235ECDC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93F6-841A-45BC-8E7C-7393C716C0C3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E7F0-8A68-41A0-81A8-5EAE5DE31E1E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3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1FF3-6DA1-4B4C-8CC4-8A40D8892171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1DCB-0D4F-46BB-B7E7-DE2093B884BA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1903-4E6A-4BE5-81E6-DDF985E6BE0F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2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EA7C-CD93-4061-801B-FEE3C3B12BA4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B44E-E83F-4B89-88E5-31EF35A99D9B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5627-C681-40C6-83F0-3E50A0B2A9F8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71E0-F06E-4212-AC94-581A4226EA8C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Two Sample Z Test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9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834ABA-0D2F-45EE-87CA-5EF003323A24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Two Sample Z Test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EFA406-86C8-4ED8-B2F1-E4F6F91D09E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6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Introduction </a:t>
            </a:r>
            <a:r>
              <a:rPr lang="en-US" sz="4000" dirty="0"/>
              <a:t>to </a:t>
            </a:r>
            <a:r>
              <a:rPr lang="en-US" sz="4000" dirty="0" smtClean="0"/>
              <a:t>Probability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Probability: Some Basic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800" dirty="0" smtClean="0"/>
              <a:t>b. In general, P(A </a:t>
            </a:r>
            <a:r>
              <a:rPr lang="en-US" sz="1800" dirty="0"/>
              <a:t>and B) = P(A|B) P(B) = P(B|A) P(A)</a:t>
            </a:r>
          </a:p>
          <a:p>
            <a:pPr marL="109728" indent="0">
              <a:buNone/>
            </a:pPr>
            <a:r>
              <a:rPr lang="en-US" sz="1800" dirty="0"/>
              <a:t>This is the general formula for multiplying </a:t>
            </a:r>
            <a:r>
              <a:rPr lang="en-US" sz="1800" dirty="0" smtClean="0"/>
              <a:t>probabilities </a:t>
            </a:r>
            <a:r>
              <a:rPr lang="en-US" sz="1800" dirty="0"/>
              <a:t>for any two events </a:t>
            </a:r>
            <a:r>
              <a:rPr lang="en-US" sz="1800" dirty="0" smtClean="0"/>
              <a:t>A and B,  </a:t>
            </a:r>
            <a:r>
              <a:rPr lang="en-US" sz="1800" dirty="0"/>
              <a:t>not necessarily independent</a:t>
            </a:r>
            <a:r>
              <a:rPr lang="en-US" sz="1800" dirty="0" smtClean="0"/>
              <a:t>.</a:t>
            </a:r>
            <a:endParaRPr lang="en-US" sz="1800" dirty="0"/>
          </a:p>
          <a:p>
            <a:pPr marL="365760" lvl="1" indent="0">
              <a:buNone/>
            </a:pPr>
            <a:r>
              <a:rPr lang="en-US" sz="1600" dirty="0"/>
              <a:t>P(A|B) is a conditional probability. </a:t>
            </a:r>
            <a:endParaRPr lang="en-US" sz="1600" dirty="0" smtClean="0"/>
          </a:p>
          <a:p>
            <a:pPr marL="365760" lvl="1" indent="0">
              <a:buNone/>
            </a:pPr>
            <a:r>
              <a:rPr lang="en-US" sz="1600" dirty="0" smtClean="0"/>
              <a:t>If </a:t>
            </a:r>
            <a:r>
              <a:rPr lang="en-US" sz="1600" dirty="0"/>
              <a:t>events A and B are independent, </a:t>
            </a:r>
            <a:r>
              <a:rPr lang="en-US" sz="1600" dirty="0" smtClean="0"/>
              <a:t>then  P(A|B</a:t>
            </a:r>
            <a:r>
              <a:rPr lang="en-US" sz="1600" dirty="0"/>
              <a:t>) = P(A), and </a:t>
            </a:r>
            <a:endParaRPr lang="en-US" sz="1600" dirty="0" smtClean="0"/>
          </a:p>
          <a:p>
            <a:pPr marL="365760" lvl="1" indent="0">
              <a:buNone/>
            </a:pPr>
            <a:r>
              <a:rPr lang="en-US" sz="1600" dirty="0" smtClean="0"/>
              <a:t>P(A </a:t>
            </a:r>
            <a:r>
              <a:rPr lang="en-US" sz="1600" dirty="0"/>
              <a:t>and B) </a:t>
            </a:r>
            <a:r>
              <a:rPr lang="en-US" sz="1600" dirty="0" smtClean="0"/>
              <a:t>reduces to </a:t>
            </a:r>
            <a:r>
              <a:rPr lang="en-US" sz="1600" dirty="0"/>
              <a:t>P(A)P(B), as </a:t>
            </a:r>
            <a:r>
              <a:rPr lang="en-US" sz="1600" dirty="0" smtClean="0"/>
              <a:t>in 4.a. above.</a:t>
            </a:r>
            <a:r>
              <a:rPr lang="en-US" sz="1600" dirty="0"/>
              <a:t> </a:t>
            </a:r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 smtClean="0"/>
              <a:t>Independent events: Events A </a:t>
            </a:r>
            <a:r>
              <a:rPr lang="en-US" sz="1800" dirty="0"/>
              <a:t>and B are independent if: </a:t>
            </a:r>
            <a:endParaRPr lang="en-US" sz="1800" dirty="0" smtClean="0"/>
          </a:p>
          <a:p>
            <a:pPr marL="109728" indent="0">
              <a:buNone/>
            </a:pPr>
            <a:r>
              <a:rPr lang="en-US" sz="1800" dirty="0" smtClean="0"/>
              <a:t>P(A|B</a:t>
            </a:r>
            <a:r>
              <a:rPr lang="en-US" sz="1800" dirty="0"/>
              <a:t>) = P(A) or </a:t>
            </a:r>
            <a:r>
              <a:rPr lang="en-US" sz="1800" dirty="0" smtClean="0"/>
              <a:t>if  P(A </a:t>
            </a:r>
            <a:r>
              <a:rPr lang="en-US" sz="1800" dirty="0"/>
              <a:t>and B) = P(A)P(B</a:t>
            </a:r>
            <a:r>
              <a:rPr lang="en-US" sz="1800" dirty="0" smtClean="0"/>
              <a:t>)</a:t>
            </a:r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/>
              <a:t>5. Conditional probability. From the formula in 4.b., we see that we can compute the conditional probability as</a:t>
            </a:r>
          </a:p>
          <a:p>
            <a:pPr marL="109728" indent="0">
              <a:buNone/>
            </a:pPr>
            <a:r>
              <a:rPr lang="en-US" sz="1800" dirty="0"/>
              <a:t>P(A|B) = P(A and B) / P(B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Probability: Some Basic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800" b="1" dirty="0" smtClean="0"/>
              <a:t>6. Bayes</a:t>
            </a:r>
            <a:r>
              <a:rPr lang="en-US" sz="1800" b="1" dirty="0"/>
              <a:t>' Theorem </a:t>
            </a:r>
            <a:r>
              <a:rPr lang="en-US" sz="1800" b="1" dirty="0" smtClean="0"/>
              <a:t> [OPTIONAL TOPIC]</a:t>
            </a:r>
          </a:p>
          <a:p>
            <a:pPr marL="452628" indent="-342900">
              <a:buAutoNum type="arabicPeriod" startAt="6"/>
            </a:pPr>
            <a:endParaRPr lang="en-US" sz="1800" b="1" dirty="0"/>
          </a:p>
          <a:p>
            <a:pPr marL="109728" indent="0">
              <a:buNone/>
            </a:pPr>
            <a:r>
              <a:rPr lang="en-US" sz="1800" dirty="0" smtClean="0"/>
              <a:t>Since 		P(A|B</a:t>
            </a:r>
            <a:r>
              <a:rPr lang="en-US" sz="1800" dirty="0"/>
              <a:t>) = P(A and B) / P(B)</a:t>
            </a:r>
          </a:p>
          <a:p>
            <a:pPr marL="109728" indent="0">
              <a:buNone/>
            </a:pPr>
            <a:r>
              <a:rPr lang="en-US" sz="1800" dirty="0"/>
              <a:t>a</a:t>
            </a:r>
            <a:r>
              <a:rPr lang="en-US" sz="1800" dirty="0" smtClean="0"/>
              <a:t>nd 		P(A </a:t>
            </a:r>
            <a:r>
              <a:rPr lang="en-US" sz="1800" dirty="0"/>
              <a:t>and B) = P(B|A) P(A)</a:t>
            </a:r>
          </a:p>
          <a:p>
            <a:pPr marL="109728" indent="0">
              <a:buNone/>
            </a:pPr>
            <a:r>
              <a:rPr lang="en-US" sz="1800" dirty="0" smtClean="0"/>
              <a:t>Therefore	P(A|B</a:t>
            </a:r>
            <a:r>
              <a:rPr lang="en-US" sz="1800" dirty="0"/>
              <a:t>) = P(B|A) P(A) / P(B) </a:t>
            </a:r>
            <a:endParaRPr lang="en-US" sz="1800" dirty="0" smtClean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 smtClean="0"/>
              <a:t>[</a:t>
            </a:r>
            <a:r>
              <a:rPr lang="en-US" sz="1800" dirty="0"/>
              <a:t>We generally need to compute P(B)].</a:t>
            </a:r>
          </a:p>
          <a:p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Independence vs. Mutually Exclusive Events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/>
              <a:t>Important: Do not confuse mutually exclusive and independent. </a:t>
            </a:r>
            <a:endParaRPr lang="en-US" sz="2000" dirty="0" smtClean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 smtClean="0"/>
              <a:t>Mutually </a:t>
            </a:r>
            <a:r>
              <a:rPr lang="en-US" sz="1800" dirty="0"/>
              <a:t>exclusive means that two </a:t>
            </a:r>
            <a:r>
              <a:rPr lang="en-US" sz="1800" dirty="0" smtClean="0"/>
              <a:t>things cannot </a:t>
            </a:r>
            <a:r>
              <a:rPr lang="en-US" sz="1800" dirty="0"/>
              <a:t>occur at the same </a:t>
            </a:r>
            <a:r>
              <a:rPr lang="en-US" sz="1800" dirty="0" smtClean="0"/>
              <a:t>time [P </a:t>
            </a:r>
            <a:r>
              <a:rPr lang="en-US" sz="1800" dirty="0"/>
              <a:t>(A and B) = </a:t>
            </a:r>
            <a:r>
              <a:rPr lang="en-US" sz="1800" dirty="0" smtClean="0"/>
              <a:t>0]. </a:t>
            </a:r>
            <a:r>
              <a:rPr lang="en-US" sz="1800" dirty="0"/>
              <a:t>You cannot get a head and tail at the same time; you cannot be dead and alive at the same time; you cannot pass and fail a course at the same time; etc</a:t>
            </a:r>
            <a:r>
              <a:rPr lang="en-US" sz="1800" dirty="0" smtClean="0"/>
              <a:t>.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/>
              <a:t>Independence has to do with the effect of, say B, on A. If knowing about B has no effect on A, then they are independent. It is very much like saying that A and B are unrelated. </a:t>
            </a:r>
            <a:endParaRPr lang="en-US" sz="1800" dirty="0" smtClean="0"/>
          </a:p>
          <a:p>
            <a:pPr marL="365760" lvl="1" indent="0">
              <a:buNone/>
            </a:pPr>
            <a:r>
              <a:rPr lang="en-US" sz="1400" dirty="0" smtClean="0"/>
              <a:t>Are </a:t>
            </a:r>
            <a:r>
              <a:rPr lang="en-US" sz="1400" dirty="0"/>
              <a:t>waist size and gender independent of each </a:t>
            </a:r>
            <a:r>
              <a:rPr lang="en-US" sz="1400" dirty="0" smtClean="0"/>
              <a:t>other? </a:t>
            </a:r>
            <a:r>
              <a:rPr lang="en-US" sz="1400" dirty="0"/>
              <a:t>Suppose I know that someone who is an adult </a:t>
            </a:r>
            <a:r>
              <a:rPr lang="en-US" sz="1400" dirty="0" smtClean="0"/>
              <a:t>has </a:t>
            </a:r>
            <a:r>
              <a:rPr lang="en-US" sz="1400" dirty="0"/>
              <a:t>a 24-inch waist, does that give me a hint as to whether </a:t>
            </a:r>
            <a:r>
              <a:rPr lang="en-US" sz="1400" dirty="0" smtClean="0"/>
              <a:t>that person is male </a:t>
            </a:r>
            <a:r>
              <a:rPr lang="en-US" sz="1400" dirty="0"/>
              <a:t>or female? How many adult men have a 24-inch </a:t>
            </a:r>
            <a:r>
              <a:rPr lang="en-US" sz="1400" dirty="0" smtClean="0"/>
              <a:t>waist?  How </a:t>
            </a:r>
            <a:r>
              <a:rPr lang="en-US" sz="1400" dirty="0"/>
              <a:t>many women? Is </a:t>
            </a:r>
            <a:r>
              <a:rPr lang="en-US" sz="1400" dirty="0" smtClean="0"/>
              <a:t>P (24-inch </a:t>
            </a:r>
            <a:r>
              <a:rPr lang="en-US" sz="1400" dirty="0"/>
              <a:t>waist/adult male) = </a:t>
            </a:r>
            <a:r>
              <a:rPr lang="en-US" sz="1400" dirty="0" smtClean="0"/>
              <a:t>P (24 </a:t>
            </a:r>
            <a:r>
              <a:rPr lang="en-US" sz="1400" dirty="0"/>
              <a:t>inch waist/adult female</a:t>
            </a:r>
            <a:r>
              <a:rPr lang="en-US" sz="1400" dirty="0" smtClean="0"/>
              <a:t>).  We </a:t>
            </a:r>
            <a:r>
              <a:rPr lang="en-US" sz="1400" dirty="0"/>
              <a:t>suspect that the </a:t>
            </a:r>
            <a:r>
              <a:rPr lang="en-US" sz="1400" dirty="0" smtClean="0"/>
              <a:t>two probabilities </a:t>
            </a:r>
            <a:r>
              <a:rPr lang="en-US" sz="1400" dirty="0"/>
              <a:t>are not the </a:t>
            </a:r>
            <a:r>
              <a:rPr lang="en-US" sz="1400" dirty="0" smtClean="0"/>
              <a:t>same, that there is </a:t>
            </a:r>
            <a:r>
              <a:rPr lang="en-US" sz="1400" dirty="0"/>
              <a:t>a relationship between gender and waist size (also hand size and height for </a:t>
            </a:r>
            <a:r>
              <a:rPr lang="en-US" sz="1400" dirty="0" smtClean="0"/>
              <a:t>that matter</a:t>
            </a:r>
            <a:r>
              <a:rPr lang="en-US" sz="1400" dirty="0"/>
              <a:t>). Thus, they are not independent</a:t>
            </a:r>
            <a:r>
              <a:rPr lang="en-US" sz="1400" dirty="0" smtClean="0"/>
              <a:t>.</a:t>
            </a:r>
            <a:r>
              <a:rPr lang="en-US" sz="1400" dirty="0"/>
              <a:t> 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Independence vs. Mutually Exclusive Events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If two events are mutually exclusive, they cannot occur together; we only examine events for independence (or, conversely, to see if they are related) if they </a:t>
            </a:r>
            <a:r>
              <a:rPr lang="en-US" sz="1800" i="1" dirty="0" smtClean="0"/>
              <a:t>can</a:t>
            </a:r>
            <a:r>
              <a:rPr lang="en-US" sz="1800" dirty="0" smtClean="0"/>
              <a:t> occur together.</a:t>
            </a:r>
          </a:p>
          <a:p>
            <a:r>
              <a:rPr lang="en-US" sz="1800" dirty="0" smtClean="0"/>
              <a:t>Researchers </a:t>
            </a:r>
            <a:r>
              <a:rPr lang="en-US" sz="1800" dirty="0"/>
              <a:t>are always testing for relationships. </a:t>
            </a:r>
            <a:r>
              <a:rPr lang="en-US" sz="1800" dirty="0" smtClean="0"/>
              <a:t>Sometimes </a:t>
            </a:r>
            <a:r>
              <a:rPr lang="en-US" sz="1800" dirty="0"/>
              <a:t>we want to know whether two variables are related. </a:t>
            </a:r>
            <a:endParaRPr lang="en-US" sz="1800" dirty="0" smtClean="0"/>
          </a:p>
          <a:p>
            <a:pPr lvl="1">
              <a:spcAft>
                <a:spcPts val="600"/>
              </a:spcAft>
            </a:pPr>
            <a:r>
              <a:rPr lang="en-US" sz="1400" dirty="0" smtClean="0"/>
              <a:t>Is </a:t>
            </a:r>
            <a:r>
              <a:rPr lang="en-US" sz="1400" dirty="0"/>
              <a:t>there a relationship between cigarette smoking and cancer </a:t>
            </a:r>
            <a:r>
              <a:rPr lang="en-US" sz="1400" dirty="0" smtClean="0"/>
              <a:t>or </a:t>
            </a:r>
            <a:r>
              <a:rPr lang="en-US" sz="1400" dirty="0"/>
              <a:t>are they independent? We know the answer to that one</a:t>
            </a:r>
            <a:r>
              <a:rPr lang="en-US" sz="1400" dirty="0" smtClean="0"/>
              <a:t>.</a:t>
            </a:r>
            <a:endParaRPr lang="en-US" sz="1400" dirty="0"/>
          </a:p>
          <a:p>
            <a:pPr lvl="1">
              <a:spcAft>
                <a:spcPts val="600"/>
              </a:spcAft>
            </a:pPr>
            <a:r>
              <a:rPr lang="en-US" sz="1400" dirty="0"/>
              <a:t>Is there a relationship between your occupation and how long you will live (longevity) or are they independent? Studies show that they are not independent. Librarians and professors have relatively long life </a:t>
            </a:r>
            <a:r>
              <a:rPr lang="en-US" sz="1400" dirty="0" smtClean="0"/>
              <a:t>spans; </a:t>
            </a:r>
            <a:r>
              <a:rPr lang="en-US" sz="1400" dirty="0"/>
              <a:t>coal miners have the shortest life spans. Drug dealers (is that an occupation?) also have very short life spans</a:t>
            </a:r>
            <a:r>
              <a:rPr lang="en-US" sz="1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1400" dirty="0" smtClean="0"/>
              <a:t>For women, is there a relationship between salary and how slender you are?  Or, are salary and weight independent</a:t>
            </a:r>
            <a:r>
              <a:rPr lang="en-US" sz="1400" dirty="0"/>
              <a:t>?</a:t>
            </a:r>
            <a:endParaRPr lang="en-US" sz="1400" dirty="0" smtClean="0"/>
          </a:p>
          <a:p>
            <a:pPr lvl="1">
              <a:spcAft>
                <a:spcPts val="600"/>
              </a:spcAft>
            </a:pPr>
            <a:r>
              <a:rPr lang="en-US" sz="1400" dirty="0" smtClean="0"/>
              <a:t>For men, is there a relationship between how many dates you will get on a website such as eHarmony and your occupation?  For women, how about number of dates and hair color?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Gender and Beer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dirty="0" smtClean="0"/>
              <a:t>Contingency Table Data: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The Joint Probability Table: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 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32700"/>
              </p:ext>
            </p:extLst>
          </p:nvPr>
        </p:nvGraphicFramePr>
        <p:xfrm>
          <a:off x="3124200" y="1524000"/>
          <a:ext cx="5257800" cy="14935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M</a:t>
                      </a:r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(male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</a:t>
                      </a:r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(female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 (beer drinker)   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450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350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B′ (not a beer drinker)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450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58082"/>
              </p:ext>
            </p:extLst>
          </p:nvPr>
        </p:nvGraphicFramePr>
        <p:xfrm>
          <a:off x="3352800" y="3276600"/>
          <a:ext cx="5257800" cy="14935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M</a:t>
                      </a:r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(male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</a:t>
                      </a:r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(female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 (beer drinker)   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.225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.175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.40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B′ (not a beer drinker)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.225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.375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.60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.45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.55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20125" b="19962"/>
          <a:stretch/>
        </p:blipFill>
        <p:spPr bwMode="auto">
          <a:xfrm>
            <a:off x="3200400" y="4997824"/>
            <a:ext cx="4598895" cy="110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8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Gender and Beer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0386" y="1752600"/>
            <a:ext cx="7290055" cy="4023360"/>
          </a:xfrm>
        </p:spPr>
        <p:txBody>
          <a:bodyPr>
            <a:noAutofit/>
          </a:bodyPr>
          <a:lstStyle/>
          <a:p>
            <a:r>
              <a:rPr lang="en-US" sz="1600" dirty="0" smtClean="0"/>
              <a:t>Given </a:t>
            </a:r>
            <a:r>
              <a:rPr lang="en-US" sz="1600" dirty="0"/>
              <a:t>that an individual is Male, what is the probability that that person is a </a:t>
            </a:r>
            <a:r>
              <a:rPr lang="en-US" sz="1600" dirty="0" smtClean="0"/>
              <a:t>beer </a:t>
            </a:r>
            <a:r>
              <a:rPr lang="en-US" sz="1600" dirty="0"/>
              <a:t>drinker?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	P(B|M</a:t>
            </a:r>
            <a:r>
              <a:rPr lang="en-US" sz="1600" dirty="0"/>
              <a:t>) = P(B and M)/P(M) = .225/.45 = .50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r>
              <a:rPr lang="en-US" sz="1600" dirty="0" smtClean="0"/>
              <a:t>Given </a:t>
            </a:r>
            <a:r>
              <a:rPr lang="en-US" sz="1600" dirty="0"/>
              <a:t>that an individual is Female, what is the probability that that person is </a:t>
            </a:r>
            <a:r>
              <a:rPr lang="en-US" sz="1600" dirty="0" smtClean="0"/>
              <a:t>a  Beer </a:t>
            </a:r>
            <a:r>
              <a:rPr lang="en-US" sz="1600" dirty="0"/>
              <a:t>drinker</a:t>
            </a:r>
            <a:r>
              <a:rPr lang="en-US" sz="1600" dirty="0" smtClean="0"/>
              <a:t>?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	P(B|F</a:t>
            </a:r>
            <a:r>
              <a:rPr lang="en-US" sz="1600" dirty="0"/>
              <a:t>) = P(B and F)/P(F) = .175/.55	= .</a:t>
            </a:r>
            <a:r>
              <a:rPr lang="en-US" sz="1600" dirty="0" smtClean="0"/>
              <a:t>318</a:t>
            </a:r>
            <a:r>
              <a:rPr lang="en-US" sz="1600" dirty="0"/>
              <a:t> 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</a:t>
            </a:r>
          </a:p>
          <a:p>
            <a:pPr marL="109728" indent="0">
              <a:buNone/>
            </a:pPr>
            <a:endParaRPr lang="en-US" sz="1600" dirty="0" smtClean="0"/>
          </a:p>
          <a:p>
            <a:r>
              <a:rPr lang="en-US" sz="1600" dirty="0" smtClean="0"/>
              <a:t>Are </a:t>
            </a:r>
            <a:r>
              <a:rPr lang="en-US" sz="1600" dirty="0"/>
              <a:t>beer drinking and gender independent? </a:t>
            </a:r>
            <a:r>
              <a:rPr lang="en-US" sz="1600" dirty="0" smtClean="0"/>
              <a:t>	</a:t>
            </a:r>
          </a:p>
          <a:p>
            <a:pPr marL="109728" indent="0">
              <a:buNone/>
            </a:pPr>
            <a:r>
              <a:rPr lang="en-US" sz="1600" dirty="0" smtClean="0"/>
              <a:t>	P(B</a:t>
            </a:r>
            <a:r>
              <a:rPr lang="en-US" sz="1600" dirty="0"/>
              <a:t>) = .</a:t>
            </a:r>
            <a:r>
              <a:rPr lang="en-US" sz="1600" dirty="0" smtClean="0"/>
              <a:t>40, therefore</a:t>
            </a:r>
            <a:r>
              <a:rPr lang="en-US" sz="1600" dirty="0"/>
              <a:t>, beer-drinking and sex are not independent</a:t>
            </a:r>
            <a:r>
              <a:rPr lang="en-US" sz="1600" dirty="0" smtClean="0"/>
              <a:t>.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 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Probability</a:t>
            </a:r>
            <a:r>
              <a:rPr lang="en-US" sz="2400" dirty="0" smtClean="0"/>
              <a:t>. The </a:t>
            </a:r>
            <a:r>
              <a:rPr lang="en-US" sz="2400" dirty="0"/>
              <a:t>word </a:t>
            </a:r>
            <a:r>
              <a:rPr lang="en-US" sz="2400" i="1" dirty="0"/>
              <a:t>probability</a:t>
            </a:r>
            <a:r>
              <a:rPr lang="en-US" sz="2400" dirty="0"/>
              <a:t> is actually undefined, but the </a:t>
            </a:r>
            <a:r>
              <a:rPr lang="en-US" sz="2400" i="1" dirty="0"/>
              <a:t>probability of an event </a:t>
            </a:r>
            <a:r>
              <a:rPr lang="en-US" sz="2400" dirty="0"/>
              <a:t>can be explained as the proportion of times, under identical circumstances, that the event can be expected to occur</a:t>
            </a:r>
            <a:r>
              <a:rPr lang="en-US" sz="2400" dirty="0" smtClean="0"/>
              <a:t>. </a:t>
            </a:r>
            <a:endParaRPr lang="en-US" sz="2000" dirty="0" smtClean="0"/>
          </a:p>
          <a:p>
            <a:pPr lvl="1"/>
            <a:r>
              <a:rPr lang="en-US" sz="1800" dirty="0" smtClean="0"/>
              <a:t>It </a:t>
            </a:r>
            <a:r>
              <a:rPr lang="en-US" sz="1800" dirty="0"/>
              <a:t>is the event's long-run frequency of </a:t>
            </a:r>
            <a:r>
              <a:rPr lang="en-US" sz="1800" dirty="0" smtClean="0"/>
              <a:t>occurrence.  </a:t>
            </a:r>
          </a:p>
          <a:p>
            <a:pPr lvl="1"/>
            <a:r>
              <a:rPr lang="en-US" sz="1800" dirty="0" smtClean="0"/>
              <a:t>For </a:t>
            </a:r>
            <a:r>
              <a:rPr lang="en-US" sz="1800" dirty="0"/>
              <a:t>example, the probability of getting a head </a:t>
            </a:r>
            <a:r>
              <a:rPr lang="en-US" sz="1800" dirty="0" smtClean="0"/>
              <a:t>on a coin toss = </a:t>
            </a:r>
            <a:r>
              <a:rPr lang="en-US" sz="1800" dirty="0"/>
              <a:t>.5. </a:t>
            </a:r>
            <a:r>
              <a:rPr lang="en-US" sz="1800" dirty="0" smtClean="0"/>
              <a:t> If </a:t>
            </a:r>
            <a:r>
              <a:rPr lang="en-US" sz="1800" dirty="0"/>
              <a:t>you </a:t>
            </a:r>
            <a:r>
              <a:rPr lang="en-US" sz="1800" dirty="0" smtClean="0"/>
              <a:t>tossing a coin repeatedly, for a long time, </a:t>
            </a:r>
            <a:r>
              <a:rPr lang="en-US" sz="1800" dirty="0"/>
              <a:t>you will note that a head occurs about one half of the time</a:t>
            </a:r>
            <a:r>
              <a:rPr lang="en-US" sz="1800" dirty="0" smtClean="0"/>
              <a:t>.</a:t>
            </a:r>
          </a:p>
          <a:p>
            <a:pPr marL="365760" lvl="1" indent="0">
              <a:buNone/>
            </a:pPr>
            <a:endParaRPr lang="en-US" sz="1400" b="1" dirty="0"/>
          </a:p>
          <a:p>
            <a:r>
              <a:rPr lang="en-US" sz="2400" b="1" dirty="0" smtClean="0"/>
              <a:t>Probability </a:t>
            </a:r>
            <a:r>
              <a:rPr lang="en-US" sz="2400" b="1" dirty="0"/>
              <a:t>vs. </a:t>
            </a:r>
            <a:r>
              <a:rPr lang="en-US" sz="2400" b="1" dirty="0" smtClean="0"/>
              <a:t>Statistics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</a:p>
          <a:p>
            <a:pPr lvl="1"/>
            <a:r>
              <a:rPr lang="en-US" sz="1800" dirty="0" smtClean="0"/>
              <a:t>In probability, the population is known. </a:t>
            </a:r>
            <a:endParaRPr lang="en-US" sz="1800" dirty="0"/>
          </a:p>
          <a:p>
            <a:pPr lvl="1"/>
            <a:r>
              <a:rPr lang="en-US" sz="1800" dirty="0" smtClean="0"/>
              <a:t>In </a:t>
            </a:r>
            <a:r>
              <a:rPr lang="en-US" sz="1800" dirty="0"/>
              <a:t>statistics you </a:t>
            </a:r>
            <a:r>
              <a:rPr lang="en-US" sz="1800" dirty="0" smtClean="0"/>
              <a:t>draw </a:t>
            </a:r>
            <a:r>
              <a:rPr lang="en-US" sz="1800" dirty="0"/>
              <a:t>inferences about the population from the sample. 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Objective </a:t>
            </a:r>
            <a:r>
              <a:rPr lang="en-US" sz="2000" b="1" dirty="0"/>
              <a:t>probabilities </a:t>
            </a:r>
            <a:r>
              <a:rPr lang="en-US" sz="2000" dirty="0"/>
              <a:t>are long-run frequencies of occurrence, as above. Probability, in its classical (or, objective) meaning refers to a repetitive process, one which generates outcomes which are not identical and not individually predictable with certainty but which may be described in terms of relative frequencies. These processes are called </a:t>
            </a:r>
            <a:r>
              <a:rPr lang="en-US" sz="2000" i="1" dirty="0"/>
              <a:t>stochastic processes </a:t>
            </a:r>
            <a:r>
              <a:rPr lang="en-US" sz="2000" dirty="0"/>
              <a:t>(or, chance processes). The individual results of these processes are called </a:t>
            </a:r>
            <a:r>
              <a:rPr lang="en-US" sz="2000" i="1" dirty="0"/>
              <a:t>events</a:t>
            </a:r>
            <a:r>
              <a:rPr lang="en-US" sz="2000" dirty="0" smtClean="0"/>
              <a:t>.</a:t>
            </a:r>
            <a:r>
              <a:rPr lang="en-US" sz="2000" dirty="0"/>
              <a:t> </a:t>
            </a:r>
            <a:endParaRPr lang="en-US" sz="2000" dirty="0" smtClean="0"/>
          </a:p>
          <a:p>
            <a:pPr marL="365760" lvl="1" indent="0">
              <a:buNone/>
            </a:pPr>
            <a:endParaRPr lang="en-US" sz="2000" dirty="0"/>
          </a:p>
          <a:p>
            <a:r>
              <a:rPr lang="en-US" sz="2000" b="1" dirty="0"/>
              <a:t>Subjective probabilities </a:t>
            </a:r>
            <a:r>
              <a:rPr lang="en-US" sz="2000" dirty="0"/>
              <a:t>measure the </a:t>
            </a:r>
            <a:r>
              <a:rPr lang="en-US" sz="2000" dirty="0" smtClean="0"/>
              <a:t>strength </a:t>
            </a:r>
            <a:r>
              <a:rPr lang="en-US" sz="2000" dirty="0"/>
              <a:t>of personal </a:t>
            </a:r>
            <a:r>
              <a:rPr lang="en-US" sz="2000" dirty="0" smtClean="0"/>
              <a:t>beliefs.  For </a:t>
            </a:r>
            <a:r>
              <a:rPr lang="en-US" sz="2000" dirty="0"/>
              <a:t>example, the probability that a new product will succeed.</a:t>
            </a:r>
          </a:p>
          <a:p>
            <a:pPr marL="109728" indent="0">
              <a:buNone/>
            </a:pPr>
            <a:r>
              <a:rPr lang="en-US" sz="1600" dirty="0"/>
              <a:t> </a:t>
            </a:r>
          </a:p>
          <a:p>
            <a:pPr marL="109728" indent="0">
              <a:buNone/>
            </a:pPr>
            <a:r>
              <a:rPr lang="en-US" sz="1600" dirty="0"/>
              <a:t> 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3</a:t>
            </a:fld>
            <a:endParaRPr lang="en-US"/>
          </a:p>
        </p:txBody>
      </p:sp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78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Random </a:t>
            </a:r>
            <a:r>
              <a:rPr lang="en-US" sz="1800" b="1" dirty="0" smtClean="0"/>
              <a:t>variable</a:t>
            </a:r>
            <a:r>
              <a:rPr lang="en-US" sz="1800" dirty="0"/>
              <a:t>.</a:t>
            </a:r>
            <a:r>
              <a:rPr lang="en-US" sz="1800" dirty="0" smtClean="0"/>
              <a:t> </a:t>
            </a:r>
            <a:r>
              <a:rPr lang="en-US" sz="1800" dirty="0"/>
              <a:t>That which is observed as the result of a stochastic process. A random variable takes on (usually numerical) values. Associated with each value is a probability that the value will occur</a:t>
            </a:r>
            <a:r>
              <a:rPr lang="en-US" sz="1800" dirty="0" smtClean="0"/>
              <a:t>.</a:t>
            </a:r>
            <a:endParaRPr lang="en-US" sz="1800" dirty="0"/>
          </a:p>
          <a:p>
            <a:pPr marL="603504" lvl="2" indent="0">
              <a:buNone/>
            </a:pPr>
            <a:r>
              <a:rPr lang="en-US" sz="1600" dirty="0"/>
              <a:t>For example, when you toss a die:</a:t>
            </a:r>
          </a:p>
          <a:p>
            <a:pPr marL="603504" lvl="2" indent="0">
              <a:buNone/>
            </a:pPr>
            <a:r>
              <a:rPr lang="en-US" sz="1600" dirty="0"/>
              <a:t>P(1) = P(2) = P(3) = P(4) = P(5) = P(6) = 1/6</a:t>
            </a:r>
          </a:p>
          <a:p>
            <a:pPr marL="109728" indent="0">
              <a:buNone/>
            </a:pPr>
            <a:r>
              <a:rPr lang="en-US" sz="1800" dirty="0"/>
              <a:t> </a:t>
            </a:r>
          </a:p>
          <a:p>
            <a:r>
              <a:rPr lang="en-US" sz="1800" b="1" dirty="0"/>
              <a:t>Simple </a:t>
            </a:r>
            <a:r>
              <a:rPr lang="en-US" sz="1800" b="1" dirty="0" smtClean="0"/>
              <a:t>probability</a:t>
            </a:r>
            <a:r>
              <a:rPr lang="en-US" sz="1800" dirty="0"/>
              <a:t>.</a:t>
            </a:r>
            <a:r>
              <a:rPr lang="en-US" sz="1800" dirty="0" smtClean="0"/>
              <a:t> </a:t>
            </a:r>
            <a:r>
              <a:rPr lang="en-US" sz="1800" dirty="0"/>
              <a:t>P(A). The probability that an event (say, A) will occur. </a:t>
            </a:r>
            <a:endParaRPr lang="en-US" sz="1800" dirty="0" smtClean="0"/>
          </a:p>
          <a:p>
            <a:endParaRPr lang="en-US" sz="1800" u="sng" dirty="0"/>
          </a:p>
          <a:p>
            <a:r>
              <a:rPr lang="en-US" sz="1800" b="1" dirty="0" smtClean="0"/>
              <a:t>Joint probability</a:t>
            </a:r>
            <a:r>
              <a:rPr lang="en-US" sz="1800" dirty="0"/>
              <a:t>.</a:t>
            </a:r>
            <a:r>
              <a:rPr lang="en-US" sz="1800" dirty="0" smtClean="0"/>
              <a:t> </a:t>
            </a:r>
            <a:r>
              <a:rPr lang="en-US" sz="1800" dirty="0"/>
              <a:t>P(A and B). P(A ∩ B). The probability of events A and </a:t>
            </a:r>
            <a:r>
              <a:rPr lang="en-US" sz="1800" dirty="0" smtClean="0"/>
              <a:t>B occurring </a:t>
            </a:r>
            <a:r>
              <a:rPr lang="en-US" sz="1800" dirty="0"/>
              <a:t>together</a:t>
            </a:r>
            <a:r>
              <a:rPr lang="en-US" sz="1800" dirty="0" smtClean="0"/>
              <a:t>.</a:t>
            </a:r>
            <a:r>
              <a:rPr lang="en-US" sz="1800" dirty="0"/>
              <a:t> </a:t>
            </a:r>
          </a:p>
          <a:p>
            <a:pPr marL="109728" indent="0">
              <a:buNone/>
            </a:pPr>
            <a:endParaRPr lang="en-US" sz="1800" dirty="0"/>
          </a:p>
          <a:p>
            <a:r>
              <a:rPr lang="en-US" sz="1800" b="1" dirty="0"/>
              <a:t>Conditional </a:t>
            </a:r>
            <a:r>
              <a:rPr lang="en-US" sz="1800" b="1" dirty="0" smtClean="0"/>
              <a:t>probability</a:t>
            </a:r>
            <a:r>
              <a:rPr lang="en-US" sz="1800" dirty="0"/>
              <a:t>.</a:t>
            </a:r>
            <a:r>
              <a:rPr lang="en-US" sz="1800" dirty="0" smtClean="0"/>
              <a:t> </a:t>
            </a:r>
            <a:r>
              <a:rPr lang="en-US" sz="1800" dirty="0"/>
              <a:t>P(A|B), read "the probability of A given B." The probability that event A will occur given event B has occurred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Probability: Some Basic Rules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 smtClean="0"/>
              <a:t>1.  The </a:t>
            </a:r>
            <a:r>
              <a:rPr lang="en-US" sz="2000" dirty="0"/>
              <a:t>probability of an event (say, event A) cannot be less than zero or greater than one</a:t>
            </a:r>
            <a:r>
              <a:rPr lang="en-US" sz="2000" dirty="0" smtClean="0"/>
              <a:t>. The probability that you will pass this course cannot be 150%.  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So, </a:t>
            </a:r>
            <a:r>
              <a:rPr lang="en-US" sz="2000" dirty="0"/>
              <a:t>0 </a:t>
            </a:r>
            <a:r>
              <a:rPr lang="en-US" sz="2000" u="sng" dirty="0"/>
              <a:t>&lt;</a:t>
            </a:r>
            <a:r>
              <a:rPr lang="en-US" sz="2000" dirty="0"/>
              <a:t> P(A) </a:t>
            </a:r>
            <a:r>
              <a:rPr lang="en-US" sz="2000" u="sng" dirty="0"/>
              <a:t>&lt;</a:t>
            </a:r>
            <a:r>
              <a:rPr lang="en-US" sz="2000" dirty="0"/>
              <a:t> 1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2. The </a:t>
            </a:r>
            <a:r>
              <a:rPr lang="en-US" sz="2000" dirty="0"/>
              <a:t>sum of the probabilities of all possible outcomes (events) </a:t>
            </a:r>
            <a:r>
              <a:rPr lang="en-US" sz="2000" dirty="0" smtClean="0"/>
              <a:t>of a process (or, experiment) must equal one. </a:t>
            </a:r>
          </a:p>
          <a:p>
            <a:pPr marL="109728" indent="0">
              <a:buNone/>
            </a:pPr>
            <a:r>
              <a:rPr lang="en-US" sz="2000" dirty="0" smtClean="0"/>
              <a:t>So</a:t>
            </a:r>
            <a:r>
              <a:rPr lang="en-US" sz="2000" dirty="0"/>
              <a:t>, ∑P</a:t>
            </a:r>
            <a:r>
              <a:rPr lang="en-US" sz="2000" i="1" baseline="-25000" dirty="0"/>
              <a:t>i </a:t>
            </a:r>
            <a:r>
              <a:rPr lang="en-US" sz="2000" dirty="0"/>
              <a:t>= </a:t>
            </a:r>
            <a:r>
              <a:rPr lang="en-US" sz="2000" dirty="0" smtClean="0"/>
              <a:t>1  or  P(A</a:t>
            </a:r>
            <a:r>
              <a:rPr lang="en-US" sz="2000" dirty="0"/>
              <a:t>) + P(A') = </a:t>
            </a:r>
            <a:r>
              <a:rPr lang="en-US" sz="2000" dirty="0" smtClean="0"/>
              <a:t>1 </a:t>
            </a:r>
            <a:r>
              <a:rPr lang="en-US" sz="2000" dirty="0"/>
              <a:t>[A' means </a:t>
            </a:r>
            <a:r>
              <a:rPr lang="en-US" sz="2000" i="1" dirty="0"/>
              <a:t>not A</a:t>
            </a:r>
            <a:r>
              <a:rPr lang="en-US" sz="2000" dirty="0"/>
              <a:t>.]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3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Probability: Some Basic Rules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 smtClean="0"/>
              <a:t>3. Rules </a:t>
            </a:r>
            <a:r>
              <a:rPr lang="en-US" sz="2000" dirty="0"/>
              <a:t>of addition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a. P(A </a:t>
            </a:r>
            <a:r>
              <a:rPr lang="en-US" sz="2000" dirty="0"/>
              <a:t>or B) = P(A U B</a:t>
            </a:r>
            <a:r>
              <a:rPr lang="en-US" sz="2000" dirty="0" smtClean="0"/>
              <a:t>)  = </a:t>
            </a:r>
            <a:r>
              <a:rPr lang="en-US" sz="2000" dirty="0"/>
              <a:t>P(A) + P(B) </a:t>
            </a:r>
            <a:r>
              <a:rPr lang="en-US" sz="2000" b="1" dirty="0"/>
              <a:t>if </a:t>
            </a:r>
            <a:r>
              <a:rPr lang="en-US" sz="2000" dirty="0"/>
              <a:t>events A and B are mutually exclusive. Two events are </a:t>
            </a:r>
            <a:r>
              <a:rPr lang="en-US" sz="2000" i="1" dirty="0"/>
              <a:t>mutually exclusive </a:t>
            </a:r>
            <a:r>
              <a:rPr lang="en-US" sz="2000" dirty="0"/>
              <a:t>if they cannot occur together. E.g., male </a:t>
            </a:r>
            <a:r>
              <a:rPr lang="en-US" sz="2000" dirty="0" smtClean="0"/>
              <a:t>or  female</a:t>
            </a:r>
            <a:r>
              <a:rPr lang="en-US" sz="2000" dirty="0"/>
              <a:t>; heads or tails</a:t>
            </a:r>
            <a:r>
              <a:rPr lang="en-US" sz="2000" dirty="0" smtClean="0"/>
              <a:t>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b. In general, P(A </a:t>
            </a:r>
            <a:r>
              <a:rPr lang="en-US" sz="2000" dirty="0"/>
              <a:t>or B) = P(A) + P(B) - P(A and B)</a:t>
            </a:r>
          </a:p>
          <a:p>
            <a:pPr marL="109728" indent="0">
              <a:buNone/>
            </a:pPr>
            <a:r>
              <a:rPr lang="en-US" sz="2000" dirty="0"/>
              <a:t>This is the </a:t>
            </a:r>
            <a:r>
              <a:rPr lang="en-US" sz="2000" i="1" dirty="0"/>
              <a:t>general formula </a:t>
            </a:r>
            <a:r>
              <a:rPr lang="en-US" sz="2000" dirty="0"/>
              <a:t>for addition of probabilities, for any two events A and </a:t>
            </a:r>
            <a:r>
              <a:rPr lang="en-US" sz="2000" dirty="0" smtClean="0"/>
              <a:t>B.  P(A </a:t>
            </a:r>
            <a:r>
              <a:rPr lang="en-US" sz="2000" dirty="0"/>
              <a:t>and B) is the joint probability of A and B occurring together and is equal to zero if they are mutually </a:t>
            </a:r>
            <a:r>
              <a:rPr lang="en-US" sz="2000" dirty="0" smtClean="0"/>
              <a:t>exclusive </a:t>
            </a:r>
            <a:r>
              <a:rPr lang="en-US" sz="2000" dirty="0"/>
              <a:t>(i.e., if they cannot occur together</a:t>
            </a:r>
            <a:r>
              <a:rPr lang="en-US" sz="2000" dirty="0" smtClean="0"/>
              <a:t>).</a:t>
            </a:r>
          </a:p>
          <a:p>
            <a:pPr marL="109728" indent="0">
              <a:buNone/>
            </a:pPr>
            <a:endParaRPr lang="en-US" sz="2000" dirty="0"/>
          </a:p>
          <a:p>
            <a:pPr marL="365760" lvl="1" indent="0">
              <a:buNone/>
            </a:pPr>
            <a:r>
              <a:rPr lang="en-US" sz="1600" dirty="0" smtClean="0"/>
              <a:t>Thus, the probability of getting a 1 or 2 when tossing a die:</a:t>
            </a:r>
            <a:r>
              <a:rPr lang="en-US" sz="1600" dirty="0"/>
              <a:t> </a:t>
            </a:r>
            <a:r>
              <a:rPr lang="en-US" sz="1600" dirty="0" smtClean="0"/>
              <a:t> P (1 or 2) = P (1) + P (2) = 1/6 + 1/6 = 1/3; The probability of getting a 1 and 2 when tossing a die is 0, since they are mutually exclusive.   P (1 and 2) = 0. 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9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5765" y="2057400"/>
            <a:ext cx="2895600" cy="152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Probability: Some Basic Rules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Mutually exclusive events, in Venn </a:t>
            </a:r>
            <a:r>
              <a:rPr lang="en-US" dirty="0"/>
              <a:t>D</a:t>
            </a:r>
            <a:r>
              <a:rPr lang="en-US" dirty="0" smtClean="0"/>
              <a:t>iagrams: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sz="2400" dirty="0" smtClean="0"/>
              <a:t>Events A,B </a:t>
            </a:r>
            <a:r>
              <a:rPr lang="en-US" sz="2400" i="1" dirty="0" smtClean="0"/>
              <a:t>are </a:t>
            </a:r>
          </a:p>
          <a:p>
            <a:pPr marL="109728" indent="0">
              <a:buNone/>
            </a:pPr>
            <a:r>
              <a:rPr lang="en-US" sz="2400" dirty="0"/>
              <a:t>m</a:t>
            </a:r>
            <a:r>
              <a:rPr lang="en-US" sz="2400" dirty="0" smtClean="0"/>
              <a:t>utually </a:t>
            </a:r>
            <a:r>
              <a:rPr lang="en-US" sz="2400" dirty="0"/>
              <a:t>e</a:t>
            </a:r>
            <a:r>
              <a:rPr lang="en-US" sz="2400" dirty="0" smtClean="0"/>
              <a:t>xclusive.</a:t>
            </a:r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2400" dirty="0" smtClean="0"/>
              <a:t>Events A, B </a:t>
            </a:r>
            <a:r>
              <a:rPr lang="en-US" sz="2400" i="1" dirty="0" smtClean="0"/>
              <a:t>are not				   </a:t>
            </a:r>
            <a:r>
              <a:rPr lang="en-US" sz="2000" dirty="0" smtClean="0"/>
              <a:t>P(A∩B)</a:t>
            </a:r>
          </a:p>
          <a:p>
            <a:pPr marL="109728" indent="0">
              <a:buNone/>
            </a:pPr>
            <a:r>
              <a:rPr lang="en-US" sz="2400" dirty="0"/>
              <a:t>m</a:t>
            </a:r>
            <a:r>
              <a:rPr lang="en-US" sz="2400" dirty="0" smtClean="0"/>
              <a:t>utually exclusive.</a:t>
            </a:r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r>
              <a:rPr lang="en-US" sz="2400" dirty="0" smtClean="0"/>
              <a:t>P(A</a:t>
            </a:r>
            <a:r>
              <a:rPr lang="en-US" sz="2400" dirty="0"/>
              <a:t>∩B) is the intersection of A and </a:t>
            </a:r>
            <a:r>
              <a:rPr lang="en-US" sz="2400" dirty="0" smtClean="0"/>
              <a:t>B.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7</a:t>
            </a:fld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636491" y="245364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42778" y="2465832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04129" y="3810000"/>
            <a:ext cx="2895600" cy="152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72000" y="4343400"/>
            <a:ext cx="10668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51929" y="4343400"/>
            <a:ext cx="914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10800000" flipV="1">
            <a:off x="5524501" y="4343400"/>
            <a:ext cx="1600200" cy="3048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Probability: Some Basic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Also, we can see from the Venn diagrams that:</a:t>
            </a:r>
            <a:r>
              <a:rPr lang="en-US" sz="2400" dirty="0"/>
              <a:t>	</a:t>
            </a:r>
            <a:endParaRPr lang="en-US" sz="2400" dirty="0" smtClean="0"/>
          </a:p>
          <a:p>
            <a:pPr lvl="1"/>
            <a:r>
              <a:rPr lang="en-US" sz="1800" dirty="0" smtClean="0"/>
              <a:t>P(A</a:t>
            </a:r>
            <a:r>
              <a:rPr lang="en-US" sz="1800" dirty="0"/>
              <a:t>′) = P(not A) = 1 – P(A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n-US" sz="1800" dirty="0"/>
              <a:t>P(A′ or B′) = 1 – P(A and B)</a:t>
            </a:r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 smtClean="0"/>
              <a:t>Example:  Suppose you go to a college where you are allowed to double major.  10% of students major in accounting (A); 15% major in business (B); 3% are double majors (both A and B).  </a:t>
            </a:r>
          </a:p>
          <a:p>
            <a:pPr lvl="1"/>
            <a:r>
              <a:rPr lang="en-US" sz="1800" dirty="0" smtClean="0"/>
              <a:t>What is the probability of being an accounting or business major?  </a:t>
            </a:r>
          </a:p>
          <a:p>
            <a:pPr lvl="2"/>
            <a:r>
              <a:rPr lang="en-US" sz="1600" dirty="0" smtClean="0"/>
              <a:t>[Hint:  The events are not mutually exclusive.]</a:t>
            </a:r>
            <a:endParaRPr lang="en-US" sz="1600" dirty="0"/>
          </a:p>
          <a:p>
            <a:pPr lvl="1"/>
            <a:r>
              <a:rPr lang="en-US" sz="1800" dirty="0" smtClean="0"/>
              <a:t>Answer: </a:t>
            </a:r>
            <a:r>
              <a:rPr lang="en-US" sz="1800" dirty="0"/>
              <a:t> </a:t>
            </a:r>
            <a:r>
              <a:rPr lang="en-US" sz="1800" dirty="0" smtClean="0"/>
              <a:t>P(A ∪ B) = </a:t>
            </a:r>
            <a:r>
              <a:rPr lang="en-US" sz="1800" dirty="0"/>
              <a:t>P(A </a:t>
            </a:r>
            <a:r>
              <a:rPr lang="en-US" sz="1800" dirty="0" smtClean="0"/>
              <a:t>or </a:t>
            </a:r>
            <a:r>
              <a:rPr lang="en-US" sz="1800" dirty="0"/>
              <a:t>B) = .</a:t>
            </a:r>
            <a:r>
              <a:rPr lang="en-US" sz="1800" dirty="0" smtClean="0"/>
              <a:t>10 + .15 - .03 = .22</a:t>
            </a: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Probability: Some Basic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/>
              <a:t>4</a:t>
            </a:r>
            <a:r>
              <a:rPr lang="en-US" sz="2000" dirty="0" smtClean="0"/>
              <a:t>. </a:t>
            </a:r>
            <a:r>
              <a:rPr lang="en-US" sz="2000" b="1" dirty="0" smtClean="0"/>
              <a:t>Rules </a:t>
            </a:r>
            <a:r>
              <a:rPr lang="en-US" sz="2000" b="1" dirty="0"/>
              <a:t>of multiplication </a:t>
            </a:r>
            <a:r>
              <a:rPr lang="en-US" sz="2000" dirty="0"/>
              <a:t>are used for determining joint probabilities, the probability that events A and B will occur together.</a:t>
            </a:r>
          </a:p>
          <a:p>
            <a:pPr marL="109728" indent="0">
              <a:buNone/>
            </a:pPr>
            <a:r>
              <a:rPr lang="en-US" sz="1600" dirty="0"/>
              <a:t> </a:t>
            </a:r>
          </a:p>
          <a:p>
            <a:pPr marL="109728"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. P(A </a:t>
            </a:r>
            <a:r>
              <a:rPr lang="en-US" sz="2000" dirty="0"/>
              <a:t>and B) = P(A ∩ B</a:t>
            </a:r>
            <a:r>
              <a:rPr lang="en-US" sz="2000" dirty="0" smtClean="0"/>
              <a:t>) = P(A)⋅P(B</a:t>
            </a:r>
            <a:r>
              <a:rPr lang="en-US" sz="2000" dirty="0"/>
              <a:t>) </a:t>
            </a:r>
            <a:r>
              <a:rPr lang="en-US" sz="2000" b="1" dirty="0"/>
              <a:t>if </a:t>
            </a:r>
            <a:r>
              <a:rPr lang="en-US" sz="2000" dirty="0"/>
              <a:t>events A and B are independent. Events A and B are </a:t>
            </a:r>
            <a:r>
              <a:rPr lang="en-US" sz="2000" i="1" dirty="0"/>
              <a:t>independent</a:t>
            </a:r>
            <a:r>
              <a:rPr lang="en-US" sz="2000" dirty="0"/>
              <a:t> if knowledge of the occurrence of B has no effect on the probability that A will occur</a:t>
            </a:r>
            <a:r>
              <a:rPr lang="en-US" sz="2000" dirty="0" smtClean="0"/>
              <a:t>.</a:t>
            </a:r>
            <a:r>
              <a:rPr lang="en-US" sz="2000" dirty="0"/>
              <a:t> </a:t>
            </a:r>
            <a:r>
              <a:rPr lang="en-US" sz="2000" dirty="0" smtClean="0"/>
              <a:t>For </a:t>
            </a:r>
            <a:r>
              <a:rPr lang="en-US" sz="2000" dirty="0"/>
              <a:t>example, </a:t>
            </a:r>
            <a:endParaRPr lang="en-US" sz="2000" dirty="0" smtClean="0"/>
          </a:p>
          <a:p>
            <a:pPr marL="365760" lvl="1" indent="0">
              <a:buNone/>
            </a:pPr>
            <a:r>
              <a:rPr lang="en-US" sz="1600" dirty="0" smtClean="0"/>
              <a:t>P(Blue </a:t>
            </a:r>
            <a:r>
              <a:rPr lang="en-US" sz="1600" dirty="0"/>
              <a:t>eyes | Male) = P(Blue eyes) because eye color and sex are independent.</a:t>
            </a:r>
          </a:p>
          <a:p>
            <a:pPr marL="365760" lvl="1" indent="0">
              <a:buNone/>
            </a:pPr>
            <a:r>
              <a:rPr lang="en-US" sz="1600" dirty="0" smtClean="0"/>
              <a:t>P(over </a:t>
            </a:r>
            <a:r>
              <a:rPr lang="en-US" sz="1600" dirty="0"/>
              <a:t>6 feet tall | Female) ≠ P(over 6 feet tall)</a:t>
            </a:r>
          </a:p>
          <a:p>
            <a:pPr marL="365760" lvl="1" indent="0">
              <a:buNone/>
            </a:pPr>
            <a:r>
              <a:rPr lang="en-US" sz="1600" dirty="0"/>
              <a:t>P(getting into car accident | under 26) ≠ P(getting into car accident</a:t>
            </a:r>
            <a:r>
              <a:rPr lang="en-US" sz="1600" dirty="0" smtClean="0"/>
              <a:t>)</a:t>
            </a:r>
            <a:endParaRPr lang="en-US" sz="2000" dirty="0"/>
          </a:p>
          <a:p>
            <a:pPr marL="365760" lvl="1" indent="0">
              <a:buNone/>
            </a:pPr>
            <a:r>
              <a:rPr lang="en-US" sz="1600" dirty="0" smtClean="0"/>
              <a:t>P (getting head on second toss of coin/got head on first toss of coin) = ? </a:t>
            </a:r>
          </a:p>
          <a:p>
            <a:pPr marL="603504" lvl="2" indent="0">
              <a:buNone/>
            </a:pPr>
            <a:r>
              <a:rPr lang="en-US" sz="1400" dirty="0" smtClean="0"/>
              <a:t>Answer = .50  The two coin tosses are independent. What happened during the first coin toss has no effect on what will happen during the second coin toss.</a:t>
            </a:r>
            <a:r>
              <a:rPr lang="en-US" sz="1400" dirty="0"/>
              <a:t> 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A406-86C8-4ED8-B2F1-E4F6F91D09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1250</Words>
  <Application>Microsoft Office PowerPoint</Application>
  <PresentationFormat>On-screen Show (4:3)</PresentationFormat>
  <Paragraphs>248</Paragraphs>
  <Slides>15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Times New Roman</vt:lpstr>
      <vt:lpstr>Tw Cen MT</vt:lpstr>
      <vt:lpstr>Tw Cen MT Condensed</vt:lpstr>
      <vt:lpstr>Wingdings 3</vt:lpstr>
      <vt:lpstr>Integral</vt:lpstr>
      <vt:lpstr>Introduction to Probability</vt:lpstr>
      <vt:lpstr>Key Terms</vt:lpstr>
      <vt:lpstr>Key Terms</vt:lpstr>
      <vt:lpstr>Key Terms</vt:lpstr>
      <vt:lpstr>Probability: Some Basic Rules</vt:lpstr>
      <vt:lpstr>Probability: Some Basic Rules</vt:lpstr>
      <vt:lpstr>Probability: Some Basic Rules</vt:lpstr>
      <vt:lpstr>Probability: Some Basic Rules</vt:lpstr>
      <vt:lpstr>Probability: Some Basic Rules</vt:lpstr>
      <vt:lpstr>Probability: Some Basic Rules</vt:lpstr>
      <vt:lpstr>Probability: Some Basic Rules</vt:lpstr>
      <vt:lpstr>Independence vs. Mutually Exclusive Events</vt:lpstr>
      <vt:lpstr>Independence vs. Mutually Exclusive Events</vt:lpstr>
      <vt:lpstr>Example: Gender and Beer</vt:lpstr>
      <vt:lpstr>Example: Gender and Beer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2012-12-30T00:33:52Z</dcterms:created>
  <dcterms:modified xsi:type="dcterms:W3CDTF">2018-10-29T06:08:20Z</dcterms:modified>
</cp:coreProperties>
</file>