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</p:sldMasterIdLst>
  <p:notesMasterIdLst>
    <p:notesMasterId r:id="rId8"/>
  </p:notesMasterIdLst>
  <p:sldIdLst>
    <p:sldId id="256" r:id="rId2"/>
    <p:sldId id="273" r:id="rId3"/>
    <p:sldId id="275" r:id="rId4"/>
    <p:sldId id="274" r:id="rId5"/>
    <p:sldId id="277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36" autoAdjust="0"/>
    <p:restoredTop sz="94660"/>
  </p:normalViewPr>
  <p:slideViewPr>
    <p:cSldViewPr>
      <p:cViewPr varScale="1">
        <p:scale>
          <a:sx n="83" d="100"/>
          <a:sy n="83" d="100"/>
        </p:scale>
        <p:origin x="196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3276B-746C-42C2-9D22-491D548445F2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05855-7293-4882-ABCE-D4F3C803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6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43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0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0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0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86A1B1-7419-46A9-8010-717F2C538D30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1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8901-B956-4BCA-8F97-3725C272FBFB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E51-E714-42EF-BE61-8F515FB016F0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9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5149-D180-436D-8F9A-A9D4A4A8A724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4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3C4A-6BAF-42FB-9252-C75BC8ADBCB3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72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671-61F0-4BC1-B586-E41580F00269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1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22C6-DB70-42EC-9DD6-D84059DDCE3B}" type="datetime1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063D-E556-4196-ABF6-238C19C3518B}" type="datetime1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E2C-82A1-4CFF-B810-C3153EDA82BD}" type="datetime1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DCF-8E4A-4906-A947-15A24BE89E53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4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B0D0-DCAA-4014-AE5B-8FCE9ED0BEC8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0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6B7715-CE14-4C7A-866F-87A552BDE29C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2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Determining 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 Determination: µ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estimating µ based on sample statistics, how large a sample do we need for the level of precision we want? 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determine the sample size we need, we must know </a:t>
            </a:r>
            <a:r>
              <a:rPr lang="en-US" dirty="0" smtClean="0"/>
              <a:t>the (1) desired </a:t>
            </a:r>
            <a:r>
              <a:rPr lang="en-US" dirty="0"/>
              <a:t>precision and </a:t>
            </a:r>
            <a:r>
              <a:rPr lang="en-US" dirty="0" smtClean="0"/>
              <a:t>(2) </a:t>
            </a:r>
            <a:r>
              <a:rPr lang="el-GR" dirty="0" smtClean="0"/>
              <a:t>σ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e</a:t>
            </a:r>
            <a:r>
              <a:rPr lang="en-US" dirty="0" smtClean="0"/>
              <a:t>, the half-width of the confidence interval estimator is the precision with which we are estimating. </a:t>
            </a:r>
            <a:r>
              <a:rPr lang="en-US" i="1" dirty="0" smtClean="0"/>
              <a:t>e</a:t>
            </a:r>
            <a:r>
              <a:rPr lang="en-US" dirty="0" smtClean="0"/>
              <a:t> is also called </a:t>
            </a:r>
            <a:r>
              <a:rPr lang="en-US" i="1" dirty="0" smtClean="0"/>
              <a:t>sampling error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824758"/>
              </p:ext>
            </p:extLst>
          </p:nvPr>
        </p:nvGraphicFramePr>
        <p:xfrm>
          <a:off x="3733800" y="3352800"/>
          <a:ext cx="223058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3800" y="3352800"/>
                        <a:ext cx="2230582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2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 Determination: µ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i="1" dirty="0" smtClean="0"/>
              <a:t>…continued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We use </a:t>
            </a:r>
            <a:r>
              <a:rPr lang="en-US" i="1" dirty="0" smtClean="0"/>
              <a:t>e</a:t>
            </a:r>
            <a:r>
              <a:rPr lang="en-US" dirty="0" smtClean="0"/>
              <a:t> to solve for n: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If		then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	and so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602607"/>
              </p:ext>
            </p:extLst>
          </p:nvPr>
        </p:nvGraphicFramePr>
        <p:xfrm>
          <a:off x="2133600" y="3906058"/>
          <a:ext cx="9236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4" imgW="507960" imgH="419040" progId="Equation.3">
                  <p:embed/>
                </p:oleObj>
              </mc:Choice>
              <mc:Fallback>
                <p:oleObj name="Equation" r:id="rId4" imgW="5079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906058"/>
                        <a:ext cx="92363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53462"/>
              </p:ext>
            </p:extLst>
          </p:nvPr>
        </p:nvGraphicFramePr>
        <p:xfrm>
          <a:off x="4343400" y="3895898"/>
          <a:ext cx="110612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6" imgW="634680" imgH="393480" progId="Equation.3">
                  <p:embed/>
                </p:oleObj>
              </mc:Choice>
              <mc:Fallback>
                <p:oleObj name="Equation" r:id="rId6" imgW="634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43400" y="3895898"/>
                        <a:ext cx="1106129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747567"/>
              </p:ext>
            </p:extLst>
          </p:nvPr>
        </p:nvGraphicFramePr>
        <p:xfrm>
          <a:off x="3886200" y="5105400"/>
          <a:ext cx="120072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8" imgW="660240" imgH="419040" progId="Equation.3">
                  <p:embed/>
                </p:oleObj>
              </mc:Choice>
              <mc:Fallback>
                <p:oleObj name="Equation" r:id="rId8" imgW="6602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86200" y="5105400"/>
                        <a:ext cx="120072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5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 Determination: 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Similarly, taking </a:t>
            </a:r>
            <a:r>
              <a:rPr lang="en-US" i="1" dirty="0" smtClean="0"/>
              <a:t>e</a:t>
            </a:r>
            <a:r>
              <a:rPr lang="en-US" dirty="0" smtClean="0"/>
              <a:t> (precision) from formula for the half-width of a confidence interval estimator for P: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Q: If we are trying to estimate the population proportion, P, what do we use for P in this formula?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136896"/>
              </p:ext>
            </p:extLst>
          </p:nvPr>
        </p:nvGraphicFramePr>
        <p:xfrm>
          <a:off x="3428999" y="3200400"/>
          <a:ext cx="174105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4" imgW="736560" imgH="419040" progId="Equation.3">
                  <p:embed/>
                </p:oleObj>
              </mc:Choice>
              <mc:Fallback>
                <p:oleObj name="Equation" r:id="rId4" imgW="7365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8999" y="3200400"/>
                        <a:ext cx="174105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3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Political Poll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Suppose </a:t>
            </a:r>
            <a:r>
              <a:rPr lang="en-US" dirty="0" smtClean="0"/>
              <a:t>a pollster wants </a:t>
            </a:r>
            <a:r>
              <a:rPr lang="en-US" dirty="0"/>
              <a:t>a maximum error of </a:t>
            </a:r>
            <a:endParaRPr lang="en-US" dirty="0" smtClean="0"/>
          </a:p>
          <a:p>
            <a:pPr marL="109728" indent="0">
              <a:buNone/>
            </a:pPr>
            <a:r>
              <a:rPr lang="en-US" i="1" dirty="0" smtClean="0"/>
              <a:t>e </a:t>
            </a:r>
            <a:r>
              <a:rPr lang="en-US" dirty="0" smtClean="0"/>
              <a:t>= .</a:t>
            </a:r>
            <a:r>
              <a:rPr lang="en-US" dirty="0"/>
              <a:t>01 with 95% confidence. 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We assume </a:t>
            </a:r>
            <a:r>
              <a:rPr lang="en-US" dirty="0"/>
              <a:t>that variance is the highest possible, </a:t>
            </a:r>
            <a:r>
              <a:rPr lang="en-US" dirty="0" smtClean="0"/>
              <a:t>so we use P</a:t>
            </a:r>
            <a:r>
              <a:rPr lang="en-US" dirty="0"/>
              <a:t>=.</a:t>
            </a:r>
            <a:r>
              <a:rPr lang="en-US" dirty="0" smtClean="0"/>
              <a:t>5.  This is the way we ensure that sampling error will be within ±.01 of the true population Proportion.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 </a:t>
            </a:r>
          </a:p>
          <a:p>
            <a:pPr marL="109728" indent="0">
              <a:buNone/>
            </a:pPr>
            <a:r>
              <a:rPr lang="en-US" dirty="0"/>
              <a:t>Then</a:t>
            </a:r>
            <a:r>
              <a:rPr lang="en-US" dirty="0" smtClean="0"/>
              <a:t>,</a:t>
            </a:r>
          </a:p>
          <a:p>
            <a:pPr marL="109728" indent="0">
              <a:buNone/>
            </a:pPr>
            <a:r>
              <a:rPr lang="en-US" dirty="0" smtClean="0"/>
              <a:t>n = 			= 9,604</a:t>
            </a:r>
          </a:p>
          <a:p>
            <a:pPr marL="365760" lvl="1" indent="0" algn="r">
              <a:buNone/>
            </a:pPr>
            <a:r>
              <a:rPr lang="en-US" dirty="0" smtClean="0"/>
              <a:t>That is a VERY large sample.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019325"/>
              </p:ext>
            </p:extLst>
          </p:nvPr>
        </p:nvGraphicFramePr>
        <p:xfrm>
          <a:off x="1447799" y="5029200"/>
          <a:ext cx="159327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799" y="5029200"/>
                        <a:ext cx="1593273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6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Political Poll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i="1" dirty="0"/>
              <a:t>…continued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Let’s </a:t>
            </a:r>
            <a:r>
              <a:rPr lang="en-US" dirty="0"/>
              <a:t>try that again with e = .</a:t>
            </a:r>
            <a:r>
              <a:rPr lang="en-US" dirty="0" smtClean="0"/>
              <a:t>03.  </a:t>
            </a:r>
          </a:p>
          <a:p>
            <a:pPr marL="109728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n = 			= 1,067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This </a:t>
            </a:r>
            <a:r>
              <a:rPr lang="en-US" dirty="0"/>
              <a:t>is the </a:t>
            </a:r>
            <a:r>
              <a:rPr lang="en-US" dirty="0" smtClean="0"/>
              <a:t>sample size that </a:t>
            </a:r>
            <a:r>
              <a:rPr lang="en-US" dirty="0"/>
              <a:t>most pollsters work with.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Size Determination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748076"/>
              </p:ext>
            </p:extLst>
          </p:nvPr>
        </p:nvGraphicFramePr>
        <p:xfrm>
          <a:off x="1600200" y="3916680"/>
          <a:ext cx="159327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3916680"/>
                        <a:ext cx="159327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4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242</Words>
  <Application>Microsoft Office PowerPoint</Application>
  <PresentationFormat>On-screen Show (4:3)</PresentationFormat>
  <Paragraphs>58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Equation</vt:lpstr>
      <vt:lpstr>Determining Sample Size</vt:lpstr>
      <vt:lpstr>Sample Size Determination: µ</vt:lpstr>
      <vt:lpstr>Sample Size Determination: µ</vt:lpstr>
      <vt:lpstr>Sample Size Determination: P</vt:lpstr>
      <vt:lpstr>Example: Political Poll</vt:lpstr>
      <vt:lpstr>Example: Political Poll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2012-12-30T03:00:59Z</dcterms:created>
  <dcterms:modified xsi:type="dcterms:W3CDTF">2018-10-27T11:33:34Z</dcterms:modified>
</cp:coreProperties>
</file>