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8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16" autoAdjust="0"/>
    <p:restoredTop sz="94660"/>
  </p:normalViewPr>
  <p:slideViewPr>
    <p:cSldViewPr>
      <p:cViewPr varScale="1">
        <p:scale>
          <a:sx n="83" d="100"/>
          <a:sy n="83" d="100"/>
        </p:scale>
        <p:origin x="192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37F3-0AB4-458A-ACF8-8095527C422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A78D1-CA6E-4605-9622-6A904775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A78D1-CA6E-4605-9622-6A904775A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8FAF8F-83A3-420B-96C8-05E5E40E17EE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2F72-5E6F-45CE-AC4A-2C73365CF449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EFC-9C55-4C58-9609-B74076F157D8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65A1-D03F-40BF-A011-FF8C854AA259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B54C-D59E-45DF-AC41-5FF843B89A52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CB4-527A-48B9-A169-C127EB39AB90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9A80-807D-43DA-AE54-40CD5D22511C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47F8-7DDD-410A-A8D0-E76D8669A4EB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A0D-34A0-4BF4-BD75-B535B391547E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FFE2-842C-463D-8BF1-ACC8EB7E7047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3289-CA7D-4410-84A7-55064C5EFF5C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BADB4F-0C7C-4DFC-B8B6-30693606993B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50D0EE-FCB3-4700-A00A-AA016B8B60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>
                <a:effectLst/>
              </a:rPr>
              <a:t>The Sampling Distribution </a:t>
            </a:r>
            <a:r>
              <a:rPr lang="en-US" dirty="0" smtClean="0">
                <a:effectLst/>
              </a:rPr>
              <a:t>of </a:t>
            </a:r>
            <a:r>
              <a:rPr lang="en-US" dirty="0"/>
              <a:t>X̅ </a:t>
            </a:r>
            <a:endParaRPr lang="en-US" dirty="0"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/>
              <a:t>Since this is a normal distribution, we can standardize it (transform to Z) just like any other normal distribution</a:t>
            </a:r>
            <a:r>
              <a:rPr lang="en-US" dirty="0" smtClean="0"/>
              <a:t>.</a:t>
            </a:r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r>
              <a:rPr lang="en-US" dirty="0"/>
              <a:t>If n is large, say 30 or </a:t>
            </a:r>
            <a:r>
              <a:rPr lang="en-US" dirty="0" smtClean="0"/>
              <a:t>more, </a:t>
            </a:r>
            <a:r>
              <a:rPr lang="en-US" dirty="0"/>
              <a:t>use </a:t>
            </a:r>
            <a:r>
              <a:rPr lang="en-US" i="1" dirty="0"/>
              <a:t>s</a:t>
            </a:r>
            <a:r>
              <a:rPr lang="en-US" dirty="0"/>
              <a:t> as an unbiased estimate of σ.</a:t>
            </a:r>
          </a:p>
          <a:p>
            <a:pPr hangingPunct="0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876550"/>
            <a:ext cx="759941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4724401"/>
            <a:ext cx="1238250" cy="74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Steel Chains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/>
              <a:t>Suppose you have steel chains with an average breaking strength of μ=200 </a:t>
            </a:r>
            <a:r>
              <a:rPr lang="en-US" dirty="0" smtClean="0"/>
              <a:t>lbs. </a:t>
            </a:r>
            <a:r>
              <a:rPr lang="en-US" dirty="0"/>
              <a:t>with a σ=10 </a:t>
            </a:r>
            <a:r>
              <a:rPr lang="en-US" dirty="0" smtClean="0"/>
              <a:t>lbs., </a:t>
            </a:r>
            <a:r>
              <a:rPr lang="en-US" dirty="0"/>
              <a:t>and you take a sample of n=100 chains.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/>
              <a:t>What is the probability that the sample mean breaking strength will </a:t>
            </a:r>
            <a:r>
              <a:rPr lang="en-US" dirty="0" smtClean="0"/>
              <a:t>be 195 lbs. </a:t>
            </a:r>
            <a:r>
              <a:rPr lang="en-US" dirty="0"/>
              <a:t>or </a:t>
            </a:r>
            <a:r>
              <a:rPr lang="en-US" dirty="0" smtClean="0"/>
              <a:t>less? This is the same as asking:  What proportion of the sample means will </a:t>
            </a:r>
            <a:r>
              <a:rPr lang="en-US" dirty="0"/>
              <a:t>be X̅ </a:t>
            </a:r>
            <a:r>
              <a:rPr lang="en-US" dirty="0" smtClean="0"/>
              <a:t>=195 lbs. or less?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Steel Chains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Solution (Draw a picture!)</a:t>
            </a:r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Z </a:t>
            </a:r>
            <a:r>
              <a:rPr lang="en-US" dirty="0"/>
              <a:t>=  </a:t>
            </a:r>
            <a:r>
              <a:rPr lang="en-US" dirty="0" smtClean="0"/>
              <a:t>           = </a:t>
            </a:r>
            <a:r>
              <a:rPr lang="en-US" dirty="0"/>
              <a:t>-</a:t>
            </a:r>
            <a:r>
              <a:rPr lang="en-US" dirty="0" smtClean="0"/>
              <a:t>5 </a:t>
            </a:r>
          </a:p>
          <a:p>
            <a:pPr hangingPunct="0"/>
            <a:endParaRPr lang="en-US" dirty="0" smtClean="0"/>
          </a:p>
          <a:p>
            <a:pPr hangingPunct="0"/>
            <a:endParaRPr lang="en-US" dirty="0" smtClean="0"/>
          </a:p>
          <a:p>
            <a:pPr hangingPunct="0"/>
            <a:r>
              <a:rPr lang="en-US" dirty="0" err="1" smtClean="0"/>
              <a:t>Ans</a:t>
            </a:r>
            <a:r>
              <a:rPr lang="en-US" dirty="0" smtClean="0"/>
              <a:t>: The probability is close to zero.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3981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1066800" cy="102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9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Sampling Distributions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looking at the relationship between </a:t>
            </a:r>
            <a:r>
              <a:rPr lang="en-US" dirty="0"/>
              <a:t>X̅ </a:t>
            </a:r>
            <a:r>
              <a:rPr lang="en-US" dirty="0" smtClean="0"/>
              <a:t>and µ.  </a:t>
            </a:r>
          </a:p>
          <a:p>
            <a:r>
              <a:rPr lang="en-US" dirty="0" smtClean="0"/>
              <a:t>Of course, statisticians will often be interested in estimating other parameters such as the population proportion (P), the population standard deviation (</a:t>
            </a:r>
            <a:r>
              <a:rPr lang="el-GR" dirty="0" smtClean="0"/>
              <a:t>σ</a:t>
            </a:r>
            <a:r>
              <a:rPr lang="en-US" dirty="0" smtClean="0"/>
              <a:t>), the population  median, etc.</a:t>
            </a:r>
          </a:p>
          <a:p>
            <a:r>
              <a:rPr lang="en-US" dirty="0" smtClean="0"/>
              <a:t>In each case we use a statistic from a sample to estimate the parameter.  Each of these statistics has its own sampling distribution.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relationship between </a:t>
            </a:r>
            <a:r>
              <a:rPr lang="en-US" dirty="0"/>
              <a:t>X̅ </a:t>
            </a:r>
            <a:r>
              <a:rPr lang="en-US" dirty="0" smtClean="0"/>
              <a:t>and µ is the foundation of statistical inference</a:t>
            </a:r>
          </a:p>
          <a:p>
            <a:endParaRPr lang="en-US" dirty="0" smtClean="0"/>
          </a:p>
          <a:p>
            <a:r>
              <a:rPr lang="en-US" dirty="0" smtClean="0"/>
              <a:t>Statistical inference includes estimation (of µ) and testing hypotheses (about </a:t>
            </a:r>
            <a:r>
              <a:rPr lang="en-US" dirty="0"/>
              <a:t>µ)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there are so many </a:t>
            </a:r>
            <a:r>
              <a:rPr lang="en-US" dirty="0"/>
              <a:t> X</a:t>
            </a:r>
            <a:r>
              <a:rPr lang="en-US" dirty="0" smtClean="0"/>
              <a:t>̅’s – as many as there are possible samples - we use the X̅ value we happened to get as a tool to make inferences about the only true mean, µ.</a:t>
            </a:r>
          </a:p>
          <a:p>
            <a:endParaRPr lang="en-US" dirty="0"/>
          </a:p>
          <a:p>
            <a:r>
              <a:rPr lang="en-US" dirty="0"/>
              <a:t>Without actually conducting a census we can never know µ with 100% certainty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 of X̅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sample mean, X̅, is a random variable.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 smtClean="0"/>
              <a:t>There are a lot of different values of X̅</a:t>
            </a:r>
          </a:p>
          <a:p>
            <a:endParaRPr lang="en-US" sz="2400" dirty="0" smtClean="0"/>
          </a:p>
          <a:p>
            <a:r>
              <a:rPr lang="en-US" sz="2400" dirty="0" smtClean="0"/>
              <a:t>Every sample we collect has a different X̅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only one population mean, µ.</a:t>
            </a:r>
          </a:p>
          <a:p>
            <a:pPr marL="109728" indent="0">
              <a:buNone/>
            </a:pPr>
            <a:endParaRPr lang="en-US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 of X̅ 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3192" lvl="1" indent="0">
              <a:buNone/>
            </a:pPr>
            <a:endParaRPr lang="en-US" dirty="0" smtClean="0"/>
          </a:p>
          <a:p>
            <a:r>
              <a:rPr lang="en-US" sz="2400" dirty="0"/>
              <a:t>If each of you in the class collected your own data you would each get a different X</a:t>
            </a:r>
            <a:r>
              <a:rPr lang="en-US" sz="2400" dirty="0" smtClean="0"/>
              <a:t>̅</a:t>
            </a:r>
          </a:p>
          <a:p>
            <a:endParaRPr lang="en-US" sz="2400" dirty="0"/>
          </a:p>
          <a:p>
            <a:r>
              <a:rPr lang="en-US" sz="2400" dirty="0" err="1" smtClean="0"/>
              <a:t>Approx</a:t>
            </a:r>
            <a:r>
              <a:rPr lang="en-US" sz="2400" dirty="0" smtClean="0"/>
              <a:t> 95% of your X̅’s would be close to µ, within ±2 </a:t>
            </a:r>
            <a:r>
              <a:rPr lang="en-US" sz="2400" dirty="0" err="1" smtClean="0"/>
              <a:t>s.d.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because X̅ is a normally distributed random variable – for large samples</a:t>
            </a:r>
          </a:p>
          <a:p>
            <a:endParaRPr lang="en-US" sz="2400" dirty="0" smtClean="0"/>
          </a:p>
          <a:p>
            <a:r>
              <a:rPr lang="en-US" sz="2400" dirty="0" smtClean="0"/>
              <a:t>X̅ follows a normal distribution centered about µ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known as the </a:t>
            </a:r>
            <a:r>
              <a:rPr lang="en-US" sz="2400" i="1" dirty="0" smtClean="0"/>
              <a:t>Central Limit Theorem</a:t>
            </a:r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endParaRPr lang="en-US" dirty="0" smtClean="0"/>
          </a:p>
          <a:p>
            <a:pPr hangingPunct="0"/>
            <a:endParaRPr lang="en-US" dirty="0"/>
          </a:p>
          <a:p>
            <a:pPr hangingPunct="0"/>
            <a:r>
              <a:rPr lang="en-US" dirty="0" smtClean="0"/>
              <a:t>Even if </a:t>
            </a:r>
            <a:r>
              <a:rPr lang="en-US" dirty="0"/>
              <a:t>a population distribution is </a:t>
            </a:r>
            <a:r>
              <a:rPr lang="en-US" dirty="0" err="1"/>
              <a:t>nonnormal</a:t>
            </a:r>
            <a:r>
              <a:rPr lang="en-US" dirty="0"/>
              <a:t>, </a:t>
            </a:r>
            <a:r>
              <a:rPr lang="en-US" dirty="0" smtClean="0"/>
              <a:t>the sampling </a:t>
            </a:r>
            <a:r>
              <a:rPr lang="en-US" dirty="0"/>
              <a:t>distribution of </a:t>
            </a:r>
            <a:r>
              <a:rPr lang="en-US" dirty="0" smtClean="0"/>
              <a:t>X̅ </a:t>
            </a:r>
            <a:r>
              <a:rPr lang="en-US" dirty="0"/>
              <a:t>may be considered </a:t>
            </a:r>
            <a:r>
              <a:rPr lang="en-US" dirty="0" smtClean="0"/>
              <a:t>to be </a:t>
            </a:r>
            <a:r>
              <a:rPr lang="en-US" dirty="0"/>
              <a:t>approximately normal for large samples</a:t>
            </a:r>
            <a:r>
              <a:rPr lang="en-US" dirty="0" smtClean="0"/>
              <a:t>.</a:t>
            </a:r>
          </a:p>
          <a:p>
            <a:pPr lvl="1" hangingPunct="0"/>
            <a:r>
              <a:rPr lang="en-US" dirty="0" smtClean="0"/>
              <a:t>What’s large?  At least 30; some say 50.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Limit Theorem </a:t>
            </a:r>
            <a:r>
              <a:rPr lang="en-US" sz="4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/>
              <a:t>This “hypothetical” sampling distribution of the mean, as n gets large, has the following properties:</a:t>
            </a:r>
          </a:p>
          <a:p>
            <a:pPr hangingPunct="0"/>
            <a:r>
              <a:rPr lang="en-US" dirty="0" smtClean="0"/>
              <a:t>E(</a:t>
            </a:r>
            <a:r>
              <a:rPr lang="en-US" dirty="0"/>
              <a:t>X</a:t>
            </a:r>
            <a:r>
              <a:rPr lang="en-US" dirty="0" smtClean="0"/>
              <a:t>̅) </a:t>
            </a:r>
            <a:r>
              <a:rPr lang="en-US" dirty="0"/>
              <a:t>= μ.  </a:t>
            </a:r>
            <a:r>
              <a:rPr lang="en-US" dirty="0" smtClean="0"/>
              <a:t>It </a:t>
            </a:r>
            <a:r>
              <a:rPr lang="en-US" dirty="0"/>
              <a:t>has a mean equal to the population mean.</a:t>
            </a:r>
          </a:p>
          <a:p>
            <a:pPr hangingPunct="0"/>
            <a:r>
              <a:rPr lang="en-US" dirty="0" smtClean="0"/>
              <a:t>It </a:t>
            </a:r>
            <a:r>
              <a:rPr lang="en-US" dirty="0"/>
              <a:t>has a standard deviation (called the standard error of the mean, </a:t>
            </a:r>
            <a:r>
              <a:rPr lang="en-US" dirty="0" smtClean="0"/>
              <a:t>   ) </a:t>
            </a:r>
            <a:r>
              <a:rPr lang="en-US" dirty="0"/>
              <a:t>equal to the population standard deviation divided by √n.</a:t>
            </a:r>
          </a:p>
          <a:p>
            <a:pPr hangingPunct="0"/>
            <a:r>
              <a:rPr lang="en-US" dirty="0" smtClean="0"/>
              <a:t>It </a:t>
            </a:r>
            <a:r>
              <a:rPr lang="en-US" dirty="0"/>
              <a:t>is normally distributed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381000" cy="4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Limit Theorem </a:t>
            </a:r>
            <a:r>
              <a:rPr lang="en-US" sz="4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dirty="0" smtClean="0"/>
              <a:t>This </a:t>
            </a:r>
            <a:r>
              <a:rPr lang="en-US" dirty="0"/>
              <a:t>means that, for large samples, the sampling distribution of the mean </a:t>
            </a: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dirty="0" smtClean="0"/>
              <a:t>̅) </a:t>
            </a:r>
            <a:r>
              <a:rPr lang="en-US" dirty="0"/>
              <a:t>can be approximated by a normal distribution with</a:t>
            </a:r>
          </a:p>
          <a:p>
            <a:pPr marL="0" indent="0" hangingPunct="0">
              <a:buNone/>
            </a:pPr>
            <a:r>
              <a:rPr lang="en-US" dirty="0"/>
              <a:t> 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429000"/>
            <a:ext cx="1524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3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Very, Very Small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Suppose that in a population consisting of 5 elements and one wishes to take a random sample of 2.  There are 10 possible samples which might be selected.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hangingPunct="0"/>
            <a:r>
              <a:rPr lang="en-US" dirty="0" smtClean="0"/>
              <a:t>Consider the Population (</a:t>
            </a:r>
            <a:r>
              <a:rPr lang="en-US" dirty="0"/>
              <a:t>N=5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dirty="0" smtClean="0"/>
              <a:t>1, 2, 3, 4, 5</a:t>
            </a:r>
            <a:endParaRPr lang="en-US" dirty="0"/>
          </a:p>
          <a:p>
            <a:pPr marL="109728" indent="0" hangingPunc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…Very Small Example…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Since we know the entire population, we can compute the population parameters</a:t>
            </a:r>
            <a:r>
              <a:rPr lang="en-US" dirty="0" smtClean="0"/>
              <a:t>:</a:t>
            </a:r>
          </a:p>
          <a:p>
            <a:pPr hangingPunct="0"/>
            <a:r>
              <a:rPr lang="en-US" dirty="0">
                <a:solidFill>
                  <a:schemeClr val="accent6"/>
                </a:solidFill>
              </a:rPr>
              <a:t>μ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6"/>
                </a:solidFill>
              </a:rPr>
              <a:t>3.0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 smtClean="0">
                <a:solidFill>
                  <a:schemeClr val="accent6"/>
                </a:solidFill>
              </a:rPr>
              <a:t>σ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 smtClean="0"/>
              <a:t>               = </a:t>
            </a:r>
            <a:r>
              <a:rPr lang="en-US" dirty="0"/>
              <a:t>√2 = </a:t>
            </a:r>
            <a:r>
              <a:rPr lang="en-US" b="1" dirty="0">
                <a:solidFill>
                  <a:schemeClr val="accent6"/>
                </a:solidFill>
              </a:rPr>
              <a:t>1.41  </a:t>
            </a:r>
            <a:endParaRPr lang="en-US" b="1" dirty="0" smtClean="0">
              <a:solidFill>
                <a:schemeClr val="accent6"/>
              </a:solidFill>
            </a:endParaRPr>
          </a:p>
          <a:p>
            <a:pPr hangingPunct="0"/>
            <a:endParaRPr lang="en-US" dirty="0"/>
          </a:p>
          <a:p>
            <a:pPr hangingPunct="0"/>
            <a:r>
              <a:rPr lang="en-US" sz="2000" dirty="0"/>
              <a:t>[Note:  N, not n-1.  This is the formula for computing the </a:t>
            </a:r>
            <a:r>
              <a:rPr lang="en-US" sz="2000" i="1" dirty="0"/>
              <a:t>population</a:t>
            </a:r>
            <a:r>
              <a:rPr lang="en-US" sz="2000" dirty="0"/>
              <a:t> standard deviation, σ.]</a:t>
            </a:r>
          </a:p>
          <a:p>
            <a:pPr hangingPunct="0"/>
            <a:endParaRPr lang="en-US" dirty="0"/>
          </a:p>
          <a:p>
            <a:pPr hangingPunct="0"/>
            <a:endParaRPr lang="en-US" dirty="0"/>
          </a:p>
          <a:p>
            <a:pPr marL="109728" indent="0" hangingPunc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9" y="3186016"/>
            <a:ext cx="1552576" cy="823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9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>
                <a:effectLst/>
              </a:rPr>
              <a:t>The Sampling Distribution </a:t>
            </a:r>
            <a:r>
              <a:rPr lang="en-US" dirty="0" smtClean="0">
                <a:effectLst/>
              </a:rPr>
              <a:t>of </a:t>
            </a:r>
            <a:r>
              <a:rPr lang="en-US" dirty="0" smtClean="0"/>
              <a:t>X̅ </a:t>
            </a:r>
            <a:endParaRPr lang="en-US" dirty="0"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Central Limit Theorem, X</a:t>
            </a:r>
            <a:r>
              <a:rPr lang="en-US" dirty="0"/>
              <a:t>̅  </a:t>
            </a:r>
            <a:r>
              <a:rPr lang="en-US" dirty="0" smtClean="0"/>
              <a:t>follows a normal distribution (for large n):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D0EE-FCB3-4700-A00A-AA016B8B60C5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442855"/>
            <a:ext cx="57150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7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730</Words>
  <Application>Microsoft Office PowerPoint</Application>
  <PresentationFormat>On-screen Show (4:3)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Integral</vt:lpstr>
      <vt:lpstr>Sampling Distributions</vt:lpstr>
      <vt:lpstr>Sampling Distribution of X̅ </vt:lpstr>
      <vt:lpstr>Sampling Distribution of X̅ </vt:lpstr>
      <vt:lpstr>Central Limit Theorem</vt:lpstr>
      <vt:lpstr>Central Limit Theorem (cont’d)</vt:lpstr>
      <vt:lpstr>Central Limit Theorem (cont’d)</vt:lpstr>
      <vt:lpstr>A Very, Very Small Example</vt:lpstr>
      <vt:lpstr>…Very Small Example…</vt:lpstr>
      <vt:lpstr>The Sampling Distribution of X̅ </vt:lpstr>
      <vt:lpstr>The Sampling Distribution of X̅ </vt:lpstr>
      <vt:lpstr>Example- Steel Chains</vt:lpstr>
      <vt:lpstr>Example- Steel Chains</vt:lpstr>
      <vt:lpstr>Other Sampling Distributions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2012-12-30T03:01:19Z</dcterms:created>
  <dcterms:modified xsi:type="dcterms:W3CDTF">2018-10-27T11:06:37Z</dcterms:modified>
</cp:coreProperties>
</file>