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25"/>
  </p:sldMasterIdLst>
  <p:notesMasterIdLst>
    <p:notesMasterId r:id="rId33"/>
  </p:notesMasterIdLst>
  <p:sldIdLst>
    <p:sldId id="256" r:id="rId26"/>
    <p:sldId id="266" r:id="rId27"/>
    <p:sldId id="269" r:id="rId28"/>
    <p:sldId id="270" r:id="rId29"/>
    <p:sldId id="267" r:id="rId30"/>
    <p:sldId id="258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36" autoAdjust="0"/>
    <p:restoredTop sz="94660"/>
  </p:normalViewPr>
  <p:slideViewPr>
    <p:cSldViewPr>
      <p:cViewPr varScale="1">
        <p:scale>
          <a:sx n="83" d="100"/>
          <a:sy n="83" d="100"/>
        </p:scale>
        <p:origin x="196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21" Type="http://schemas.openxmlformats.org/officeDocument/2006/relationships/customXml" Target="../customXml/item2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276B-746C-42C2-9D22-491D548445F2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5855-7293-4882-ABCE-D4F3C803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0DC72A-5135-400E-9E60-6788A180DE79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425E-E9C9-4F65-A3EF-3238EDB41369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455A-79CB-4A84-9755-15BD1D3EBFE7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6172-9BD4-43A3-B799-A6BEC25561EA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51DF-C6D5-4804-8C4C-29762672C3A0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E37-622A-458B-8AEE-D51A50B44D71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5E5C-B649-46DA-ABA0-BB9DAF717776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45F-1002-4295-99E8-2EF23DC4277D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0DC6-B545-46DF-BF90-644C5F2B5231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890-4EA2-42D4-8E13-15DDAF6A6073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38F1-68CF-4CCE-AF0F-32B28D0FF9DC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86C414-D573-48F5-AF59-45DDC6DA76A1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customXml" Target="../../customXml/item1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wmf"/><Relationship Id="rId2" Type="http://schemas.openxmlformats.org/officeDocument/2006/relationships/customXml" Target="../../customXml/item1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tags" Target="../tags/tag5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customXml" Target="../../customXml/item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notesSlide" Target="../notesSlides/notesSlide5.xml"/><Relationship Id="rId10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customXml" Target="../../customXml/item2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7.xml"/><Relationship Id="rId7" Type="http://schemas.openxmlformats.org/officeDocument/2006/relationships/oleObject" Target="../embeddings/oleObject6.bin"/><Relationship Id="rId2" Type="http://schemas.openxmlformats.org/officeDocument/2006/relationships/customXml" Target="../../customXml/item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8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Two-Sample Z Test for 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Inferences About </a:t>
            </a:r>
            <a:r>
              <a:rPr lang="en-US" dirty="0" smtClean="0"/>
              <a:t>Proportions of Two </a:t>
            </a:r>
            <a:r>
              <a:rPr lang="en-US" dirty="0"/>
              <a:t>Groups</a:t>
            </a:r>
          </a:p>
          <a:p>
            <a:endParaRPr lang="en-US" dirty="0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7751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the Difference Between Two Proportions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You wish </a:t>
            </a:r>
            <a:r>
              <a:rPr lang="en-US" dirty="0"/>
              <a:t>to compare the defective rates (a proportion) of two companies that supply </a:t>
            </a:r>
            <a:r>
              <a:rPr lang="en-US" dirty="0" smtClean="0"/>
              <a:t>the computer </a:t>
            </a:r>
            <a:r>
              <a:rPr lang="en-US" dirty="0"/>
              <a:t>chips needed for your tablet computer. 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want to compare the death rates for heart transplants at two </a:t>
            </a:r>
            <a:r>
              <a:rPr lang="en-US" dirty="0" smtClean="0"/>
              <a:t>hospitals. 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want </a:t>
            </a:r>
            <a:r>
              <a:rPr lang="en-US" dirty="0"/>
              <a:t>to compare the graduation rates of two high schools in the same area.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2</a:t>
            </a:fld>
            <a:endParaRPr lang="en-US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1400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the Difference Between Two Proportions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are trying to determine whether the </a:t>
            </a:r>
            <a:r>
              <a:rPr lang="en-US" dirty="0" smtClean="0"/>
              <a:t>observed difference </a:t>
            </a:r>
            <a:r>
              <a:rPr lang="en-US" dirty="0"/>
              <a:t>between two proportions is statistically significant or just sampling error.  </a:t>
            </a:r>
            <a:endParaRPr lang="en-US" dirty="0" smtClean="0"/>
          </a:p>
          <a:p>
            <a:r>
              <a:rPr lang="en-US" dirty="0"/>
              <a:t>We use a two-sample Z test to compare the proportions (P) of two groups.   </a:t>
            </a:r>
          </a:p>
          <a:p>
            <a:r>
              <a:rPr lang="en-US" dirty="0" smtClean="0"/>
              <a:t>To use this test n</a:t>
            </a:r>
            <a:r>
              <a:rPr lang="en-US" baseline="-25000" dirty="0" smtClean="0"/>
              <a:t>1</a:t>
            </a:r>
            <a:r>
              <a:rPr lang="en-US" dirty="0" smtClean="0"/>
              <a:t> and n</a:t>
            </a:r>
            <a:r>
              <a:rPr lang="en-US" baseline="-25000" dirty="0" smtClean="0"/>
              <a:t>2</a:t>
            </a:r>
            <a:r>
              <a:rPr lang="en-US" dirty="0" smtClean="0"/>
              <a:t> should be large. Specifically,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dirty="0" smtClean="0"/>
              <a:t> ≥ 5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(1-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/>
              <a:t>≥</a:t>
            </a:r>
            <a:r>
              <a:rPr lang="en-US" dirty="0" smtClean="0"/>
              <a:t> 5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/>
              <a:t> ≥ </a:t>
            </a:r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(1-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 smtClean="0"/>
              <a:t>) </a:t>
            </a:r>
            <a:r>
              <a:rPr lang="en-US" dirty="0"/>
              <a:t>≥ </a:t>
            </a:r>
            <a:r>
              <a:rPr lang="en-US" dirty="0" smtClean="0"/>
              <a:t>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3</a:t>
            </a:fld>
            <a:endParaRPr lang="en-US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2533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Two-Sample </a:t>
            </a:r>
            <a:r>
              <a:rPr lang="en-US" dirty="0"/>
              <a:t>Z Test for 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400" dirty="0" smtClean="0"/>
              <a:t>This Z test uses the normal approximation: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18651"/>
              </p:ext>
            </p:extLst>
          </p:nvPr>
        </p:nvGraphicFramePr>
        <p:xfrm>
          <a:off x="2780266" y="3124200"/>
          <a:ext cx="326571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1523880" imgH="711000" progId="Equation.3">
                  <p:embed/>
                </p:oleObj>
              </mc:Choice>
              <mc:Fallback>
                <p:oleObj name="Equation" r:id="rId6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266" y="3124200"/>
                        <a:ext cx="3265714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custData r:id="rId2"/>
      <p:tags r:id="rId3"/>
    </p:custDataLst>
    <p:extLst>
      <p:ext uri="{BB962C8B-B14F-4D97-AF65-F5344CB8AC3E}">
        <p14:creationId xmlns:p14="http://schemas.microsoft.com/office/powerpoint/2010/main" val="3499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Two-Sample </a:t>
            </a:r>
            <a:r>
              <a:rPr lang="en-US" dirty="0"/>
              <a:t>Z Test for 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s</a:t>
            </a:r>
            <a:r>
              <a:rPr lang="en-US" sz="1800" baseline="-25000" dirty="0" smtClean="0"/>
              <a:t>1</a:t>
            </a:r>
            <a:r>
              <a:rPr lang="en-US" sz="2000" dirty="0" smtClean="0"/>
              <a:t>=    = the sample proportion in population 1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s</a:t>
            </a:r>
            <a:r>
              <a:rPr lang="en-US" sz="1800" baseline="-25000" dirty="0" smtClean="0"/>
              <a:t>2</a:t>
            </a:r>
            <a:r>
              <a:rPr lang="en-US" sz="2000" dirty="0" smtClean="0"/>
              <a:t>=    = </a:t>
            </a:r>
            <a:r>
              <a:rPr lang="en-US" sz="2000" dirty="0"/>
              <a:t>the sample proportion in population </a:t>
            </a:r>
            <a:r>
              <a:rPr lang="en-US" sz="2000" dirty="0" smtClean="0"/>
              <a:t>2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Where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represents the # of “successes” in sample 1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represents the # of “successes” in sample 2</a:t>
            </a:r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“success” is the outcome you are interested in, e.g., a defective part.</a:t>
            </a:r>
          </a:p>
          <a:p>
            <a:r>
              <a:rPr lang="en-US" sz="1800" dirty="0" smtClean="0"/>
              <a:t>n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= sample size for group 1</a:t>
            </a:r>
          </a:p>
          <a:p>
            <a:r>
              <a:rPr lang="en-US" sz="1800" dirty="0"/>
              <a:t>n</a:t>
            </a:r>
            <a:r>
              <a:rPr lang="en-US" sz="1800" baseline="-25000" dirty="0"/>
              <a:t>2</a:t>
            </a:r>
            <a:r>
              <a:rPr lang="en-US" sz="1800" dirty="0"/>
              <a:t> = sample size for group </a:t>
            </a:r>
            <a:r>
              <a:rPr lang="en-US" sz="1800" dirty="0" smtClean="0"/>
              <a:t>2</a:t>
            </a:r>
          </a:p>
          <a:p>
            <a:pPr marL="109728" indent="0">
              <a:buNone/>
            </a:pPr>
            <a:r>
              <a:rPr lang="en-US" sz="1400" dirty="0" smtClean="0"/>
              <a:t>    </a:t>
            </a:r>
          </a:p>
          <a:p>
            <a:pPr marL="109728" indent="0">
              <a:buNone/>
            </a:pPr>
            <a:r>
              <a:rPr lang="en-US" sz="2000" dirty="0" smtClean="0"/>
              <a:t>    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is the pooled estimate of the population proportion:</a:t>
            </a:r>
            <a:endParaRPr lang="en-US" sz="2000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263080"/>
              </p:ext>
            </p:extLst>
          </p:nvPr>
        </p:nvGraphicFramePr>
        <p:xfrm>
          <a:off x="1107140" y="2076820"/>
          <a:ext cx="381000" cy="64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6" imgW="253800" imgH="431640" progId="Equation.3">
                  <p:embed/>
                </p:oleObj>
              </mc:Choice>
              <mc:Fallback>
                <p:oleObj name="Equation" r:id="rId6" imgW="2538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7140" y="2076820"/>
                        <a:ext cx="381000" cy="64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69827"/>
              </p:ext>
            </p:extLst>
          </p:nvPr>
        </p:nvGraphicFramePr>
        <p:xfrm>
          <a:off x="1085849" y="2642616"/>
          <a:ext cx="42358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8" imgW="266400" imgH="431640" progId="Equation.3">
                  <p:embed/>
                </p:oleObj>
              </mc:Choice>
              <mc:Fallback>
                <p:oleObj name="Equation" r:id="rId8" imgW="266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5849" y="2642616"/>
                        <a:ext cx="42358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00411"/>
              </p:ext>
            </p:extLst>
          </p:nvPr>
        </p:nvGraphicFramePr>
        <p:xfrm>
          <a:off x="735769" y="4713224"/>
          <a:ext cx="1676400" cy="84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10" imgW="952200" imgH="482400" progId="Equation.3">
                  <p:embed/>
                </p:oleObj>
              </mc:Choice>
              <mc:Fallback>
                <p:oleObj name="Equation" r:id="rId10" imgW="9522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5769" y="4713224"/>
                        <a:ext cx="1676400" cy="849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59790"/>
              </p:ext>
            </p:extLst>
          </p:nvPr>
        </p:nvGraphicFramePr>
        <p:xfrm>
          <a:off x="672592" y="5910164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12" imgW="152280" imgH="190440" progId="Equation.3">
                  <p:embed/>
                </p:oleObj>
              </mc:Choice>
              <mc:Fallback>
                <p:oleObj name="Equation" r:id="rId12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2592" y="5910164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custData r:id="rId2"/>
      <p:tags r:id="rId3"/>
    </p:custDataLst>
    <p:extLst>
      <p:ext uri="{BB962C8B-B14F-4D97-AF65-F5344CB8AC3E}">
        <p14:creationId xmlns:p14="http://schemas.microsoft.com/office/powerpoint/2010/main" val="26888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1: </a:t>
            </a:r>
            <a:r>
              <a:rPr lang="en-US" sz="3200" dirty="0"/>
              <a:t>Death Rates at Two Hospitals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would like to compare the death rates from liver transplants at two hospitals in similar areas.  </a:t>
            </a:r>
          </a:p>
          <a:p>
            <a:pPr marL="365760" lvl="1" indent="0">
              <a:buNone/>
            </a:pPr>
            <a:r>
              <a:rPr lang="en-US" dirty="0" smtClean="0"/>
              <a:t>Hospital A:  77/100 died within 6 months</a:t>
            </a:r>
          </a:p>
          <a:p>
            <a:pPr marL="365760" lvl="1" indent="0">
              <a:buNone/>
            </a:pPr>
            <a:r>
              <a:rPr lang="en-US" dirty="0" smtClean="0"/>
              <a:t>Hospital B:  120/200 died within 6 months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Are the death rates for the two hospitals statistically different?   Test at </a:t>
            </a:r>
            <a:r>
              <a:rPr lang="el-GR" dirty="0" smtClean="0"/>
              <a:t>α</a:t>
            </a:r>
            <a:r>
              <a:rPr lang="en-US" dirty="0" smtClean="0"/>
              <a:t> = .05.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6</a:t>
            </a:fld>
            <a:endParaRPr lang="en-US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802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1: Death Rates at Two </a:t>
            </a:r>
            <a:r>
              <a:rPr lang="en-US" sz="2800" dirty="0" smtClean="0"/>
              <a:t>Hospitals </a:t>
            </a:r>
            <a:r>
              <a:rPr lang="en-US" sz="1800" dirty="0" smtClean="0"/>
              <a:t>(cont’d)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P</a:t>
            </a:r>
            <a:r>
              <a:rPr lang="en-US" baseline="-25000" dirty="0" smtClean="0"/>
              <a:t>1</a:t>
            </a:r>
            <a:r>
              <a:rPr lang="en-US" dirty="0" smtClean="0"/>
              <a:t>=P</a:t>
            </a:r>
            <a:r>
              <a:rPr lang="en-US" baseline="-25000" dirty="0" smtClean="0"/>
              <a:t>2</a:t>
            </a:r>
          </a:p>
          <a:p>
            <a:pPr marL="109728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 P</a:t>
            </a:r>
            <a:r>
              <a:rPr lang="en-US" baseline="-25000" dirty="0" smtClean="0"/>
              <a:t>1</a:t>
            </a:r>
            <a:r>
              <a:rPr lang="en-US" dirty="0" smtClean="0"/>
              <a:t>≠P</a:t>
            </a:r>
            <a:r>
              <a:rPr lang="en-US" baseline="-25000" dirty="0" smtClean="0"/>
              <a:t>2				</a:t>
            </a:r>
            <a:endParaRPr lang="en-US" baseline="-25000" dirty="0"/>
          </a:p>
          <a:p>
            <a:pPr marL="109728" indent="0">
              <a:buNone/>
            </a:pPr>
            <a:endParaRPr lang="en-US" baseline="-25000" dirty="0" smtClean="0"/>
          </a:p>
          <a:p>
            <a:pPr marL="109728" indent="0">
              <a:buNone/>
            </a:pPr>
            <a:r>
              <a:rPr lang="en-US" sz="2800" i="1" dirty="0" smtClean="0"/>
              <a:t>	</a:t>
            </a:r>
          </a:p>
          <a:p>
            <a:pPr marL="109728" indent="0">
              <a:buNone/>
            </a:pPr>
            <a:r>
              <a:rPr lang="en-US" sz="1600" i="1" dirty="0" smtClean="0"/>
              <a:t>P</a:t>
            </a:r>
            <a:r>
              <a:rPr lang="en-US" sz="1600" i="1" baseline="-25000" dirty="0" smtClean="0"/>
              <a:t>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= 77/100 = .77; </a:t>
            </a:r>
            <a:r>
              <a:rPr lang="en-US" sz="1600" i="1" dirty="0"/>
              <a:t>P</a:t>
            </a:r>
            <a:r>
              <a:rPr lang="en-US" sz="1600" i="1" baseline="-25000" dirty="0"/>
              <a:t>s</a:t>
            </a:r>
            <a:r>
              <a:rPr lang="en-US" sz="1600" baseline="-25000" dirty="0"/>
              <a:t>2</a:t>
            </a:r>
            <a:r>
              <a:rPr lang="en-US" sz="1600" dirty="0"/>
              <a:t> = 120/200 = .</a:t>
            </a:r>
            <a:r>
              <a:rPr lang="en-US" sz="1600" dirty="0" smtClean="0"/>
              <a:t>60</a:t>
            </a:r>
          </a:p>
          <a:p>
            <a:pPr marL="109728" indent="0">
              <a:buNone/>
            </a:pPr>
            <a:endParaRPr lang="en-US" sz="2800" baseline="-25000" dirty="0"/>
          </a:p>
          <a:p>
            <a:pPr marL="109728" indent="0">
              <a:buNone/>
            </a:pPr>
            <a:endParaRPr lang="en-US" sz="2800" baseline="-25000" dirty="0" smtClean="0"/>
          </a:p>
          <a:p>
            <a:pPr marL="109728" indent="0">
              <a:buNone/>
            </a:pPr>
            <a:endParaRPr lang="en-US" sz="2800" baseline="-25000" dirty="0"/>
          </a:p>
          <a:p>
            <a:pPr marL="109728" indent="0">
              <a:buNone/>
            </a:pPr>
            <a:endParaRPr lang="en-US" sz="2800" baseline="-25000" dirty="0" smtClean="0"/>
          </a:p>
          <a:p>
            <a:pPr marL="109728" indent="0">
              <a:buNone/>
            </a:pPr>
            <a:endParaRPr lang="en-US" sz="2800" baseline="-25000" dirty="0"/>
          </a:p>
          <a:p>
            <a:pPr marL="109728" indent="0">
              <a:buNone/>
            </a:pPr>
            <a:r>
              <a:rPr lang="en-US" sz="2800" baseline="-25000" dirty="0" smtClean="0"/>
              <a:t>Z= </a:t>
            </a:r>
          </a:p>
          <a:p>
            <a:pPr marL="109728" indent="0">
              <a:buNone/>
            </a:pPr>
            <a:endParaRPr lang="en-US" sz="2800" baseline="-25000" dirty="0"/>
          </a:p>
          <a:p>
            <a:pPr marL="109728" indent="0">
              <a:buNone/>
            </a:pPr>
            <a:endParaRPr lang="en-US" sz="2800" baseline="-25000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Reject H</a:t>
            </a:r>
            <a:r>
              <a:rPr lang="en-US" baseline="-25000" dirty="0" smtClean="0"/>
              <a:t>0	</a:t>
            </a:r>
          </a:p>
          <a:p>
            <a:pPr marL="109728" indent="0">
              <a:buNone/>
            </a:pPr>
            <a:endParaRPr lang="en-US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 for Proportions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752600"/>
            <a:ext cx="2823100" cy="171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85704"/>
              </p:ext>
            </p:extLst>
          </p:nvPr>
        </p:nvGraphicFramePr>
        <p:xfrm>
          <a:off x="609600" y="3352801"/>
          <a:ext cx="2514600" cy="60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1638000" imgH="393480" progId="Equation.3">
                  <p:embed/>
                </p:oleObj>
              </mc:Choice>
              <mc:Fallback>
                <p:oleObj name="Equation" r:id="rId7" imgW="1638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352801"/>
                        <a:ext cx="2514600" cy="60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29249"/>
              </p:ext>
            </p:extLst>
          </p:nvPr>
        </p:nvGraphicFramePr>
        <p:xfrm>
          <a:off x="990600" y="4114800"/>
          <a:ext cx="3738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2539800" imgH="672840" progId="Equation.3">
                  <p:embed/>
                </p:oleObj>
              </mc:Choice>
              <mc:Fallback>
                <p:oleObj name="Equation" r:id="rId9" imgW="253980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4114800"/>
                        <a:ext cx="373811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custData r:id="rId2"/>
      <p:tags r:id="rId3"/>
    </p:custDataLst>
    <p:extLst>
      <p:ext uri="{BB962C8B-B14F-4D97-AF65-F5344CB8AC3E}">
        <p14:creationId xmlns:p14="http://schemas.microsoft.com/office/powerpoint/2010/main" val="2647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FC6D34CF-107E-4729-92EC-B3F31B9D9853}"/>
  <p:tag name="ATHENA.CUSTOMXMLCONTENT" val="&lt;?xml version=&quot;1.0&quot;?&gt;&lt;athena xmlns=&quot;http://schemas.microsoft.com/edu/athena&quot; version=&quot;0.1.3885.0&quot;&gt;&lt;timings duration=&quot;5059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7B520ABB-39A5-489B-B003-7188F68B551A}"/>
  <p:tag name="ATHENA.CUSTOMXMLCONTENT" val="&lt;?xml version=&quot;1.0&quot;?&gt;&lt;athena xmlns=&quot;http://schemas.microsoft.com/edu/athena&quot; version=&quot;0.1.3885.0&quot;&gt;&lt;timings duration=&quot;65795&quot;/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24BA02AA-73EE-4108-974F-DE2F44C184B2}"/>
  <p:tag name="ATHENA.CUSTOMXMLCONTENT" val="&lt;?xml version=&quot;1.0&quot;?&gt;&lt;athena xmlns=&quot;http://schemas.microsoft.com/edu/athena&quot; version=&quot;0.1.3885.0&quot;&gt;&lt;timings duration=&quot;56323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8B6E2549-6416-471E-B6C3-96D2BABE2F8D}"/>
  <p:tag name="ATHENA.CUSTOMXMLCONTENT" val="&lt;?xml version=&quot;1.0&quot;?&gt;&lt;athena xmlns=&quot;http://schemas.microsoft.com/edu/athena&quot; version=&quot;0.1.3885.0&quot;&gt;&lt;timings duration=&quot;35651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28ADD38F-DF9B-4621-BA1B-27FED1506AC2}"/>
  <p:tag name="ATHENA.CUSTOMXMLCONTENT" val="&lt;?xml version=&quot;1.0&quot;?&gt;&lt;athena xmlns=&quot;http://schemas.microsoft.com/edu/athena&quot; version=&quot;0.1.3885.0&quot;&gt;&lt;timings duration=&quot;41987&quot;/&gt;&lt;/athena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7BBEDBD9-BFB4-4A19-801D-8A555684C03E}"/>
  <p:tag name="ATHENA.CUSTOMXMLCONTENT" val="&lt;?xml version=&quot;1.0&quot;?&gt;&lt;athena xmlns=&quot;http://schemas.microsoft.com/edu/athena&quot; version=&quot;0.1.3885.0&quot;&gt;&lt;timings duration=&quot;28691&quot;/&gt;&lt;/athena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EA58CCE-55B8-41F5-994C-80DFC37EDF6B}"/>
  <p:tag name="ATHENA.CUSTOMXMLCONTENT" val="&lt;?xml version=&quot;1.0&quot;?&gt;&lt;athena xmlns=&quot;http://schemas.microsoft.com/edu/athena&quot; version=&quot;0.1.3885.0&quot;&gt;&lt;timings duration=&quot;113107&quot;/&gt;&lt;/athena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3885.0">
  <media embedded="true" recordStart="0" recordEnd="135107" recordLength="135107" start="0" end="135107" audioFormat="{00000161-0000-0010-8000-00AA00389B71}" audioRate="8000" muted="false" volume="0.8" fadeIn="0" fadeOut="0" audioOnly="true"/>
</athena>
</file>

<file path=customXml/item10.xml><?xml version="1.0" encoding="utf-8"?>
<athena xmlns="http://schemas.microsoft.com/edu/athena" version="0.1.3885.0">
  <media embedded="true" recordStart="0" recordEnd="56323" recordLength="56323" start="0" end="56323" audioFormat="{00000161-0000-0010-8000-00AA00389B71}" audioRate="8000" muted="false" volume="0.8" fadeIn="0" fadeOut="0" audioOnly="true"/>
</athena>
</file>

<file path=customXml/item11.xml><?xml version="1.0" encoding="utf-8"?>
<athena xmlns="http://schemas.microsoft.com/edu/athena" version="0.1.3885.0">
  <media embedded="true" recordStart="0" recordEnd="75395" recordLength="75395" start="0" end="75395" audioFormat="{00000161-0000-0010-8000-00AA00389B71}" audioRate="8000" muted="false" volume="0.8" fadeIn="0" fadeOut="0" audioOnly="true"/>
</athena>
</file>

<file path=customXml/item12.xml><?xml version="1.0" encoding="utf-8"?>
<athena xmlns="http://schemas.microsoft.com/edu/athena" version="0.1.3885.0">
  <media embedded="true" recordStart="0" recordEnd="27219" recordLength="27219" start="0" end="27219" audioFormat="{00000161-0000-0010-8000-00AA00389B71}" audioRate="8000" muted="false" volume="0.8" fadeIn="0" fadeOut="0" audioOnly="true"/>
</athena>
</file>

<file path=customXml/item13.xml><?xml version="1.0" encoding="utf-8"?>
<athena xmlns="http://schemas.microsoft.com/edu/athena" version="0.1.3885.0">
  <timings duration="41987"/>
</athena>
</file>

<file path=customXml/item14.xml><?xml version="1.0" encoding="utf-8"?>
<athena xmlns="http://schemas.microsoft.com/edu/athena" version="0.1.3885.0">
  <media embedded="true" recordStart="0" recordEnd="53187" recordLength="53187" start="0" end="53187" audioFormat="{00000161-0000-0010-8000-00AA00389B71}" audioRate="8000" muted="false" volume="0.8" fadeIn="0" fadeOut="0" audioOnly="true"/>
</athena>
</file>

<file path=customXml/item15.xml><?xml version="1.0" encoding="utf-8"?>
<athena xmlns="http://schemas.microsoft.com/edu/athena" version="0.1.3885.0">
  <timings duration="65795"/>
</athena>
</file>

<file path=customXml/item16.xml><?xml version="1.0" encoding="utf-8"?>
<athena xmlns="http://schemas.microsoft.com/edu/athena" version="0.1.3885.0">
  <media embedded="true" recordStart="0" recordEnd="41987" recordLength="41987" start="0" end="41987" audioFormat="{00000161-0000-0010-8000-00AA00389B71}" audioRate="8000" muted="false" volume="0.8" fadeIn="0" fadeOut="0" audioOnly="true"/>
</athena>
</file>

<file path=customXml/item17.xml><?xml version="1.0" encoding="utf-8"?>
<athena xmlns="http://schemas.microsoft.com/edu/athena" version="0.1.3885.0">
  <timings duration="113107"/>
</athena>
</file>

<file path=customXml/item18.xml><?xml version="1.0" encoding="utf-8"?>
<athena xmlns="http://schemas.microsoft.com/edu/athena" version="0.1.3885.0">
  <timings duration="135107"/>
</athena>
</file>

<file path=customXml/item19.xml><?xml version="1.0" encoding="utf-8"?>
<athena xmlns="http://schemas.microsoft.com/edu/athena" version="0.1.3885.0">
  <timings duration="35651"/>
</athena>
</file>

<file path=customXml/item2.xml><?xml version="1.0" encoding="utf-8"?>
<athena xmlns="http://schemas.microsoft.com/edu/athena" version="0.1.3885.0">
  <media embedded="true" recordStart="0" recordEnd="35651" recordLength="35651" start="0" end="35651" audioFormat="{00000161-0000-0010-8000-00AA00389B71}" audioRate="8000" muted="false" volume="0.8" fadeIn="0" fadeOut="0" audioOnly="true"/>
</athena>
</file>

<file path=customXml/item20.xml><?xml version="1.0" encoding="utf-8"?>
<athena xmlns="http://schemas.microsoft.com/edu/athena" version="0.1.3885.0">
  <media embedded="true" recordStart="0" recordEnd="65795" recordLength="65795" start="0" end="65795" audioFormat="{00000161-0000-0010-8000-00AA00389B71}" audioRate="8000" muted="false" volume="0.8" fadeIn="0" fadeOut="0" audioOnly="true"/>
</athena>
</file>

<file path=customXml/item21.xml><?xml version="1.0" encoding="utf-8"?>
<athena xmlns="http://schemas.microsoft.com/edu/athena" version="0.1.3885.0">
  <timings duration="28691"/>
</athena>
</file>

<file path=customXml/item22.xml><?xml version="1.0" encoding="utf-8"?>
<athena xmlns="http://schemas.microsoft.com/edu/athena" version="0.1.3885.0">
  <media embedded="true" recordStart="0" recordEnd="81107" recordLength="81107" start="0" end="81107" audioFormat="{00000161-0000-0010-8000-00AA00389B71}" audioRate="8000" muted="false" volume="0.8" fadeIn="0" fadeOut="0" audioOnly="true"/>
</athena>
</file>

<file path=customXml/item23.xml><?xml version="1.0" encoding="utf-8"?>
<athena xmlns="http://schemas.microsoft.com/edu/athena" version="0.1.3885.0">
  <media embedded="true" recordStart="0" recordEnd="113107" recordLength="113107" start="0" end="113107" audioFormat="{00000161-0000-0010-8000-00AA00389B71}" audioRate="8000" muted="false" volume="0.8" fadeIn="0" fadeOut="0" audioOnly="true"/>
</athena>
</file>

<file path=customXml/item24.xml><?xml version="1.0" encoding="utf-8"?>
<athena xmlns="http://schemas.microsoft.com/edu/athena" version="0.1.3885.0">
  <timings duration="81107"/>
</athena>
</file>

<file path=customXml/item3.xml><?xml version="1.0" encoding="utf-8"?>
<athena xmlns="http://schemas.microsoft.com/edu/athena" version="0.1.3885.0">
  <timings duration="5059"/>
</athena>
</file>

<file path=customXml/item4.xml><?xml version="1.0" encoding="utf-8"?>
<athena xmlns="http://schemas.microsoft.com/edu/athena" version="0.1.3885.0">
  <timings duration="75395"/>
</athena>
</file>

<file path=customXml/item5.xml><?xml version="1.0" encoding="utf-8"?>
<athena xmlns="http://schemas.microsoft.com/edu/athena" version="0.1.3885.0">
  <timings duration="53187"/>
</athena>
</file>

<file path=customXml/item6.xml><?xml version="1.0" encoding="utf-8"?>
<athena xmlns="http://schemas.microsoft.com/edu/athena" version="0.1.3885.0">
  <media embedded="true" recordStart="0" recordEnd="5059" recordLength="5059" start="0" end="5059" audioFormat="{00000161-0000-0010-8000-00AA00389B71}" audioRate="8000" muted="false" volume="0.8" fadeIn="0" fadeOut="0" audioOnly="true"/>
</athena>
</file>

<file path=customXml/item7.xml><?xml version="1.0" encoding="utf-8"?>
<athena xmlns="http://schemas.microsoft.com/edu/athena" version="0.1.3885.0">
  <timings duration="56323"/>
</athena>
</file>

<file path=customXml/item8.xml><?xml version="1.0" encoding="utf-8"?>
<athena xmlns="http://schemas.microsoft.com/edu/athena" version="0.1.3885.0">
  <media embedded="true" recordStart="0" recordEnd="28691" recordLength="28691" start="0" end="28691" audioFormat="{00000161-0000-0010-8000-00AA00389B71}" audioRate="8000" muted="false" volume="0.8" fadeIn="0" fadeOut="0" audioOnly="true"/>
</athena>
</file>

<file path=customXml/item9.xml><?xml version="1.0" encoding="utf-8"?>
<athena xmlns="http://schemas.microsoft.com/edu/athena" version="0.1.3885.0">
  <timings duration="27219"/>
</athena>
</file>

<file path=customXml/itemProps1.xml><?xml version="1.0" encoding="utf-8"?>
<ds:datastoreItem xmlns:ds="http://schemas.openxmlformats.org/officeDocument/2006/customXml" ds:itemID="{C40BD2F8-6B78-4490-8751-C9D01758E589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CC60271F-AA25-42C0-8A1D-C2212E86356D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1AC63485-314F-462B-8A16-3571BF100540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249856C6-DDF7-4124-9009-9FCA7134E0D3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28ADD38F-DF9B-4621-BA1B-27FED1506AC2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5E5E8649-2C85-452B-8C5C-B53BE666B480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7B520ABB-39A5-489B-B003-7188F68B551A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4116796B-0D11-48CE-A298-034FAE0A67A3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5EA58CCE-55B8-41F5-994C-80DFC37EDF6B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941686DC-F728-4546-84C2-7AC60D6E8AED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8B6E2549-6416-471E-B6C3-96D2BABE2F8D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3639409C-42DD-479D-819F-36EDAF1258F9}">
  <ds:schemaRefs>
    <ds:schemaRef ds:uri="http://schemas.microsoft.com/edu/athena"/>
  </ds:schemaRefs>
</ds:datastoreItem>
</file>

<file path=customXml/itemProps20.xml><?xml version="1.0" encoding="utf-8"?>
<ds:datastoreItem xmlns:ds="http://schemas.openxmlformats.org/officeDocument/2006/customXml" ds:itemID="{5AEA0144-1DB0-45E7-BDA1-403CD096377A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7BBEDBD9-BFB4-4A19-801D-8A555684C03E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49A13AF5-BF35-4A74-A45F-36F53D30E806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31B54A51-FE63-4DA6-B26F-DCE28D919718}">
  <ds:schemaRefs>
    <ds:schemaRef ds:uri="http://schemas.microsoft.com/edu/athena"/>
  </ds:schemaRefs>
</ds:datastoreItem>
</file>

<file path=customXml/itemProps24.xml><?xml version="1.0" encoding="utf-8"?>
<ds:datastoreItem xmlns:ds="http://schemas.openxmlformats.org/officeDocument/2006/customXml" ds:itemID="{BE5D05DD-BC1B-41BC-9C9F-D075D0805DDB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FC6D34CF-107E-4729-92EC-B3F31B9D9853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D8A2BCB5-26C1-46F9-8756-EC4D9E613363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2402BBB5-AFD8-49F3-AF12-255A201B80D5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4DC3DC2A-5CED-4FBE-9D62-EF45758964BA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24BA02AA-73EE-4108-974F-DE2F44C184B2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12AC6EE4-0CA7-4411-9B9E-F63B44512D32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CF3B79C7-E696-49D9-9923-DE4F2DFD2C8A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377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Equation</vt:lpstr>
      <vt:lpstr>Two-Sample Z Test for P</vt:lpstr>
      <vt:lpstr>Testing the Difference Between Two Proportions</vt:lpstr>
      <vt:lpstr>Testing the Difference Between Two Proportions</vt:lpstr>
      <vt:lpstr>The Two-Sample Z Test for P</vt:lpstr>
      <vt:lpstr>The Two-Sample Z Test for P</vt:lpstr>
      <vt:lpstr>Problem 1: Death Rates at Two Hospitals</vt:lpstr>
      <vt:lpstr>Problem 1: Death Rates at Two Hospitals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2012-12-30T03:02:40Z</dcterms:created>
  <dcterms:modified xsi:type="dcterms:W3CDTF">2018-10-27T11:30:12Z</dcterms:modified>
</cp:coreProperties>
</file>