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</p:sldMasterIdLst>
  <p:notesMasterIdLst>
    <p:notesMasterId r:id="rId13"/>
  </p:notesMasterIdLst>
  <p:sldIdLst>
    <p:sldId id="256" r:id="rId2"/>
    <p:sldId id="276" r:id="rId3"/>
    <p:sldId id="257" r:id="rId4"/>
    <p:sldId id="258" r:id="rId5"/>
    <p:sldId id="259" r:id="rId6"/>
    <p:sldId id="260" r:id="rId7"/>
    <p:sldId id="263" r:id="rId8"/>
    <p:sldId id="264" r:id="rId9"/>
    <p:sldId id="277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38" autoAdjust="0"/>
    <p:restoredTop sz="94660"/>
  </p:normalViewPr>
  <p:slideViewPr>
    <p:cSldViewPr>
      <p:cViewPr varScale="1">
        <p:scale>
          <a:sx n="83" d="100"/>
          <a:sy n="83" d="100"/>
        </p:scale>
        <p:origin x="192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364E0-C001-44C6-AD60-979A18092FB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F70A2-278F-4AAD-9057-48B5BBD9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7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F70A2-278F-4AAD-9057-48B5BBD9FE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F70A2-278F-4AAD-9057-48B5BBD9FE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36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F70A2-278F-4AAD-9057-48B5BBD9FE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9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F70A2-278F-4AAD-9057-48B5BBD9FE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6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F70A2-278F-4AAD-9057-48B5BBD9FE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F70A2-278F-4AAD-9057-48B5BBD9FE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61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F70A2-278F-4AAD-9057-48B5BBD9FE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7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F70A2-278F-4AAD-9057-48B5BBD9FE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36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F70A2-278F-4AAD-9057-48B5BBD9FE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F70A2-278F-4AAD-9057-48B5BBD9FE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6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F70A2-278F-4AAD-9057-48B5BBD9FE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977A18D-DF57-40B3-BB92-95B6DCD70E94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2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0C13-3444-4C79-97BA-A66597604ED8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6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3F7B-63CA-4942-82C4-D6C8A63E0876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47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166F-609F-4831-A9FD-729A3D09BC07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8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0861-B6C1-4FE8-9949-039659D2F336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6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B913-4C10-4089-A063-5BD738DDAA8E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C7E1-50AD-4F63-BAE2-2A5A76A415AE}" type="datetime1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5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AD1B-41D0-4305-BC6B-79B7E02171C7}" type="datetime1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5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8B10-9C20-4A7F-B307-E686D09B33A0}" type="datetime1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0DA6-7CDE-4B34-9337-B52A1C1441C9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7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4A5C-C881-4EC5-A347-7FD589F34026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68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7606A63-40BA-4E34-9044-A153EE53BCF5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EA32581-B6CF-49DF-9C95-9FCCAE56FD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7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Student’s t-Distribution</a:t>
            </a:r>
            <a:endParaRPr lang="en-US" dirty="0"/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838200" y="3764007"/>
            <a:ext cx="77724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69249"/>
            <a:ext cx="9144000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336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Example 1 (cont’d)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Step 5: Determine </a:t>
            </a:r>
            <a:r>
              <a:rPr lang="en-US" sz="2000" i="1" dirty="0"/>
              <a:t>the actual value (computed value) of the test statistic. </a:t>
            </a:r>
            <a:endParaRPr lang="en-US" sz="2000" i="1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t</a:t>
            </a:r>
            <a:r>
              <a:rPr lang="en-US" sz="2000" baseline="-25000" dirty="0" smtClean="0"/>
              <a:t>15</a:t>
            </a:r>
            <a:r>
              <a:rPr lang="en-US" sz="2000" dirty="0" smtClean="0"/>
              <a:t> = 			= </a:t>
            </a:r>
            <a:r>
              <a:rPr lang="en-US" sz="2000" dirty="0"/>
              <a:t>- 2.50 </a:t>
            </a:r>
            <a:endParaRPr lang="en-US" sz="2000" baseline="-25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i="1" dirty="0" smtClean="0"/>
              <a:t>Step 6: Make </a:t>
            </a:r>
            <a:r>
              <a:rPr lang="en-US" sz="2000" i="1" dirty="0"/>
              <a:t>the </a:t>
            </a:r>
            <a:r>
              <a:rPr lang="en-US" sz="2000" i="1" dirty="0" smtClean="0"/>
              <a:t>decision (Reject </a:t>
            </a:r>
            <a:r>
              <a:rPr lang="en-US" sz="2000" i="1" dirty="0"/>
              <a:t>H</a:t>
            </a:r>
            <a:r>
              <a:rPr lang="en-US" sz="2000" i="1" baseline="-25000" dirty="0"/>
              <a:t>0</a:t>
            </a:r>
            <a:r>
              <a:rPr lang="en-US" sz="2000" i="1" dirty="0"/>
              <a:t> or Do Not Reject </a:t>
            </a:r>
            <a:r>
              <a:rPr lang="en-US" sz="2000" i="1" dirty="0" smtClean="0"/>
              <a:t>H</a:t>
            </a:r>
            <a:r>
              <a:rPr lang="en-US" sz="2000" i="1" baseline="-25000" dirty="0"/>
              <a:t>0</a:t>
            </a:r>
            <a:r>
              <a:rPr lang="en-US" sz="2000" i="1" dirty="0" smtClean="0"/>
              <a:t>). </a:t>
            </a:r>
            <a:endParaRPr lang="en-US" sz="2000" i="1" dirty="0"/>
          </a:p>
          <a:p>
            <a:pPr lvl="1"/>
            <a:r>
              <a:rPr lang="en-US" sz="2000" dirty="0" smtClean="0"/>
              <a:t>Reject H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47414"/>
              </p:ext>
            </p:extLst>
          </p:nvPr>
        </p:nvGraphicFramePr>
        <p:xfrm>
          <a:off x="1752600" y="2819400"/>
          <a:ext cx="17319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4" imgW="1104840" imgH="609480" progId="Equation.3">
                  <p:embed/>
                </p:oleObj>
              </mc:Choice>
              <mc:Fallback>
                <p:oleObj name="Equation" r:id="rId4" imgW="110484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2819400"/>
                        <a:ext cx="1731963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88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 1 </a:t>
            </a:r>
            <a:r>
              <a:rPr lang="en-US" sz="4400" dirty="0" smtClean="0"/>
              <a:t>(cont’d)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Now, how do we construct a confidence interval estimator (CIE), using t?</a:t>
            </a:r>
          </a:p>
          <a:p>
            <a:r>
              <a:rPr lang="en-US" sz="2200" dirty="0"/>
              <a:t>S</a:t>
            </a:r>
            <a:r>
              <a:rPr lang="en-US" sz="2200" dirty="0" smtClean="0"/>
              <a:t>uppose there had not been a claim about the population mean and you simply wanted to construct a 95% CIE for </a:t>
            </a:r>
            <a:r>
              <a:rPr lang="el-GR" sz="2200" dirty="0" smtClean="0"/>
              <a:t>μ</a:t>
            </a:r>
            <a:r>
              <a:rPr lang="en-US" sz="2200" dirty="0"/>
              <a:t>.</a:t>
            </a:r>
            <a:r>
              <a:rPr lang="en-US" sz="2200" dirty="0" smtClean="0"/>
              <a:t> </a:t>
            </a:r>
            <a:r>
              <a:rPr lang="en-US" sz="2200" dirty="0"/>
              <a:t>U</a:t>
            </a:r>
            <a:r>
              <a:rPr lang="en-US" sz="2200" dirty="0" smtClean="0"/>
              <a:t>sing the sample evidence, what should you do?</a:t>
            </a:r>
          </a:p>
          <a:p>
            <a:pPr marL="393192" lvl="1" indent="0">
              <a:buNone/>
            </a:pPr>
            <a:r>
              <a:rPr lang="en-US" sz="2000" dirty="0" smtClean="0"/>
              <a:t>	</a:t>
            </a:r>
            <a:r>
              <a:rPr lang="en-US" sz="1800" dirty="0" smtClean="0"/>
              <a:t>200±</a:t>
            </a:r>
          </a:p>
          <a:p>
            <a:pPr marL="393192" lvl="1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$200 ± $51.16</a:t>
            </a:r>
          </a:p>
          <a:p>
            <a:pPr marL="365760" lvl="1" indent="0">
              <a:buNone/>
            </a:pPr>
            <a:r>
              <a:rPr lang="en-US" sz="1800" dirty="0" smtClean="0"/>
              <a:t>	$</a:t>
            </a:r>
            <a:r>
              <a:rPr lang="en-US" sz="1800" dirty="0"/>
              <a:t>148.84 ↔ $</a:t>
            </a:r>
            <a:r>
              <a:rPr lang="en-US" sz="1800" dirty="0" smtClean="0"/>
              <a:t>251.16</a:t>
            </a:r>
          </a:p>
          <a:p>
            <a:pPr marL="452628" lvl="1" indent="-342900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200" dirty="0" smtClean="0"/>
              <a:t>Interpretation:  We have 95% confidence that this interval (</a:t>
            </a:r>
            <a:r>
              <a:rPr lang="en-US" sz="2200" dirty="0"/>
              <a:t>$148.84 ↔ $</a:t>
            </a:r>
            <a:r>
              <a:rPr lang="en-US" sz="2200" dirty="0" smtClean="0"/>
              <a:t>251.16) really does contain the true population mean, µ.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417240"/>
              </p:ext>
            </p:extLst>
          </p:nvPr>
        </p:nvGraphicFramePr>
        <p:xfrm>
          <a:off x="2385291" y="3733800"/>
          <a:ext cx="124690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4" imgW="761760" imgH="419040" progId="Equation.3">
                  <p:embed/>
                </p:oleObj>
              </mc:Choice>
              <mc:Fallback>
                <p:oleObj name="Equation" r:id="rId4" imgW="7617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5291" y="3733800"/>
                        <a:ext cx="1246909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71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Student’s t-Distribution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the previous lectures on statistical inference (estimation, hypothesis testing) about the mean, we used the Z statistic even when we did not know </a:t>
            </a:r>
            <a:r>
              <a:rPr lang="el-GR" dirty="0" smtClean="0"/>
              <a:t>σ</a:t>
            </a:r>
            <a:r>
              <a:rPr lang="en-US" dirty="0" smtClean="0"/>
              <a:t>.  In that case, we used s as a point estimate of </a:t>
            </a:r>
            <a:r>
              <a:rPr lang="el-GR" dirty="0" smtClean="0"/>
              <a:t>σ</a:t>
            </a:r>
            <a:r>
              <a:rPr lang="en-US" dirty="0" smtClean="0"/>
              <a:t> for “large enough” n.  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do we do if (a) we don’t know σ </a:t>
            </a:r>
            <a:r>
              <a:rPr lang="en-US" b="1" i="1" dirty="0"/>
              <a:t>and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b) n is small?  If the population of interest is normally distributed, we can use the Student’s t-distribution </a:t>
            </a:r>
            <a:r>
              <a:rPr lang="en-US" dirty="0" smtClean="0"/>
              <a:t>in </a:t>
            </a:r>
            <a:r>
              <a:rPr lang="en-US" dirty="0"/>
              <a:t>place of the standard normal </a:t>
            </a:r>
            <a:r>
              <a:rPr lang="en-US" dirty="0" smtClean="0"/>
              <a:t>distribution, Z.</a:t>
            </a:r>
          </a:p>
          <a:p>
            <a:endParaRPr lang="en-US" dirty="0" smtClean="0"/>
          </a:p>
          <a:p>
            <a:pPr algn="l"/>
            <a:r>
              <a:rPr lang="en-US" dirty="0" smtClean="0"/>
              <a:t>William </a:t>
            </a:r>
            <a:r>
              <a:rPr lang="en-US" dirty="0"/>
              <a:t>S. </a:t>
            </a:r>
            <a:r>
              <a:rPr lang="en-US" dirty="0" smtClean="0"/>
              <a:t>Gossett, </a:t>
            </a:r>
            <a:r>
              <a:rPr lang="en-US" dirty="0"/>
              <a:t>who developed the t-distribution, wrote under the name “Student” since, as an employee of the </a:t>
            </a:r>
            <a:r>
              <a:rPr lang="en-US" dirty="0" err="1"/>
              <a:t>Guiness</a:t>
            </a:r>
            <a:r>
              <a:rPr lang="en-US" dirty="0"/>
              <a:t> Brewery in Dublin, he was required by the firm to use a pseudonym in publishing his results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In a nutshell, we use the t-Distribution when we have small samples.  As you recall, the central limit theorem tells us that the sample means follow a normal distribution when n is large (some say at least 30; others say 50).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to use the t-Distribution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8000" dirty="0" smtClean="0"/>
          </a:p>
          <a:p>
            <a:endParaRPr lang="en-US" sz="8000" dirty="0"/>
          </a:p>
          <a:p>
            <a:endParaRPr lang="en-US" sz="8000" dirty="0" smtClean="0"/>
          </a:p>
          <a:p>
            <a:r>
              <a:rPr lang="en-US" sz="8000" dirty="0" smtClean="0"/>
              <a:t>We </a:t>
            </a:r>
            <a:r>
              <a:rPr lang="en-US" sz="8000" dirty="0"/>
              <a:t>will use Z for </a:t>
            </a:r>
            <a:r>
              <a:rPr lang="en-US" sz="8000" dirty="0" smtClean="0"/>
              <a:t>EITHER (1</a:t>
            </a:r>
            <a:r>
              <a:rPr lang="en-US" sz="8000" dirty="0"/>
              <a:t>) known σ </a:t>
            </a:r>
            <a:r>
              <a:rPr lang="en-US" sz="8000" dirty="0" smtClean="0"/>
              <a:t> OR</a:t>
            </a:r>
            <a:r>
              <a:rPr lang="en-US" sz="8000" dirty="0"/>
              <a:t> </a:t>
            </a:r>
            <a:r>
              <a:rPr lang="en-US" sz="8000" dirty="0" smtClean="0"/>
              <a:t> (2</a:t>
            </a:r>
            <a:r>
              <a:rPr lang="en-US" sz="8000" dirty="0"/>
              <a:t>) large n</a:t>
            </a:r>
          </a:p>
          <a:p>
            <a:pPr marL="109728" indent="0">
              <a:buNone/>
            </a:pPr>
            <a:r>
              <a:rPr lang="en-US" sz="8000" dirty="0"/>
              <a:t> </a:t>
            </a:r>
          </a:p>
          <a:p>
            <a:r>
              <a:rPr lang="en-US" sz="8000" dirty="0"/>
              <a:t>Use t </a:t>
            </a:r>
            <a:r>
              <a:rPr lang="en-US" sz="8000" dirty="0" smtClean="0"/>
              <a:t>for (1</a:t>
            </a:r>
            <a:r>
              <a:rPr lang="en-US" sz="8000" dirty="0"/>
              <a:t>) Small sample </a:t>
            </a:r>
            <a:r>
              <a:rPr lang="en-US" sz="8000" dirty="0" smtClean="0"/>
              <a:t>AND (2</a:t>
            </a:r>
            <a:r>
              <a:rPr lang="en-US" sz="8000" dirty="0"/>
              <a:t>) Taken from N.D. population</a:t>
            </a:r>
            <a:r>
              <a:rPr lang="en-US" sz="8000" dirty="0" smtClean="0"/>
              <a:t>** AND </a:t>
            </a:r>
            <a:r>
              <a:rPr lang="en-US" sz="8000" dirty="0"/>
              <a:t>(3) </a:t>
            </a:r>
            <a:r>
              <a:rPr lang="en-US" sz="8000" dirty="0" smtClean="0"/>
              <a:t>Unknown σ</a:t>
            </a:r>
          </a:p>
          <a:p>
            <a:endParaRPr lang="en-US" sz="8000" dirty="0"/>
          </a:p>
          <a:p>
            <a:pPr marL="109728" indent="0">
              <a:buNone/>
            </a:pPr>
            <a:r>
              <a:rPr lang="en-US" sz="8000" dirty="0"/>
              <a:t> </a:t>
            </a:r>
          </a:p>
          <a:p>
            <a:pPr marL="2057400" lvl="8" indent="0">
              <a:buNone/>
            </a:pPr>
            <a:r>
              <a:rPr lang="en-US" sz="6900" dirty="0" smtClean="0"/>
              <a:t>** What </a:t>
            </a:r>
            <a:r>
              <a:rPr lang="en-US" sz="6900" dirty="0"/>
              <a:t>can we do if the population is not normally distributed and we have a small sample?  </a:t>
            </a:r>
            <a:r>
              <a:rPr lang="en-US" sz="6900" dirty="0" smtClean="0"/>
              <a:t>Always use </a:t>
            </a:r>
            <a:r>
              <a:rPr lang="en-US" sz="6900" dirty="0"/>
              <a:t>non-parametric statistical methods in this case</a:t>
            </a:r>
            <a:r>
              <a:rPr lang="en-US" sz="6900" dirty="0" smtClean="0"/>
              <a:t>. (We will not study non-parametric statistics in this course.</a:t>
            </a:r>
            <a:endParaRPr lang="en-US" sz="6900" dirty="0"/>
          </a:p>
          <a:p>
            <a:pPr marL="109728" indent="0">
              <a:buNone/>
            </a:pPr>
            <a:r>
              <a:rPr lang="en-US" sz="8000" dirty="0"/>
              <a:t> </a:t>
            </a:r>
          </a:p>
          <a:p>
            <a:pPr marL="109728" indent="0">
              <a:buNone/>
            </a:pPr>
            <a:r>
              <a:rPr lang="en-US" sz="8000" dirty="0"/>
              <a:t> </a:t>
            </a:r>
          </a:p>
          <a:p>
            <a:pPr marL="109728" indent="0">
              <a:buNone/>
            </a:pPr>
            <a:r>
              <a:rPr lang="en-US" dirty="0"/>
              <a:t>  </a:t>
            </a:r>
          </a:p>
          <a:p>
            <a:pPr marL="109728" indent="0">
              <a:buNone/>
            </a:pPr>
            <a:r>
              <a:rPr lang="en-US" dirty="0"/>
              <a:t> </a:t>
            </a:r>
          </a:p>
          <a:p>
            <a:pPr marL="109728" indent="0">
              <a:buNone/>
            </a:pPr>
            <a:r>
              <a:rPr lang="en-US" dirty="0"/>
              <a:t> </a:t>
            </a:r>
          </a:p>
          <a:p>
            <a:pPr marL="109728" indent="0">
              <a:buNone/>
            </a:pPr>
            <a:r>
              <a:rPr lang="en-US" dirty="0"/>
              <a:t> </a:t>
            </a:r>
          </a:p>
          <a:p>
            <a:pPr marL="109728" indent="0">
              <a:buNone/>
            </a:pPr>
            <a:r>
              <a:rPr lang="en-US" dirty="0"/>
              <a:t> </a:t>
            </a:r>
          </a:p>
          <a:p>
            <a:pPr marL="109728" indent="0">
              <a:buNone/>
            </a:pPr>
            <a:r>
              <a:rPr lang="en-US" dirty="0"/>
              <a:t> </a:t>
            </a:r>
          </a:p>
          <a:p>
            <a:pPr marL="109728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t Distribution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49240"/>
              </p:ext>
            </p:extLst>
          </p:nvPr>
        </p:nvGraphicFramePr>
        <p:xfrm>
          <a:off x="990600" y="1828800"/>
          <a:ext cx="701040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Large sample (n)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Small sample (n)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 smtClean="0">
                          <a:effectLst/>
                        </a:rPr>
                        <a:t>σ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known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 test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 test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 smtClean="0">
                          <a:effectLst/>
                        </a:rPr>
                        <a:t>σ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unknown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 test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 test – but only if population is ND</a:t>
                      </a:r>
                      <a:r>
                        <a:rPr lang="en-US" sz="1400" dirty="0" smtClean="0">
                          <a:effectLst/>
                        </a:rPr>
                        <a:t>**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5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t-Distribution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sz="4000" dirty="0" smtClean="0"/>
          </a:p>
          <a:p>
            <a:r>
              <a:rPr lang="en-US" sz="5500" dirty="0" smtClean="0"/>
              <a:t>The </a:t>
            </a:r>
            <a:r>
              <a:rPr lang="en-US" sz="5500" dirty="0"/>
              <a:t>t-distribution looks like the normal distribution, except that it </a:t>
            </a:r>
            <a:r>
              <a:rPr lang="en-US" sz="5500" dirty="0" smtClean="0"/>
              <a:t>has </a:t>
            </a:r>
            <a:r>
              <a:rPr lang="en-US" sz="5500" dirty="0"/>
              <a:t>more </a:t>
            </a:r>
            <a:r>
              <a:rPr lang="en-US" sz="5500" dirty="0" smtClean="0"/>
              <a:t>spread. </a:t>
            </a:r>
          </a:p>
          <a:p>
            <a:pPr lvl="1"/>
            <a:r>
              <a:rPr lang="en-US" sz="4900" dirty="0" smtClean="0"/>
              <a:t>It </a:t>
            </a:r>
            <a:r>
              <a:rPr lang="en-US" sz="4900" dirty="0"/>
              <a:t>is still symmetrical about the mean; </a:t>
            </a:r>
            <a:r>
              <a:rPr lang="en-US" sz="4900" dirty="0" smtClean="0"/>
              <a:t>mean=median=mode. </a:t>
            </a:r>
            <a:endParaRPr lang="en-US" sz="4900" dirty="0"/>
          </a:p>
          <a:p>
            <a:pPr lvl="1"/>
            <a:r>
              <a:rPr lang="en-US" sz="4900" dirty="0"/>
              <a:t>It also goes from -∞ to +∞</a:t>
            </a:r>
            <a:r>
              <a:rPr lang="en-US" sz="4900" dirty="0" smtClean="0"/>
              <a:t>.</a:t>
            </a:r>
          </a:p>
          <a:p>
            <a:pPr lvl="1"/>
            <a:endParaRPr lang="en-US" sz="5500" dirty="0" smtClean="0"/>
          </a:p>
          <a:p>
            <a:r>
              <a:rPr lang="en-US" sz="5500" dirty="0" smtClean="0"/>
              <a:t>The Student’s </a:t>
            </a:r>
            <a:r>
              <a:rPr lang="en-US" sz="5500" dirty="0"/>
              <a:t>t distribution is not a single distribution (</a:t>
            </a:r>
            <a:r>
              <a:rPr lang="en-US" sz="5500" dirty="0" smtClean="0"/>
              <a:t>like the standardized </a:t>
            </a:r>
            <a:r>
              <a:rPr lang="en-US" sz="5500" dirty="0"/>
              <a:t>normal (</a:t>
            </a:r>
            <a:r>
              <a:rPr lang="en-US" sz="5500" dirty="0" smtClean="0"/>
              <a:t>Z) distribution</a:t>
            </a:r>
            <a:r>
              <a:rPr lang="en-US" sz="5500" dirty="0"/>
              <a:t>. </a:t>
            </a:r>
            <a:endParaRPr lang="en-US" sz="5500" dirty="0" smtClean="0"/>
          </a:p>
          <a:p>
            <a:pPr lvl="1"/>
            <a:r>
              <a:rPr lang="en-US" sz="4900" dirty="0" smtClean="0"/>
              <a:t>It is </a:t>
            </a:r>
            <a:r>
              <a:rPr lang="en-US" sz="4900" dirty="0"/>
              <a:t>a series of distributions, one for each number </a:t>
            </a:r>
            <a:r>
              <a:rPr lang="en-US" sz="4900" dirty="0" smtClean="0"/>
              <a:t>of degrees </a:t>
            </a:r>
            <a:r>
              <a:rPr lang="en-US" sz="4900" dirty="0"/>
              <a:t>of freedom. </a:t>
            </a:r>
            <a:endParaRPr lang="en-US" sz="4900" dirty="0" smtClean="0"/>
          </a:p>
          <a:p>
            <a:pPr lvl="1"/>
            <a:r>
              <a:rPr lang="en-US" sz="4900" dirty="0" smtClean="0"/>
              <a:t>The t distribution with 10 degrees of freedom has a slightly different shape than a t distribution with 20 degrees of freedom.  </a:t>
            </a:r>
          </a:p>
          <a:p>
            <a:pPr lvl="1"/>
            <a:r>
              <a:rPr lang="en-US" sz="4900" dirty="0"/>
              <a:t>As n gets larger, student’s t distribution approaches the normal distribution. </a:t>
            </a:r>
          </a:p>
          <a:p>
            <a:endParaRPr lang="en-US" sz="4500" dirty="0" smtClean="0"/>
          </a:p>
          <a:p>
            <a:pPr lvl="2"/>
            <a:r>
              <a:rPr lang="en-US" sz="4300" dirty="0"/>
              <a:t>D</a:t>
            </a:r>
            <a:r>
              <a:rPr lang="en-US" sz="4300" dirty="0" smtClean="0"/>
              <a:t>egrees of freedom</a:t>
            </a:r>
            <a:r>
              <a:rPr lang="en-US" sz="4300" dirty="0"/>
              <a:t> </a:t>
            </a:r>
            <a:r>
              <a:rPr lang="en-US" sz="4300" dirty="0" smtClean="0"/>
              <a:t>(</a:t>
            </a:r>
            <a:r>
              <a:rPr lang="en-US" sz="4300" dirty="0" err="1" smtClean="0"/>
              <a:t>df</a:t>
            </a:r>
            <a:r>
              <a:rPr lang="en-US" sz="4300" dirty="0" smtClean="0"/>
              <a:t>) = n -1. We will shortly see why we lose the degree of freedom (hint: remember we divided by (n-1) when computing the sample standard deviation).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59563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1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t statistic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</a:t>
            </a:r>
            <a:r>
              <a:rPr lang="en-US" sz="2400" dirty="0"/>
              <a:t>testing hypotheses (n-1 degrees of freedom):</a:t>
            </a:r>
          </a:p>
          <a:p>
            <a:pPr marL="109728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µ</a:t>
            </a:r>
            <a:r>
              <a:rPr lang="en-US" sz="2000" baseline="-25000" dirty="0" smtClean="0"/>
              <a:t>H</a:t>
            </a:r>
            <a:r>
              <a:rPr lang="en-US" sz="2000" baseline="-36000" dirty="0" smtClean="0"/>
              <a:t>0 </a:t>
            </a:r>
            <a:r>
              <a:rPr lang="en-US" sz="2000" dirty="0" smtClean="0"/>
              <a:t>or</a:t>
            </a:r>
            <a:r>
              <a:rPr lang="en-US" sz="2000" baseline="-36000" dirty="0" smtClean="0"/>
              <a:t> </a:t>
            </a:r>
            <a:r>
              <a:rPr lang="el-GR" sz="2000" dirty="0"/>
              <a:t>μ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denotes the  claimed population mean (for example, a company might be making a claim about this parameter). 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(1-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dirty="0" smtClean="0"/>
              <a:t>)% Confidence Interval Estimator: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47222"/>
              </p:ext>
            </p:extLst>
          </p:nvPr>
        </p:nvGraphicFramePr>
        <p:xfrm>
          <a:off x="2438400" y="2895600"/>
          <a:ext cx="3568959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4" imgW="1942920" imgH="622080" progId="Equation.3">
                  <p:embed/>
                </p:oleObj>
              </mc:Choice>
              <mc:Fallback>
                <p:oleObj name="Equation" r:id="rId4" imgW="1942920" imgH="622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8400" y="2895600"/>
                        <a:ext cx="3568959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632217"/>
              </p:ext>
            </p:extLst>
          </p:nvPr>
        </p:nvGraphicFramePr>
        <p:xfrm>
          <a:off x="3200400" y="5461924"/>
          <a:ext cx="137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6" imgW="685800" imgH="419040" progId="Equation.3">
                  <p:embed/>
                </p:oleObj>
              </mc:Choice>
              <mc:Fallback>
                <p:oleObj name="Equation" r:id="rId6" imgW="6858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0400" y="5461924"/>
                        <a:ext cx="13716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7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Losing a degree of freedom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number of degrees </a:t>
            </a:r>
            <a:r>
              <a:rPr lang="en-US" dirty="0"/>
              <a:t>of freedom </a:t>
            </a:r>
            <a:r>
              <a:rPr lang="en-US" dirty="0" smtClean="0"/>
              <a:t>is equal to </a:t>
            </a:r>
            <a:r>
              <a:rPr lang="en-US" dirty="0"/>
              <a:t>the sample size minus 1.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“lose” a degree of freedom each time a statistic computed from the sample is used as a point estimator </a:t>
            </a:r>
            <a:r>
              <a:rPr lang="en-US" dirty="0" smtClean="0"/>
              <a:t>in place of the parameter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we do not know the population  σ, so instead </a:t>
            </a:r>
            <a:r>
              <a:rPr lang="en-US" dirty="0" smtClean="0"/>
              <a:t>of using σ (which comes from a census, not a sample) we use s, the sample standard deviation.  </a:t>
            </a:r>
          </a:p>
          <a:p>
            <a:pPr lvl="1"/>
            <a:r>
              <a:rPr lang="en-US" dirty="0" smtClean="0"/>
              <a:t>As you already know, in the formula to compute s, we divide by (n-1), a loss of a degree of freedom. If we did not divide by (n-1) in computing the standard deviation, it would be </a:t>
            </a:r>
            <a:r>
              <a:rPr lang="en-US" i="1" dirty="0" smtClean="0"/>
              <a:t>biased</a:t>
            </a:r>
            <a:r>
              <a:rPr lang="en-US" dirty="0" smtClean="0"/>
              <a:t> when used as a point estimator of the population standard deviation, </a:t>
            </a:r>
            <a:r>
              <a:rPr lang="el-GR" dirty="0" smtClean="0"/>
              <a:t>σ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a nutshell, we have n-1 degrees of freedom for reasons that have to do with mathematically ensuring that our formulas all work properly without any bias.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consulting firm claims that its consultants earn on average exactly $260 an hour.  You decide to test the claim using a sample of 16 consultants. You find that 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dirty="0"/>
              <a:t>̅ </a:t>
            </a:r>
            <a:r>
              <a:rPr lang="en-US" dirty="0" smtClean="0"/>
              <a:t>= </a:t>
            </a:r>
            <a:r>
              <a:rPr lang="en-US" dirty="0"/>
              <a:t>$200 </a:t>
            </a:r>
            <a:r>
              <a:rPr lang="en-US" dirty="0" smtClean="0"/>
              <a:t>and s </a:t>
            </a:r>
            <a:r>
              <a:rPr lang="en-US" dirty="0"/>
              <a:t>= $</a:t>
            </a:r>
            <a:r>
              <a:rPr lang="en-US" dirty="0" smtClean="0"/>
              <a:t>96.  Test the claim at </a:t>
            </a:r>
            <a:r>
              <a:rPr lang="el-GR" dirty="0" smtClean="0"/>
              <a:t>α</a:t>
            </a:r>
            <a:r>
              <a:rPr lang="en-US" dirty="0" smtClean="0"/>
              <a:t> = .05 level. Assume that the population follows a normal distribution. </a:t>
            </a:r>
          </a:p>
          <a:p>
            <a:endParaRPr lang="en-US" dirty="0"/>
          </a:p>
          <a:p>
            <a:r>
              <a:rPr lang="en-US" dirty="0" smtClean="0"/>
              <a:t>We follow the same steps in hypothesis testing as before (see the virtual handout in question).</a:t>
            </a:r>
          </a:p>
          <a:p>
            <a:endParaRPr lang="en-US" dirty="0" smtClean="0"/>
          </a:p>
          <a:p>
            <a:r>
              <a:rPr lang="en-US" i="1" dirty="0" smtClean="0"/>
              <a:t>Step 1: Formulate the null and alternate hypotheses</a:t>
            </a:r>
            <a:endParaRPr lang="en-US" i="1" dirty="0"/>
          </a:p>
          <a:p>
            <a:pPr marL="365760" lvl="1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</a:t>
            </a:r>
            <a:r>
              <a:rPr lang="el-GR" dirty="0" smtClean="0"/>
              <a:t>μ</a:t>
            </a:r>
            <a:r>
              <a:rPr lang="en-US" dirty="0" smtClean="0"/>
              <a:t> = $260</a:t>
            </a:r>
          </a:p>
          <a:p>
            <a:pPr marL="365760" lvl="1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l-GR" dirty="0" smtClean="0"/>
              <a:t>μ</a:t>
            </a:r>
            <a:r>
              <a:rPr lang="en-US" dirty="0" smtClean="0"/>
              <a:t> ≠ </a:t>
            </a:r>
            <a:r>
              <a:rPr lang="en-US" dirty="0"/>
              <a:t>$260</a:t>
            </a:r>
            <a:endParaRPr lang="en-US" baseline="-25000" dirty="0"/>
          </a:p>
          <a:p>
            <a:endParaRPr lang="en-US" baseline="-25000" dirty="0" smtClean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1 (cont’d)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077200" cy="4525963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Step 2: </a:t>
            </a:r>
            <a:r>
              <a:rPr lang="en-US" i="1" dirty="0" smtClean="0">
                <a:sym typeface="Symbol"/>
              </a:rPr>
              <a:t>=.05</a:t>
            </a:r>
          </a:p>
          <a:p>
            <a:r>
              <a:rPr lang="en-US" i="1" dirty="0" smtClean="0">
                <a:sym typeface="Symbol"/>
              </a:rPr>
              <a:t>Step 3: Choose the test statistic</a:t>
            </a:r>
          </a:p>
          <a:p>
            <a:pPr lvl="1"/>
            <a:r>
              <a:rPr lang="en-US" dirty="0"/>
              <a:t>We are going to use the t-distribution since n is small (only 16) and we do not know </a:t>
            </a:r>
            <a:r>
              <a:rPr lang="el-GR" dirty="0"/>
              <a:t>σ</a:t>
            </a:r>
            <a:endParaRPr lang="en-US" dirty="0"/>
          </a:p>
          <a:p>
            <a:endParaRPr lang="en-US" i="1" dirty="0" smtClean="0"/>
          </a:p>
          <a:p>
            <a:endParaRPr lang="en-US" dirty="0"/>
          </a:p>
          <a:p>
            <a:endParaRPr lang="en-US" dirty="0" smtClean="0"/>
          </a:p>
          <a:p>
            <a:pPr marL="630936" lvl="2" indent="0" algn="r">
              <a:buNone/>
            </a:pPr>
            <a:r>
              <a:rPr lang="en-US" dirty="0" smtClean="0"/>
              <a:t>                      </a:t>
            </a:r>
          </a:p>
          <a:p>
            <a:pPr marL="630936" lvl="2" indent="0" algn="r">
              <a:buNone/>
            </a:pPr>
            <a:r>
              <a:rPr lang="en-US" sz="1400" dirty="0" smtClean="0"/>
              <a:t> -2.1315 		2.1315</a:t>
            </a:r>
            <a:endParaRPr lang="en-US" dirty="0"/>
          </a:p>
          <a:p>
            <a:r>
              <a:rPr lang="en-US" i="1" dirty="0" smtClean="0"/>
              <a:t>Step 4: Establish </a:t>
            </a:r>
            <a:r>
              <a:rPr lang="en-US" i="1" dirty="0"/>
              <a:t>the critical value or values of the test statistic needed to reject H</a:t>
            </a:r>
            <a:r>
              <a:rPr lang="en-US" i="1" baseline="-25000" dirty="0"/>
              <a:t>0</a:t>
            </a:r>
            <a:r>
              <a:rPr lang="en-US" i="1" dirty="0"/>
              <a:t>. </a:t>
            </a:r>
            <a:endParaRPr lang="en-US" i="1" dirty="0" smtClean="0"/>
          </a:p>
          <a:p>
            <a:pPr lvl="1"/>
            <a:r>
              <a:rPr lang="en-US" dirty="0" smtClean="0"/>
              <a:t>This is a t</a:t>
            </a:r>
            <a:r>
              <a:rPr lang="en-US" baseline="-25000" dirty="0" smtClean="0"/>
              <a:t>15 </a:t>
            </a:r>
            <a:r>
              <a:rPr lang="en-US" dirty="0" smtClean="0"/>
              <a:t> so we cannot use the critical values of  ±1.96 which we used for a Z test.  If you go to the t-table (next slide) and examine the column that has .025 on the top and the row for 15 degrees of freedom, you will find that the critical values are ±2.1315 </a:t>
            </a:r>
          </a:p>
          <a:p>
            <a:pPr lvl="1"/>
            <a:r>
              <a:rPr lang="en-US" dirty="0" smtClean="0"/>
              <a:t>Please do not forget that you have (n-1) degrees of freedom (</a:t>
            </a:r>
            <a:r>
              <a:rPr lang="en-US" dirty="0" err="1" smtClean="0"/>
              <a:t>d.f.</a:t>
            </a:r>
            <a:r>
              <a:rPr lang="en-US" dirty="0" smtClean="0"/>
              <a:t>); n = 16, but </a:t>
            </a:r>
            <a:r>
              <a:rPr lang="en-US" dirty="0" err="1" smtClean="0"/>
              <a:t>d.f.</a:t>
            </a:r>
            <a:r>
              <a:rPr lang="en-US" dirty="0" smtClean="0"/>
              <a:t> = 15.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04"/>
          <a:stretch/>
        </p:blipFill>
        <p:spPr bwMode="auto">
          <a:xfrm>
            <a:off x="5105400" y="2133600"/>
            <a:ext cx="3664258" cy="134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1 (cont’d)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 Distribution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2581-B6CF-49DF-9C95-9FCCAE56FD63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552369"/>
              </p:ext>
            </p:extLst>
          </p:nvPr>
        </p:nvGraphicFramePr>
        <p:xfrm>
          <a:off x="1555750" y="1341438"/>
          <a:ext cx="6032500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Document" r:id="rId4" imgW="6032522" imgH="4174613" progId="Word.Document.12">
                  <p:embed/>
                </p:oleObj>
              </mc:Choice>
              <mc:Fallback>
                <p:oleObj name="Document" r:id="rId4" imgW="6032522" imgH="41746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5750" y="1341438"/>
                        <a:ext cx="6032500" cy="417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4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887</Words>
  <Application>Microsoft Office PowerPoint</Application>
  <PresentationFormat>On-screen Show (4:3)</PresentationFormat>
  <Paragraphs>137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Calibri</vt:lpstr>
      <vt:lpstr>Helvetica Neue</vt:lpstr>
      <vt:lpstr>Symbol</vt:lpstr>
      <vt:lpstr>Times New Roman</vt:lpstr>
      <vt:lpstr>Tw Cen MT</vt:lpstr>
      <vt:lpstr>Tw Cen MT Condensed</vt:lpstr>
      <vt:lpstr>Wingdings 3</vt:lpstr>
      <vt:lpstr>Integral</vt:lpstr>
      <vt:lpstr>Equation</vt:lpstr>
      <vt:lpstr>Document</vt:lpstr>
      <vt:lpstr>Microsoft Equation 3.0</vt:lpstr>
      <vt:lpstr>Student’s t-Distribution</vt:lpstr>
      <vt:lpstr>Student’s t-Distribution</vt:lpstr>
      <vt:lpstr>When to use the t-Distribution</vt:lpstr>
      <vt:lpstr>The t-Distribution</vt:lpstr>
      <vt:lpstr>Using the t statistic</vt:lpstr>
      <vt:lpstr>Losing a degree of freedom</vt:lpstr>
      <vt:lpstr>Example 1</vt:lpstr>
      <vt:lpstr>Example 1 (cont’d)</vt:lpstr>
      <vt:lpstr>Example 1 (cont’d)</vt:lpstr>
      <vt:lpstr>Example 1 (cont’d)</vt:lpstr>
      <vt:lpstr>Example 1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2012-12-30T03:01:47Z</dcterms:created>
  <dcterms:modified xsi:type="dcterms:W3CDTF">2018-10-27T11:26:30Z</dcterms:modified>
</cp:coreProperties>
</file>