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27"/>
  </p:notesMasterIdLst>
  <p:sldIdLst>
    <p:sldId id="444" r:id="rId5"/>
    <p:sldId id="461" r:id="rId6"/>
    <p:sldId id="462" r:id="rId7"/>
    <p:sldId id="479" r:id="rId8"/>
    <p:sldId id="463" r:id="rId9"/>
    <p:sldId id="445" r:id="rId10"/>
    <p:sldId id="471" r:id="rId11"/>
    <p:sldId id="472" r:id="rId12"/>
    <p:sldId id="467" r:id="rId13"/>
    <p:sldId id="469" r:id="rId14"/>
    <p:sldId id="470" r:id="rId15"/>
    <p:sldId id="473" r:id="rId16"/>
    <p:sldId id="474" r:id="rId17"/>
    <p:sldId id="475" r:id="rId18"/>
    <p:sldId id="436" r:id="rId19"/>
    <p:sldId id="477" r:id="rId20"/>
    <p:sldId id="478" r:id="rId21"/>
    <p:sldId id="466" r:id="rId22"/>
    <p:sldId id="446" r:id="rId23"/>
    <p:sldId id="447" r:id="rId24"/>
    <p:sldId id="480" r:id="rId25"/>
    <p:sldId id="476" r:id="rId26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1CFFF"/>
    <a:srgbClr val="008837"/>
    <a:srgbClr val="D4A97E"/>
    <a:srgbClr val="FFDDFF"/>
    <a:srgbClr val="E2E07A"/>
    <a:srgbClr val="CCECFF"/>
    <a:srgbClr val="FFFFCD"/>
    <a:srgbClr val="FF66CC"/>
    <a:srgbClr val="239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182" autoAdjust="0"/>
    <p:restoredTop sz="93146" autoAdjust="0"/>
  </p:normalViewPr>
  <p:slideViewPr>
    <p:cSldViewPr>
      <p:cViewPr>
        <p:scale>
          <a:sx n="110" d="100"/>
          <a:sy n="110" d="100"/>
        </p:scale>
        <p:origin x="-156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881B2F2-F3B5-4960-8AFF-6B2E78B11E0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9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0" title="Title body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0" y="1260000"/>
            <a:ext cx="540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3" name="Picture Placeholder 2" title="Picture"/>
          <p:cNvSpPr>
            <a:spLocks noGrp="1"/>
          </p:cNvSpPr>
          <p:nvPr>
            <p:ph type="pic" sz="quarter" idx="16"/>
          </p:nvPr>
        </p:nvSpPr>
        <p:spPr>
          <a:xfrm>
            <a:off x="0" y="900113"/>
            <a:ext cx="2700000" cy="5688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9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0" title="Chapter 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865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12" name="Textplatzhalter 10" title="Body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/>
            </a:lvl1pPr>
            <a:lvl2pPr marL="265113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2pPr>
            <a:lvl3pPr marL="542925" indent="-180975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-"/>
              <a:defRPr sz="1800"/>
            </a:lvl3pPr>
            <a:lvl4pPr marL="808038" indent="-180975">
              <a:spcBef>
                <a:spcPts val="3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§"/>
              <a:defRPr sz="1800"/>
            </a:lvl4pPr>
            <a:lvl5pPr marL="1073150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~"/>
              <a:defRPr sz="18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3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7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036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Log File management - An Introduction</a:t>
            </a:r>
            <a:endParaRPr lang="de-CH"/>
          </a:p>
        </p:txBody>
      </p:sp>
      <p:sp>
        <p:nvSpPr>
          <p:cNvPr id="12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Sep-2016</a:t>
            </a:r>
            <a:endParaRPr lang="de-CH" dirty="0"/>
          </a:p>
        </p:txBody>
      </p:sp>
      <p:pic>
        <p:nvPicPr>
          <p:cNvPr id="13" name="Line_Bottom" descr="D:\_DATA\General\Templates\streepje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4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797" r:id="rId3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rgbClr val="009800"/>
        </a:buClr>
        <a:buFont typeface="Arial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34938" indent="-134938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269875" indent="-14128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406400" indent="-13652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541338" indent="-13493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Management</a:t>
            </a:r>
          </a:p>
          <a:p>
            <a:pPr algn="ctr"/>
            <a:r>
              <a:rPr lang="de-AT" sz="2000" smtClean="0"/>
              <a:t>Kickoff</a:t>
            </a:r>
            <a:endParaRPr lang="de-AT" sz="2000" smtClean="0"/>
          </a:p>
          <a:p>
            <a:pPr algn="ctr"/>
            <a:endParaRPr lang="de-AT" sz="1200" smtClean="0"/>
          </a:p>
          <a:p>
            <a:pPr algn="ctr"/>
            <a:r>
              <a:rPr lang="de-AT" sz="1400" smtClean="0"/>
              <a:t>Oct-2016 </a:t>
            </a:r>
            <a:r>
              <a:rPr lang="de-AT" sz="1400" smtClean="0"/>
              <a:t>/ Hugo Pristauz</a:t>
            </a:r>
            <a:endParaRPr lang="en-US" sz="12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7864" y="1260000"/>
            <a:ext cx="2880320" cy="1808960"/>
          </a:xfrm>
        </p:spPr>
        <p:txBody>
          <a:bodyPr/>
          <a:lstStyle/>
          <a:p>
            <a:r>
              <a:rPr lang="de-AT" smtClean="0"/>
              <a:t>a) Structure Elements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de-AT" smtClean="0">
                <a:solidFill>
                  <a:srgbClr val="81CFFF"/>
                </a:solidFill>
              </a:rPr>
              <a:t>type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de-AT" smtClean="0">
                <a:solidFill>
                  <a:schemeClr val="accent4">
                    <a:lumMod val="75000"/>
                  </a:schemeClr>
                </a:solidFill>
              </a:rPr>
              <a:t>parameter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de-AT" smtClean="0">
                <a:solidFill>
                  <a:srgbClr val="FFC000"/>
                </a:solidFill>
              </a:rPr>
              <a:t>data</a:t>
            </a:r>
          </a:p>
          <a:p>
            <a:pPr marL="342900" indent="-342900">
              <a:buFont typeface="Arial" pitchFamily="34" charset="0"/>
              <a:buChar char="•"/>
            </a:pPr>
            <a:endParaRPr lang="de-AT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AT">
              <a:solidFill>
                <a:srgbClr val="FFC000"/>
              </a:solidFill>
            </a:endParaRPr>
          </a:p>
          <a:p>
            <a:r>
              <a:rPr lang="de-AT" smtClean="0"/>
              <a:t>b) All log data informa-mation follows a syntax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1) Log Data Files Have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27"/>
          <a:stretch/>
        </p:blipFill>
        <p:spPr bwMode="auto">
          <a:xfrm>
            <a:off x="611559" y="1844824"/>
            <a:ext cx="2472836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2364164" cy="226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6"/>
          <a:stretch/>
        </p:blipFill>
        <p:spPr bwMode="auto">
          <a:xfrm>
            <a:off x="6144076" y="1927326"/>
            <a:ext cx="2381484" cy="4309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3777" y="1412776"/>
            <a:ext cx="2460617" cy="265659"/>
          </a:xfrm>
          <a:prstGeom prst="rect">
            <a:avLst/>
          </a:prstGeom>
          <a:noFill/>
          <a:ln w="57150">
            <a:solidFill>
              <a:srgbClr val="81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9344" y="1443840"/>
            <a:ext cx="1728192" cy="197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b="1" smtClean="0">
                <a:solidFill>
                  <a:srgbClr val="81CFFF"/>
                </a:solidFill>
              </a:rPr>
              <a:t>type: dana</a:t>
            </a:r>
            <a:endParaRPr lang="en-US" sz="1300" b="1" dirty="0" smtClean="0">
              <a:solidFill>
                <a:srgbClr val="81C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6780" y="1412776"/>
            <a:ext cx="2460617" cy="265659"/>
          </a:xfrm>
          <a:prstGeom prst="rect">
            <a:avLst/>
          </a:prstGeom>
          <a:noFill/>
          <a:ln w="57150">
            <a:solidFill>
              <a:srgbClr val="81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8184" y="1443840"/>
            <a:ext cx="1728192" cy="197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300" b="1" smtClean="0">
                <a:solidFill>
                  <a:srgbClr val="81CFFF"/>
                </a:solidFill>
              </a:rPr>
              <a:t>type: trace</a:t>
            </a:r>
            <a:endParaRPr lang="en-US" sz="1300" b="1" dirty="0" smtClean="0">
              <a:solidFill>
                <a:srgbClr val="81C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3777" y="2204864"/>
            <a:ext cx="2460617" cy="316835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58" y="5437689"/>
            <a:ext cx="2472837" cy="7276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509" y="3483592"/>
            <a:ext cx="2460617" cy="2736304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8398" y="1934632"/>
            <a:ext cx="2472837" cy="14943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44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91499" y="1196752"/>
            <a:ext cx="2872389" cy="576064"/>
          </a:xfrm>
        </p:spPr>
        <p:txBody>
          <a:bodyPr/>
          <a:lstStyle/>
          <a:p>
            <a:r>
              <a:rPr lang="de-AT" smtClean="0"/>
              <a:t>Example 1: TCB Traces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2) Log Data Files Come in Packages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20" name="Group 19"/>
          <p:cNvGrpSpPr/>
          <p:nvPr/>
        </p:nvGrpSpPr>
        <p:grpSpPr>
          <a:xfrm>
            <a:off x="776191" y="1628800"/>
            <a:ext cx="2283641" cy="2012679"/>
            <a:chOff x="541446" y="1737139"/>
            <a:chExt cx="2283641" cy="201267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957" r="62559"/>
            <a:stretch/>
          </p:blipFill>
          <p:spPr bwMode="auto">
            <a:xfrm>
              <a:off x="541446" y="1737139"/>
              <a:ext cx="2039875" cy="641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97" t="9375" r="21352" b="50000"/>
            <a:stretch/>
          </p:blipFill>
          <p:spPr bwMode="auto">
            <a:xfrm>
              <a:off x="1405719" y="2449655"/>
              <a:ext cx="1419368" cy="1300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2" y="3861048"/>
            <a:ext cx="3257922" cy="247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2"/>
          <p:cNvSpPr txBox="1">
            <a:spLocks/>
          </p:cNvSpPr>
          <p:nvPr/>
        </p:nvSpPr>
        <p:spPr>
          <a:xfrm>
            <a:off x="5292080" y="1196752"/>
            <a:ext cx="3456384" cy="576064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AT" smtClean="0"/>
              <a:t>Example 2: Basis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64088" y="1772816"/>
            <a:ext cx="2734786" cy="1085025"/>
            <a:chOff x="5275181" y="1772816"/>
            <a:chExt cx="2734786" cy="1085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967" y="2333966"/>
              <a:ext cx="2286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181" y="1772816"/>
              <a:ext cx="2638425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46566"/>
            <a:ext cx="3286379" cy="2487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322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85682" y="1124744"/>
            <a:ext cx="2872389" cy="576064"/>
          </a:xfrm>
        </p:spPr>
        <p:txBody>
          <a:bodyPr/>
          <a:lstStyle/>
          <a:p>
            <a:r>
              <a:rPr lang="de-AT" smtClean="0"/>
              <a:t>Example 1: Machine DB</a:t>
            </a:r>
          </a:p>
          <a:p>
            <a:pPr marL="342900" indent="-34290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0" y="180000"/>
            <a:ext cx="6624737" cy="576000"/>
          </a:xfrm>
        </p:spPr>
        <p:txBody>
          <a:bodyPr/>
          <a:lstStyle/>
          <a:p>
            <a:r>
              <a:rPr lang="de-AT" smtClean="0"/>
              <a:t>3) Log Data File Organization Provides Context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4122" name="Group 4121"/>
          <p:cNvGrpSpPr/>
          <p:nvPr/>
        </p:nvGrpSpPr>
        <p:grpSpPr>
          <a:xfrm>
            <a:off x="844495" y="1545540"/>
            <a:ext cx="2935417" cy="3238500"/>
            <a:chOff x="588125" y="1749002"/>
            <a:chExt cx="2935417" cy="32385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692" y="1749002"/>
              <a:ext cx="1847850" cy="323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459668" y="3060334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4308" y="2988326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m/c 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308" y="3381643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machine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1508708" y="3457964"/>
              <a:ext cx="436935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259632" y="4216775"/>
              <a:ext cx="1080120" cy="300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94308" y="4143454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date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259632" y="4843282"/>
              <a:ext cx="1080120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94308" y="3767475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system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433790" y="3835170"/>
              <a:ext cx="617930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3" idx="3"/>
            </p:cNvCxnSpPr>
            <p:nvPr/>
          </p:nvCxnSpPr>
          <p:spPr>
            <a:xfrm>
              <a:off x="1508708" y="4437112"/>
              <a:ext cx="543012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94308" y="4572502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259632" y="4648823"/>
              <a:ext cx="79208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8125" y="4759648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date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4308" y="4360791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system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308" y="3979186"/>
              <a:ext cx="914400" cy="152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259632" y="4055507"/>
              <a:ext cx="79208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1" name="Group 4120"/>
          <p:cNvGrpSpPr/>
          <p:nvPr/>
        </p:nvGrpSpPr>
        <p:grpSpPr>
          <a:xfrm>
            <a:off x="4499992" y="1087240"/>
            <a:ext cx="3687515" cy="2197744"/>
            <a:chOff x="4499992" y="1196752"/>
            <a:chExt cx="3687515" cy="2197744"/>
          </a:xfrm>
        </p:grpSpPr>
        <p:sp>
          <p:nvSpPr>
            <p:cNvPr id="22" name="Text Placeholder 2"/>
            <p:cNvSpPr txBox="1">
              <a:spLocks/>
            </p:cNvSpPr>
            <p:nvPr/>
          </p:nvSpPr>
          <p:spPr>
            <a:xfrm>
              <a:off x="4499992" y="1196752"/>
              <a:ext cx="3168352" cy="57606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mtClean="0"/>
                <a:t>Example 2: TCB Traces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8632" y="1594271"/>
              <a:ext cx="2428875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7" name="Group 86"/>
            <p:cNvGrpSpPr/>
            <p:nvPr/>
          </p:nvGrpSpPr>
          <p:grpSpPr>
            <a:xfrm>
              <a:off x="4644008" y="1589191"/>
              <a:ext cx="1213284" cy="152642"/>
              <a:chOff x="594308" y="4152080"/>
              <a:chExt cx="1213284" cy="152642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>
                <a:off x="1259632" y="4228401"/>
                <a:ext cx="54796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594308" y="4152080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date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644008" y="1804711"/>
              <a:ext cx="1296144" cy="152642"/>
              <a:chOff x="594308" y="3390269"/>
              <a:chExt cx="1296144" cy="15264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5" name="Straight Arrow Connector 94"/>
              <p:cNvCxnSpPr>
                <a:stCxn id="94" idx="3"/>
              </p:cNvCxnSpPr>
              <p:nvPr/>
            </p:nvCxnSpPr>
            <p:spPr>
              <a:xfrm>
                <a:off x="1508708" y="3466590"/>
                <a:ext cx="381744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4644008" y="1990993"/>
              <a:ext cx="1440160" cy="152642"/>
              <a:chOff x="594308" y="3390269"/>
              <a:chExt cx="1440160" cy="152642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9" name="Straight Arrow Connector 98"/>
              <p:cNvCxnSpPr>
                <a:stCxn id="98" idx="3"/>
              </p:cNvCxnSpPr>
              <p:nvPr/>
            </p:nvCxnSpPr>
            <p:spPr>
              <a:xfrm>
                <a:off x="1508708" y="3466590"/>
                <a:ext cx="52576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4644008" y="2204864"/>
              <a:ext cx="1440160" cy="152642"/>
              <a:chOff x="594308" y="3390269"/>
              <a:chExt cx="1440160" cy="15264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2" name="Straight Arrow Connector 101"/>
              <p:cNvCxnSpPr>
                <a:stCxn id="101" idx="3"/>
              </p:cNvCxnSpPr>
              <p:nvPr/>
            </p:nvCxnSpPr>
            <p:spPr>
              <a:xfrm>
                <a:off x="1508708" y="3466590"/>
                <a:ext cx="52576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4644008" y="2418062"/>
              <a:ext cx="1440160" cy="152642"/>
              <a:chOff x="594308" y="3390269"/>
              <a:chExt cx="1440160" cy="152642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5" name="Straight Arrow Connector 104"/>
              <p:cNvCxnSpPr>
                <a:stCxn id="104" idx="3"/>
              </p:cNvCxnSpPr>
              <p:nvPr/>
            </p:nvCxnSpPr>
            <p:spPr>
              <a:xfrm>
                <a:off x="1508708" y="3466590"/>
                <a:ext cx="52576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4644008" y="2596582"/>
              <a:ext cx="1296144" cy="152642"/>
              <a:chOff x="594308" y="3390269"/>
              <a:chExt cx="1296144" cy="15264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594308" y="3390269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machine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8" name="Straight Arrow Connector 107"/>
              <p:cNvCxnSpPr>
                <a:stCxn id="107" idx="3"/>
              </p:cNvCxnSpPr>
              <p:nvPr/>
            </p:nvCxnSpPr>
            <p:spPr>
              <a:xfrm>
                <a:off x="1508708" y="3466590"/>
                <a:ext cx="381744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644008" y="3000449"/>
              <a:ext cx="1512168" cy="152642"/>
              <a:chOff x="594308" y="4581128"/>
              <a:chExt cx="1512168" cy="152642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594308" y="4581128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type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>
                <a:off x="1259632" y="4657449"/>
                <a:ext cx="846844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4644008" y="3202307"/>
              <a:ext cx="1512168" cy="152642"/>
              <a:chOff x="594308" y="4581128"/>
              <a:chExt cx="1512168" cy="152642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594308" y="4581128"/>
                <a:ext cx="914400" cy="152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900" smtClean="0">
                    <a:solidFill>
                      <a:srgbClr val="0000FF"/>
                    </a:solidFill>
                  </a:rPr>
                  <a:t>type context</a:t>
                </a:r>
                <a:endParaRPr lang="en-US" sz="900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6" name="Straight Arrow Connector 115"/>
              <p:cNvCxnSpPr/>
              <p:nvPr/>
            </p:nvCxnSpPr>
            <p:spPr>
              <a:xfrm>
                <a:off x="1259632" y="4657449"/>
                <a:ext cx="846844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0" name="Group 4119"/>
          <p:cNvGrpSpPr/>
          <p:nvPr/>
        </p:nvGrpSpPr>
        <p:grpSpPr>
          <a:xfrm>
            <a:off x="4427984" y="3576016"/>
            <a:ext cx="4032448" cy="2843132"/>
            <a:chOff x="4427984" y="3645024"/>
            <a:chExt cx="4032448" cy="2843132"/>
          </a:xfrm>
        </p:grpSpPr>
        <p:sp>
          <p:nvSpPr>
            <p:cNvPr id="16" name="Text Placeholder 2"/>
            <p:cNvSpPr txBox="1">
              <a:spLocks/>
            </p:cNvSpPr>
            <p:nvPr/>
          </p:nvSpPr>
          <p:spPr>
            <a:xfrm>
              <a:off x="4427984" y="3645024"/>
              <a:ext cx="4032448" cy="57606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mtClean="0"/>
                <a:t>Example 3: Process Engineering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318"/>
            <a:stretch/>
          </p:blipFill>
          <p:spPr bwMode="auto">
            <a:xfrm>
              <a:off x="5816674" y="4011733"/>
              <a:ext cx="2427734" cy="247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Straight Arrow Connector 57"/>
            <p:cNvCxnSpPr/>
            <p:nvPr/>
          </p:nvCxnSpPr>
          <p:spPr>
            <a:xfrm>
              <a:off x="5508104" y="4843282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42744" y="4771274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user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5508104" y="4657449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642744" y="4585441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user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508104" y="4469487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642744" y="4397479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user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508104" y="4289787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642744" y="4217779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user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42744" y="4939035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project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5508104" y="5015356"/>
              <a:ext cx="43204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530172" y="5218848"/>
              <a:ext cx="62600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42744" y="5159779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machine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508104" y="5405861"/>
              <a:ext cx="648072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642744" y="5346792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machine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5509368" y="5592765"/>
              <a:ext cx="64680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644008" y="5533696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machine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42744" y="5898837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sub structuring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453348" y="5975158"/>
              <a:ext cx="7748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642744" y="6083035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5338210" y="6159356"/>
              <a:ext cx="110599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642744" y="6270277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type context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5338210" y="6346598"/>
              <a:ext cx="1105998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642744" y="5717895"/>
              <a:ext cx="914400" cy="1526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>
                  <a:solidFill>
                    <a:srgbClr val="0000FF"/>
                  </a:solidFill>
                </a:rPr>
                <a:t>sub structuring</a:t>
              </a:r>
              <a:endParaRPr lang="en-US" sz="9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5453348" y="5794216"/>
              <a:ext cx="7748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9" name="Group 4118"/>
          <p:cNvGrpSpPr/>
          <p:nvPr/>
        </p:nvGrpSpPr>
        <p:grpSpPr>
          <a:xfrm>
            <a:off x="0" y="5085184"/>
            <a:ext cx="4427984" cy="1110498"/>
            <a:chOff x="0" y="5177031"/>
            <a:chExt cx="4427984" cy="1110498"/>
          </a:xfrm>
        </p:grpSpPr>
        <p:sp>
          <p:nvSpPr>
            <p:cNvPr id="4118" name="Right Arrow 4117"/>
            <p:cNvSpPr/>
            <p:nvPr/>
          </p:nvSpPr>
          <p:spPr>
            <a:xfrm>
              <a:off x="0" y="5177031"/>
              <a:ext cx="4427984" cy="1110498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TextBox 4116"/>
            <p:cNvSpPr txBox="1"/>
            <p:nvPr/>
          </p:nvSpPr>
          <p:spPr>
            <a:xfrm>
              <a:off x="129208" y="5229200"/>
              <a:ext cx="3650704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>
                  <a:solidFill>
                    <a:schemeClr val="bg1"/>
                  </a:solidFill>
                </a:rPr>
                <a:t>Challenge:</a:t>
              </a:r>
            </a:p>
            <a:p>
              <a:pPr marL="180975" indent="-180975">
                <a:buFont typeface="Arial" pitchFamily="34" charset="0"/>
                <a:buChar char="•"/>
              </a:pPr>
              <a:r>
                <a:rPr lang="de-AT" sz="1300" smtClean="0">
                  <a:solidFill>
                    <a:schemeClr val="bg1"/>
                  </a:solidFill>
                </a:rPr>
                <a:t>Users should have </a:t>
              </a:r>
              <a:r>
                <a:rPr lang="de-AT" sz="1300" smtClean="0">
                  <a:solidFill>
                    <a:srgbClr val="FFFF00"/>
                  </a:solidFill>
                </a:rPr>
                <a:t>sufficient freedom </a:t>
              </a:r>
              <a:r>
                <a:rPr lang="de-AT" sz="1300" smtClean="0">
                  <a:solidFill>
                    <a:schemeClr val="bg1"/>
                  </a:solidFill>
                </a:rPr>
                <a:t>to</a:t>
              </a:r>
            </a:p>
            <a:p>
              <a:r>
                <a:rPr lang="de-AT" sz="1300">
                  <a:solidFill>
                    <a:schemeClr val="bg1"/>
                  </a:solidFill>
                </a:rPr>
                <a:t> </a:t>
              </a:r>
              <a:r>
                <a:rPr lang="de-AT" sz="1300" smtClean="0">
                  <a:solidFill>
                    <a:schemeClr val="bg1"/>
                  </a:solidFill>
                </a:rPr>
                <a:t>   organize log data files individually</a:t>
              </a:r>
            </a:p>
            <a:p>
              <a:pPr marL="180975" indent="-180975">
                <a:buFont typeface="Arial" pitchFamily="34" charset="0"/>
                <a:buChar char="•"/>
              </a:pPr>
              <a:r>
                <a:rPr lang="de-AT" sz="1300" smtClean="0">
                  <a:solidFill>
                    <a:schemeClr val="bg1"/>
                  </a:solidFill>
                </a:rPr>
                <a:t>There should be </a:t>
              </a:r>
              <a:r>
                <a:rPr lang="de-AT" sz="1300" smtClean="0">
                  <a:solidFill>
                    <a:srgbClr val="FFFF00"/>
                  </a:solidFill>
                </a:rPr>
                <a:t>some structure/naming convention</a:t>
              </a:r>
            </a:p>
            <a:p>
              <a:pPr marL="180975"/>
              <a:r>
                <a:rPr lang="de-AT" sz="1300" smtClean="0">
                  <a:solidFill>
                    <a:schemeClr val="bg1"/>
                  </a:solidFill>
                </a:rPr>
                <a:t> to allow </a:t>
              </a:r>
              <a:r>
                <a:rPr lang="de-AT" sz="1300" smtClean="0">
                  <a:solidFill>
                    <a:srgbClr val="FFFF00"/>
                  </a:solidFill>
                </a:rPr>
                <a:t>automated context reading</a:t>
              </a:r>
              <a:endParaRPr lang="en-US" sz="1300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458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The Proposal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75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48178" y="1556792"/>
            <a:ext cx="7984262" cy="1152128"/>
            <a:chOff x="548178" y="1556792"/>
            <a:chExt cx="7984262" cy="1152128"/>
          </a:xfrm>
        </p:grpSpPr>
        <p:sp>
          <p:nvSpPr>
            <p:cNvPr id="7" name="Rounded Rectangle 6"/>
            <p:cNvSpPr/>
            <p:nvPr/>
          </p:nvSpPr>
          <p:spPr>
            <a:xfrm>
              <a:off x="548178" y="1556792"/>
              <a:ext cx="7984262" cy="115212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8178" y="1556792"/>
              <a:ext cx="7984262" cy="432048"/>
            </a:xfrm>
            <a:prstGeom prst="roundRect">
              <a:avLst>
                <a:gd name="adj" fmla="val 3463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643052"/>
            <a:ext cx="8135984" cy="1008112"/>
          </a:xfrm>
        </p:spPr>
        <p:txBody>
          <a:bodyPr/>
          <a:lstStyle/>
          <a:p>
            <a:r>
              <a:rPr lang="de-AT" sz="1800" smtClean="0">
                <a:solidFill>
                  <a:schemeClr val="tx2"/>
                </a:solidFill>
              </a:rPr>
              <a:t>     Unified Log File Formats</a:t>
            </a:r>
          </a:p>
          <a:p>
            <a:pPr marL="885825" lvl="2" indent="-342900">
              <a:buClr>
                <a:schemeClr val="bg1"/>
              </a:buClr>
              <a:buFont typeface="Arial" pitchFamily="34" charset="0"/>
              <a:buChar char="−"/>
            </a:pPr>
            <a:r>
              <a:rPr lang="de-AT" sz="1600" smtClean="0">
                <a:solidFill>
                  <a:schemeClr val="bg1"/>
                </a:solidFill>
              </a:rPr>
              <a:t>which contain a full set of relevant parameters (needed for efficient analysis)</a:t>
            </a:r>
          </a:p>
          <a:p>
            <a:pPr marL="885825" lvl="2" indent="-342900">
              <a:buClr>
                <a:schemeClr val="bg1"/>
              </a:buClr>
              <a:buFont typeface="Arial" pitchFamily="34" charset="0"/>
              <a:buChar char="−"/>
            </a:pPr>
            <a:r>
              <a:rPr lang="de-AT" sz="1600" smtClean="0">
                <a:solidFill>
                  <a:schemeClr val="bg1"/>
                </a:solidFill>
              </a:rPr>
              <a:t>which can be imported by standardized import (driver)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21" name="Group 20"/>
          <p:cNvGrpSpPr/>
          <p:nvPr/>
        </p:nvGrpSpPr>
        <p:grpSpPr>
          <a:xfrm>
            <a:off x="539552" y="2996952"/>
            <a:ext cx="8280000" cy="1872208"/>
            <a:chOff x="539552" y="2996952"/>
            <a:chExt cx="8280000" cy="1872208"/>
          </a:xfrm>
        </p:grpSpPr>
        <p:grpSp>
          <p:nvGrpSpPr>
            <p:cNvPr id="14" name="Group 13"/>
            <p:cNvGrpSpPr/>
            <p:nvPr/>
          </p:nvGrpSpPr>
          <p:grpSpPr>
            <a:xfrm>
              <a:off x="548178" y="2996952"/>
              <a:ext cx="7984262" cy="1872208"/>
              <a:chOff x="548178" y="1556792"/>
              <a:chExt cx="7984262" cy="1872208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48178" y="1556792"/>
                <a:ext cx="7984262" cy="187220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8178" y="1556792"/>
                <a:ext cx="7984262" cy="432048"/>
              </a:xfrm>
              <a:prstGeom prst="roundRect">
                <a:avLst>
                  <a:gd name="adj" fmla="val 3463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 Placeholder 2"/>
            <p:cNvSpPr txBox="1">
              <a:spLocks/>
            </p:cNvSpPr>
            <p:nvPr/>
          </p:nvSpPr>
          <p:spPr>
            <a:xfrm>
              <a:off x="539552" y="3068960"/>
              <a:ext cx="8280000" cy="1800200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z="1800">
                  <a:solidFill>
                    <a:schemeClr val="tx2"/>
                  </a:solidFill>
                </a:rPr>
                <a:t> </a:t>
              </a:r>
              <a:r>
                <a:rPr lang="de-AT" sz="1800" smtClean="0">
                  <a:solidFill>
                    <a:schemeClr val="tx2"/>
                  </a:solidFill>
                </a:rPr>
                <a:t>    Unified Log Data File Organization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supporting log data packages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contain sufficient information to allow automatic package reading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allows automatic reconstruction of context information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allows project based structuring</a:t>
              </a:r>
            </a:p>
          </p:txBody>
        </p:sp>
      </p:grpSp>
      <p:sp>
        <p:nvSpPr>
          <p:cNvPr id="12" name="Text Placeholder 2"/>
          <p:cNvSpPr txBox="1">
            <a:spLocks/>
          </p:cNvSpPr>
          <p:nvPr/>
        </p:nvSpPr>
        <p:spPr>
          <a:xfrm>
            <a:off x="539552" y="1052736"/>
            <a:ext cx="8280000" cy="216024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AT" sz="1800" smtClean="0"/>
              <a:t>Define &amp; Implement a Log File Management which comprises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8178" y="5134171"/>
            <a:ext cx="8135064" cy="1152128"/>
            <a:chOff x="548178" y="5134171"/>
            <a:chExt cx="8135064" cy="1152128"/>
          </a:xfrm>
        </p:grpSpPr>
        <p:grpSp>
          <p:nvGrpSpPr>
            <p:cNvPr id="17" name="Group 16"/>
            <p:cNvGrpSpPr/>
            <p:nvPr/>
          </p:nvGrpSpPr>
          <p:grpSpPr>
            <a:xfrm>
              <a:off x="548178" y="5134171"/>
              <a:ext cx="7984262" cy="1152128"/>
              <a:chOff x="548178" y="1556792"/>
              <a:chExt cx="7984262" cy="1152128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48178" y="1556792"/>
                <a:ext cx="7984262" cy="115212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48178" y="1556792"/>
                <a:ext cx="7984262" cy="432048"/>
              </a:xfrm>
              <a:prstGeom prst="roundRect">
                <a:avLst>
                  <a:gd name="adj" fmla="val 3463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 Placeholder 2"/>
            <p:cNvSpPr txBox="1">
              <a:spLocks/>
            </p:cNvSpPr>
            <p:nvPr/>
          </p:nvSpPr>
          <p:spPr>
            <a:xfrm>
              <a:off x="548178" y="5208948"/>
              <a:ext cx="8135064" cy="1008112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z="1800" smtClean="0">
                  <a:solidFill>
                    <a:schemeClr val="tx2"/>
                  </a:solidFill>
                </a:rPr>
                <a:t>     Machine Library &amp; GUI Extension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supporting the defined log data file organization</a:t>
              </a:r>
            </a:p>
            <a:p>
              <a:pPr marL="885825" lvl="2" indent="-342900">
                <a:buClr>
                  <a:schemeClr val="bg1"/>
                </a:buClr>
                <a:buFont typeface="Arial" panose="020B0604020202020204" pitchFamily="34" charset="0"/>
                <a:buChar char="−"/>
              </a:pPr>
              <a:r>
                <a:rPr lang="de-AT" sz="1600" smtClean="0">
                  <a:solidFill>
                    <a:schemeClr val="bg1"/>
                  </a:solidFill>
                </a:rPr>
                <a:t>allows project definition and project based organization</a:t>
              </a:r>
            </a:p>
            <a:p>
              <a:pPr lvl="2" indent="0">
                <a:buFont typeface="Arial" panose="020B0604020202020204" pitchFamily="34" charset="0"/>
                <a:buNone/>
              </a:pPr>
              <a:endParaRPr lang="de-AT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/>
          <p:cNvGrpSpPr/>
          <p:nvPr/>
        </p:nvGrpSpPr>
        <p:grpSpPr>
          <a:xfrm>
            <a:off x="664268" y="1670725"/>
            <a:ext cx="7416824" cy="4350563"/>
            <a:chOff x="683568" y="1670725"/>
            <a:chExt cx="7416824" cy="4350563"/>
          </a:xfrm>
        </p:grpSpPr>
        <p:grpSp>
          <p:nvGrpSpPr>
            <p:cNvPr id="2050" name="Group 2049"/>
            <p:cNvGrpSpPr/>
            <p:nvPr/>
          </p:nvGrpSpPr>
          <p:grpSpPr>
            <a:xfrm>
              <a:off x="683568" y="1670725"/>
              <a:ext cx="4096699" cy="4104068"/>
              <a:chOff x="2081672" y="1688497"/>
              <a:chExt cx="4096699" cy="410406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081672" y="1688497"/>
                <a:ext cx="4096699" cy="4104068"/>
                <a:chOff x="2081672" y="1688497"/>
                <a:chExt cx="4096699" cy="4104068"/>
              </a:xfrm>
            </p:grpSpPr>
            <p:sp>
              <p:nvSpPr>
                <p:cNvPr id="49" name="Chord 48"/>
                <p:cNvSpPr/>
                <p:nvPr/>
              </p:nvSpPr>
              <p:spPr>
                <a:xfrm rot="8100000" flipH="1" flipV="1">
                  <a:off x="2111454" y="1764426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D4A9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Pie 58"/>
                <p:cNvSpPr/>
                <p:nvPr/>
              </p:nvSpPr>
              <p:spPr>
                <a:xfrm flipV="1">
                  <a:off x="2115102" y="1721060"/>
                  <a:ext cx="4032448" cy="4032447"/>
                </a:xfrm>
                <a:prstGeom prst="pie">
                  <a:avLst>
                    <a:gd name="adj1" fmla="val 13534285"/>
                    <a:gd name="adj2" fmla="val 18793653"/>
                  </a:avLst>
                </a:prstGeom>
                <a:solidFill>
                  <a:srgbClr val="FFD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Chord 56"/>
                <p:cNvSpPr/>
                <p:nvPr/>
              </p:nvSpPr>
              <p:spPr>
                <a:xfrm rot="18900000" flipH="1">
                  <a:off x="2138026" y="1717735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Pie 20"/>
                <p:cNvSpPr/>
                <p:nvPr/>
              </p:nvSpPr>
              <p:spPr>
                <a:xfrm>
                  <a:off x="2123728" y="1726686"/>
                  <a:ext cx="4032448" cy="4032447"/>
                </a:xfrm>
                <a:prstGeom prst="pie">
                  <a:avLst>
                    <a:gd name="adj1" fmla="val 13492726"/>
                    <a:gd name="adj2" fmla="val 1879365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Donut 52"/>
                <p:cNvSpPr/>
                <p:nvPr/>
              </p:nvSpPr>
              <p:spPr>
                <a:xfrm rot="18900000">
                  <a:off x="2081672" y="1688497"/>
                  <a:ext cx="4096699" cy="4104068"/>
                </a:xfrm>
                <a:prstGeom prst="donut">
                  <a:avLst>
                    <a:gd name="adj" fmla="val 254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745922" y="2384155"/>
                  <a:ext cx="570334" cy="540789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097378" y="4755092"/>
                  <a:ext cx="375087" cy="384122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5085875" y="2342599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780790" y="4752270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/>
              <p:cNvSpPr txBox="1"/>
              <p:nvPr/>
            </p:nvSpPr>
            <p:spPr>
              <a:xfrm>
                <a:off x="3533066" y="1942710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R&amp;D tasks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6200000">
                <a:off x="5201834" y="3612040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field support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16200000">
                <a:off x="1840336" y="3637918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serial  production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515814" y="5315011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other applications</a:t>
                </a:r>
                <a:endParaRPr lang="en-US" sz="1400" dirty="0" smtClean="0">
                  <a:latin typeface="+mn-lt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004048" y="4682700"/>
              <a:ext cx="3096344" cy="13385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600"/>
                <a:t>3</a:t>
              </a:r>
              <a:r>
                <a:rPr lang="de-AT" sz="1600" smtClean="0"/>
                <a:t>) Application Layer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R&amp;D tasks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field support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serial production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other applications</a:t>
              </a:r>
              <a:endParaRPr lang="en-US" sz="1600" dirty="0" smtClean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Definition &amp; Implementation in Layers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sp>
        <p:nvSpPr>
          <p:cNvPr id="2052" name="TextBox 2051"/>
          <p:cNvSpPr txBox="1"/>
          <p:nvPr/>
        </p:nvSpPr>
        <p:spPr>
          <a:xfrm>
            <a:off x="4788024" y="1628800"/>
            <a:ext cx="3842695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mtClean="0">
                <a:solidFill>
                  <a:schemeClr val="tx2"/>
                </a:solidFill>
              </a:rPr>
              <a:t>Log File Management Structure</a:t>
            </a:r>
            <a:endParaRPr lang="en-US" dirty="0" smtClean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12297" y="2212969"/>
            <a:ext cx="6888095" cy="3024335"/>
            <a:chOff x="1212297" y="2212969"/>
            <a:chExt cx="6888095" cy="3024335"/>
          </a:xfrm>
        </p:grpSpPr>
        <p:sp>
          <p:nvSpPr>
            <p:cNvPr id="87" name="TextBox 86"/>
            <p:cNvSpPr txBox="1"/>
            <p:nvPr/>
          </p:nvSpPr>
          <p:spPr>
            <a:xfrm>
              <a:off x="5004048" y="3422825"/>
              <a:ext cx="3096344" cy="798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600" smtClean="0"/>
                <a:t>2) Specifics Layer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format specifics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organization specifics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machine LIB &amp; GUI</a:t>
              </a:r>
              <a:endParaRPr lang="en-US" sz="1600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212297" y="2212969"/>
              <a:ext cx="3029776" cy="3024335"/>
              <a:chOff x="1212297" y="2212969"/>
              <a:chExt cx="3029776" cy="3024335"/>
            </a:xfrm>
          </p:grpSpPr>
          <p:sp>
            <p:nvSpPr>
              <p:cNvPr id="39" name="Chord 38"/>
              <p:cNvSpPr/>
              <p:nvPr/>
            </p:nvSpPr>
            <p:spPr>
              <a:xfrm rot="5400000" flipH="1" flipV="1">
                <a:off x="1257057" y="2269610"/>
                <a:ext cx="2952324" cy="2962771"/>
              </a:xfrm>
              <a:prstGeom prst="chord">
                <a:avLst>
                  <a:gd name="adj1" fmla="val 5339719"/>
                  <a:gd name="adj2" fmla="val 1623200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hord 31"/>
              <p:cNvSpPr/>
              <p:nvPr/>
            </p:nvSpPr>
            <p:spPr>
              <a:xfrm rot="16200000" flipH="1">
                <a:off x="1245046" y="2253880"/>
                <a:ext cx="2952324" cy="2962771"/>
              </a:xfrm>
              <a:prstGeom prst="chord">
                <a:avLst>
                  <a:gd name="adj1" fmla="val 5339719"/>
                  <a:gd name="adj2" fmla="val 16232007"/>
                </a:avLst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ie 16"/>
              <p:cNvSpPr/>
              <p:nvPr/>
            </p:nvSpPr>
            <p:spPr>
              <a:xfrm flipH="1">
                <a:off x="1212297" y="2257480"/>
                <a:ext cx="2999663" cy="2924280"/>
              </a:xfrm>
              <a:prstGeom prst="pie">
                <a:avLst>
                  <a:gd name="adj1" fmla="val 7099299"/>
                  <a:gd name="adj2" fmla="val 1487633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 rot="19570262">
                <a:off x="1453485" y="2546651"/>
                <a:ext cx="1208080" cy="504705"/>
                <a:chOff x="2109832" y="2331108"/>
                <a:chExt cx="1208080" cy="504705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2117710" y="2513077"/>
                  <a:ext cx="1200202" cy="32273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specifics</a:t>
                  </a:r>
                  <a:endParaRPr lang="en-US" sz="1400" dirty="0" smtClean="0">
                    <a:latin typeface="+mn-lt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109832" y="2331108"/>
                  <a:ext cx="1200202" cy="181969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format</a:t>
                  </a:r>
                  <a:endParaRPr lang="en-US" sz="1400" dirty="0" smtClean="0">
                    <a:latin typeface="+mn-lt"/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 rot="1842643">
                <a:off x="1509052" y="4568407"/>
                <a:ext cx="1218202" cy="481004"/>
                <a:chOff x="2117710" y="4736050"/>
                <a:chExt cx="1218202" cy="481004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2135710" y="4736050"/>
                  <a:ext cx="1200202" cy="259517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organization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117710" y="4894318"/>
                  <a:ext cx="1200202" cy="32273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specifics</a:t>
                  </a:r>
                  <a:endParaRPr lang="en-US" sz="1400" dirty="0" smtClean="0">
                    <a:latin typeface="+mn-lt"/>
                  </a:endParaRPr>
                </a:p>
              </p:txBody>
            </p: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1312215" y="3745925"/>
                <a:ext cx="499155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074025" y="2395632"/>
                <a:ext cx="202701" cy="468134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177970" y="4560876"/>
                <a:ext cx="241902" cy="4523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Donut 35"/>
              <p:cNvSpPr/>
              <p:nvPr/>
            </p:nvSpPr>
            <p:spPr>
              <a:xfrm rot="16200000">
                <a:off x="1215018" y="2210249"/>
                <a:ext cx="3024335" cy="3029775"/>
              </a:xfrm>
              <a:prstGeom prst="donut">
                <a:avLst>
                  <a:gd name="adj" fmla="val 254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 rot="5400000">
                <a:off x="3285204" y="3494387"/>
                <a:ext cx="1208080" cy="504705"/>
                <a:chOff x="2109832" y="2331108"/>
                <a:chExt cx="1208080" cy="504705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2117710" y="2513077"/>
                  <a:ext cx="1200202" cy="32273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lib &amp; GUI</a:t>
                  </a:r>
                  <a:endParaRPr lang="en-US" sz="1400" dirty="0" smtClean="0">
                    <a:latin typeface="+mn-lt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109832" y="2331108"/>
                  <a:ext cx="1200202" cy="181969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400" smtClean="0">
                      <a:latin typeface="+mn-lt"/>
                    </a:rPr>
                    <a:t>machine</a:t>
                  </a:r>
                  <a:endParaRPr lang="en-US" sz="1400" dirty="0" smtClean="0">
                    <a:latin typeface="+mn-lt"/>
                  </a:endParaRPr>
                </a:p>
              </p:txBody>
            </p:sp>
          </p:grpSp>
        </p:grpSp>
      </p:grpSp>
      <p:grpSp>
        <p:nvGrpSpPr>
          <p:cNvPr id="2053" name="Group 2052"/>
          <p:cNvGrpSpPr/>
          <p:nvPr/>
        </p:nvGrpSpPr>
        <p:grpSpPr>
          <a:xfrm>
            <a:off x="1706534" y="2253445"/>
            <a:ext cx="6366656" cy="2475249"/>
            <a:chOff x="1733736" y="2270697"/>
            <a:chExt cx="6366656" cy="2475249"/>
          </a:xfrm>
        </p:grpSpPr>
        <p:grpSp>
          <p:nvGrpSpPr>
            <p:cNvPr id="29" name="Group 28"/>
            <p:cNvGrpSpPr/>
            <p:nvPr/>
          </p:nvGrpSpPr>
          <p:grpSpPr>
            <a:xfrm>
              <a:off x="1733736" y="2763156"/>
              <a:ext cx="1982790" cy="1982790"/>
              <a:chOff x="3131840" y="2780928"/>
              <a:chExt cx="1982790" cy="1982790"/>
            </a:xfrm>
          </p:grpSpPr>
          <p:sp>
            <p:nvSpPr>
              <p:cNvPr id="43" name="Chord 42"/>
              <p:cNvSpPr/>
              <p:nvPr/>
            </p:nvSpPr>
            <p:spPr>
              <a:xfrm rot="10800000" flipH="1">
                <a:off x="3188166" y="2828591"/>
                <a:ext cx="1900780" cy="1900780"/>
              </a:xfrm>
              <a:prstGeom prst="chord">
                <a:avLst>
                  <a:gd name="adj1" fmla="val 10767567"/>
                  <a:gd name="adj2" fmla="val 40006"/>
                </a:avLst>
              </a:prstGeom>
              <a:solidFill>
                <a:srgbClr val="E2E0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hord 37"/>
              <p:cNvSpPr/>
              <p:nvPr/>
            </p:nvSpPr>
            <p:spPr>
              <a:xfrm>
                <a:off x="3188165" y="2818378"/>
                <a:ext cx="1900780" cy="1900780"/>
              </a:xfrm>
              <a:prstGeom prst="chord">
                <a:avLst>
                  <a:gd name="adj1" fmla="val 10787013"/>
                  <a:gd name="adj2" fmla="val 21595699"/>
                </a:avLst>
              </a:prstGeom>
              <a:solidFill>
                <a:srgbClr val="81C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7" idx="0"/>
                <a:endCxn id="7" idx="4"/>
              </p:cNvCxnSpPr>
              <p:nvPr/>
            </p:nvCxnSpPr>
            <p:spPr>
              <a:xfrm>
                <a:off x="3131840" y="3772323"/>
                <a:ext cx="1982790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Donut 6"/>
              <p:cNvSpPr/>
              <p:nvPr/>
            </p:nvSpPr>
            <p:spPr>
              <a:xfrm rot="16200000">
                <a:off x="3131840" y="2780928"/>
                <a:ext cx="1982790" cy="1982790"/>
              </a:xfrm>
              <a:prstGeom prst="donut">
                <a:avLst>
                  <a:gd name="adj" fmla="val 4722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491880" y="3140968"/>
                <a:ext cx="1200202" cy="32273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log file</a:t>
                </a:r>
              </a:p>
              <a:p>
                <a:pPr algn="ctr"/>
                <a:r>
                  <a:rPr lang="de-AT" sz="1400" b="1" smtClean="0">
                    <a:latin typeface="+mn-lt"/>
                  </a:rPr>
                  <a:t>format</a:t>
                </a:r>
                <a:endParaRPr lang="en-US" sz="1400" b="1" dirty="0" smtClean="0">
                  <a:latin typeface="+mn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48474" y="3906978"/>
                <a:ext cx="1200202" cy="32273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file system</a:t>
                </a:r>
              </a:p>
              <a:p>
                <a:pPr algn="ctr"/>
                <a:r>
                  <a:rPr lang="de-AT" sz="1400" b="1" smtClean="0">
                    <a:latin typeface="+mn-lt"/>
                  </a:rPr>
                  <a:t>organization</a:t>
                </a:r>
                <a:endParaRPr lang="en-US" sz="1400" b="1" dirty="0" smtClean="0">
                  <a:latin typeface="+mn-l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004048" y="2270697"/>
              <a:ext cx="3096344" cy="798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266700" indent="-266700">
                <a:buAutoNum type="arabicParenR"/>
              </a:pPr>
              <a:r>
                <a:rPr lang="de-AT" sz="1600" smtClean="0"/>
                <a:t>Core Layer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log file format</a:t>
              </a:r>
            </a:p>
            <a:p>
              <a:pPr marL="534988" indent="-268288">
                <a:buFont typeface="Arial" pitchFamily="34" charset="0"/>
                <a:buChar char="•"/>
              </a:pPr>
              <a:r>
                <a:rPr lang="de-AT" sz="1600" smtClean="0"/>
                <a:t>file system organization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3065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How It Could Look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028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0" name="Group 6169"/>
          <p:cNvGrpSpPr/>
          <p:nvPr/>
        </p:nvGrpSpPr>
        <p:grpSpPr>
          <a:xfrm>
            <a:off x="251520" y="2778532"/>
            <a:ext cx="2979705" cy="2609850"/>
            <a:chOff x="251520" y="2778532"/>
            <a:chExt cx="2979705" cy="2609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50" y="2778532"/>
              <a:ext cx="2581275" cy="2609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69" name="Group 6168"/>
            <p:cNvGrpSpPr/>
            <p:nvPr/>
          </p:nvGrpSpPr>
          <p:grpSpPr>
            <a:xfrm>
              <a:off x="251520" y="3506634"/>
              <a:ext cx="914400" cy="1218510"/>
              <a:chOff x="251520" y="3506634"/>
              <a:chExt cx="914400" cy="121851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251520" y="4123928"/>
                <a:ext cx="914400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050" smtClean="0">
                    <a:solidFill>
                      <a:srgbClr val="FF0000"/>
                    </a:solidFill>
                  </a:rPr>
                  <a:t>organization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by package</a:t>
                </a:r>
                <a:endParaRPr lang="en-US" sz="105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7" name="Straight Arrow Connector 106"/>
              <p:cNvCxnSpPr>
                <a:stCxn id="106" idx="0"/>
              </p:cNvCxnSpPr>
              <p:nvPr/>
            </p:nvCxnSpPr>
            <p:spPr>
              <a:xfrm flipV="1">
                <a:off x="708720" y="3809410"/>
                <a:ext cx="259154" cy="3145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708720" y="4445737"/>
                <a:ext cx="259154" cy="2129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967874" y="3506634"/>
                <a:ext cx="0" cy="5790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>
                <a:off x="967874" y="3506634"/>
                <a:ext cx="11268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967874" y="4085698"/>
                <a:ext cx="11268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976500" y="4445737"/>
                <a:ext cx="0" cy="2794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976500" y="4445737"/>
                <a:ext cx="11268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976500" y="4725144"/>
                <a:ext cx="11268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How It Could Look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36" name="Group 35"/>
          <p:cNvGrpSpPr/>
          <p:nvPr/>
        </p:nvGrpSpPr>
        <p:grpSpPr>
          <a:xfrm>
            <a:off x="-8626" y="5730882"/>
            <a:ext cx="3239851" cy="794462"/>
            <a:chOff x="-8626" y="5442850"/>
            <a:chExt cx="3239851" cy="794462"/>
          </a:xfrm>
        </p:grpSpPr>
        <p:sp>
          <p:nvSpPr>
            <p:cNvPr id="53" name="Right Arrow 52"/>
            <p:cNvSpPr/>
            <p:nvPr/>
          </p:nvSpPr>
          <p:spPr>
            <a:xfrm>
              <a:off x="-8626" y="5442850"/>
              <a:ext cx="3131840" cy="794462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0582" y="5529523"/>
              <a:ext cx="3110643" cy="6702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>
                  <a:solidFill>
                    <a:schemeClr val="bg1"/>
                  </a:solidFill>
                </a:rPr>
                <a:t>    Analysis tools support import of </a:t>
              </a:r>
            </a:p>
            <a:p>
              <a:r>
                <a:rPr lang="de-AT" sz="1300" smtClean="0">
                  <a:solidFill>
                    <a:schemeClr val="bg1"/>
                  </a:solidFill>
                </a:rPr>
                <a:t>    whole packages without the need of</a:t>
              </a:r>
            </a:p>
            <a:p>
              <a:r>
                <a:rPr lang="de-AT" sz="1300">
                  <a:solidFill>
                    <a:schemeClr val="bg1"/>
                  </a:solidFill>
                </a:rPr>
                <a:t> </a:t>
              </a:r>
              <a:r>
                <a:rPr lang="de-AT" sz="1300" smtClean="0">
                  <a:solidFill>
                    <a:schemeClr val="bg1"/>
                  </a:solidFill>
                </a:rPr>
                <a:t>   knowing type/driver details</a:t>
              </a:r>
              <a:endParaRPr lang="en-US" sz="1300" dirty="0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-8626" y="1052736"/>
            <a:ext cx="3239851" cy="794462"/>
            <a:chOff x="-8626" y="5442850"/>
            <a:chExt cx="3239851" cy="794462"/>
          </a:xfrm>
        </p:grpSpPr>
        <p:sp>
          <p:nvSpPr>
            <p:cNvPr id="55" name="Right Arrow 54"/>
            <p:cNvSpPr/>
            <p:nvPr/>
          </p:nvSpPr>
          <p:spPr>
            <a:xfrm>
              <a:off x="-8626" y="5442850"/>
              <a:ext cx="3131840" cy="794462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0582" y="5529523"/>
              <a:ext cx="3110643" cy="6702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300" smtClean="0">
                  <a:solidFill>
                    <a:schemeClr val="bg1"/>
                  </a:solidFill>
                </a:rPr>
                <a:t>    All log data files are stored in</a:t>
              </a:r>
            </a:p>
            <a:p>
              <a:r>
                <a:rPr lang="de-AT" sz="1300">
                  <a:solidFill>
                    <a:schemeClr val="bg1"/>
                  </a:solidFill>
                </a:rPr>
                <a:t> </a:t>
              </a:r>
              <a:r>
                <a:rPr lang="de-AT" sz="1300" smtClean="0">
                  <a:solidFill>
                    <a:schemeClr val="bg1"/>
                  </a:solidFill>
                </a:rPr>
                <a:t>   package folders, each containing</a:t>
              </a:r>
            </a:p>
            <a:p>
              <a:r>
                <a:rPr lang="de-AT" sz="1300" smtClean="0">
                  <a:solidFill>
                    <a:schemeClr val="bg1"/>
                  </a:solidFill>
                </a:rPr>
                <a:t>    log data of one single type</a:t>
              </a:r>
              <a:endParaRPr lang="en-US" sz="1300" dirty="0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6161" name="Group 6160"/>
          <p:cNvGrpSpPr/>
          <p:nvPr/>
        </p:nvGrpSpPr>
        <p:grpSpPr>
          <a:xfrm>
            <a:off x="3925019" y="1052736"/>
            <a:ext cx="4838725" cy="5495970"/>
            <a:chOff x="3925019" y="1052736"/>
            <a:chExt cx="4838725" cy="5495970"/>
          </a:xfrm>
        </p:grpSpPr>
        <p:grpSp>
          <p:nvGrpSpPr>
            <p:cNvPr id="24" name="Group 23"/>
            <p:cNvGrpSpPr/>
            <p:nvPr/>
          </p:nvGrpSpPr>
          <p:grpSpPr>
            <a:xfrm>
              <a:off x="3925019" y="1052736"/>
              <a:ext cx="4838725" cy="5495970"/>
              <a:chOff x="3925019" y="1052736"/>
              <a:chExt cx="4838725" cy="5495970"/>
            </a:xfrm>
          </p:grpSpPr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019" y="1052736"/>
                <a:ext cx="4103365" cy="2965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2509272"/>
                <a:ext cx="3418706" cy="2496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3979218"/>
                <a:ext cx="3471664" cy="2569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0" name="Rectangle 89"/>
            <p:cNvSpPr/>
            <p:nvPr/>
          </p:nvSpPr>
          <p:spPr>
            <a:xfrm>
              <a:off x="6266910" y="5353878"/>
              <a:ext cx="753362" cy="1032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8" name="Group 6167"/>
          <p:cNvGrpSpPr/>
          <p:nvPr/>
        </p:nvGrpSpPr>
        <p:grpSpPr>
          <a:xfrm>
            <a:off x="1150120" y="2305750"/>
            <a:ext cx="3139667" cy="2563410"/>
            <a:chOff x="1150120" y="2305750"/>
            <a:chExt cx="3139667" cy="2563410"/>
          </a:xfrm>
        </p:grpSpPr>
        <p:grpSp>
          <p:nvGrpSpPr>
            <p:cNvPr id="25" name="Group 24"/>
            <p:cNvGrpSpPr/>
            <p:nvPr/>
          </p:nvGrpSpPr>
          <p:grpSpPr>
            <a:xfrm>
              <a:off x="1150120" y="2305750"/>
              <a:ext cx="1493561" cy="1068494"/>
              <a:chOff x="1150120" y="2305750"/>
              <a:chExt cx="1493561" cy="106849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50120" y="2305750"/>
                <a:ext cx="1493561" cy="855470"/>
                <a:chOff x="1150120" y="2305750"/>
                <a:chExt cx="1493561" cy="855470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1150120" y="2305750"/>
                  <a:ext cx="1493561" cy="4572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de-AT" sz="1050" smtClean="0">
                      <a:solidFill>
                        <a:schemeClr val="tx2"/>
                      </a:solidFill>
                    </a:rPr>
                    <a:t>user created a</a:t>
                  </a:r>
                </a:p>
                <a:p>
                  <a:pPr algn="ctr"/>
                  <a:r>
                    <a:rPr lang="de-AT" sz="1050" smtClean="0">
                      <a:solidFill>
                        <a:schemeClr val="tx2"/>
                      </a:solidFill>
                    </a:rPr>
                    <a:t>project ‚After Calibration‘</a:t>
                  </a:r>
                  <a:endParaRPr lang="en-US" sz="1050" dirty="0" smtClean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1907704" y="2635335"/>
                  <a:ext cx="0" cy="525885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/>
              <p:cNvSpPr/>
              <p:nvPr/>
            </p:nvSpPr>
            <p:spPr>
              <a:xfrm>
                <a:off x="1183492" y="3223988"/>
                <a:ext cx="949371" cy="150256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1280137" y="4219524"/>
              <a:ext cx="627568" cy="15025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393994" y="4221088"/>
              <a:ext cx="895793" cy="6480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>
                  <a:solidFill>
                    <a:schemeClr val="tx2"/>
                  </a:solidFill>
                </a:rPr>
                <a:t>user decided to</a:t>
              </a:r>
            </a:p>
            <a:p>
              <a:pPr algn="ctr"/>
              <a:r>
                <a:rPr lang="de-AT" sz="1050" smtClean="0">
                  <a:solidFill>
                    <a:schemeClr val="tx2"/>
                  </a:solidFill>
                </a:rPr>
                <a:t>use a sub folder</a:t>
              </a:r>
            </a:p>
            <a:p>
              <a:pPr algn="ctr"/>
              <a:r>
                <a:rPr lang="de-AT" sz="1050" smtClean="0">
                  <a:solidFill>
                    <a:schemeClr val="tx2"/>
                  </a:solidFill>
                </a:rPr>
                <a:t>‚Good Stuff‘ for</a:t>
              </a:r>
            </a:p>
            <a:p>
              <a:pPr algn="ctr"/>
              <a:r>
                <a:rPr lang="de-AT" sz="1050" smtClean="0">
                  <a:solidFill>
                    <a:schemeClr val="tx2"/>
                  </a:solidFill>
                </a:rPr>
                <a:t>better overview</a:t>
              </a:r>
              <a:endParaRPr lang="en-US" sz="105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1979712" y="4296173"/>
              <a:ext cx="1368152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11760" y="1256184"/>
            <a:ext cx="6560452" cy="4200972"/>
            <a:chOff x="2411760" y="1256184"/>
            <a:chExt cx="6560452" cy="4200972"/>
          </a:xfrm>
        </p:grpSpPr>
        <p:sp>
          <p:nvSpPr>
            <p:cNvPr id="16" name="Rectangle 15"/>
            <p:cNvSpPr/>
            <p:nvPr/>
          </p:nvSpPr>
          <p:spPr>
            <a:xfrm>
              <a:off x="6337696" y="3757770"/>
              <a:ext cx="936104" cy="1032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411760" y="1256184"/>
              <a:ext cx="6560452" cy="4200972"/>
              <a:chOff x="2411760" y="1256184"/>
              <a:chExt cx="6560452" cy="420097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H="1">
                <a:off x="7884368" y="1484784"/>
                <a:ext cx="144016" cy="28430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57812" y="1256184"/>
                <a:ext cx="914400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050" smtClean="0">
                    <a:solidFill>
                      <a:srgbClr val="FF0000"/>
                    </a:solidFill>
                  </a:rPr>
                  <a:t>organization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by package</a:t>
                </a:r>
                <a:endParaRPr lang="en-US" sz="1050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602410" y="2575190"/>
                <a:ext cx="2735287" cy="12342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411760" y="2575190"/>
                <a:ext cx="360040" cy="5657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6557" y="1936152"/>
                <a:ext cx="1224135" cy="72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050" smtClean="0">
                    <a:solidFill>
                      <a:srgbClr val="FF0000"/>
                    </a:solidFill>
                  </a:rPr>
                  <a:t>package info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included in figure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allows easy finding</a:t>
                </a:r>
              </a:p>
              <a:p>
                <a:r>
                  <a:rPr lang="de-AT" sz="1050" smtClean="0">
                    <a:solidFill>
                      <a:srgbClr val="FF0000"/>
                    </a:solidFill>
                  </a:rPr>
                  <a:t>of package folder</a:t>
                </a:r>
                <a:endParaRPr lang="en-US" sz="105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020272" y="5353878"/>
                <a:ext cx="864096" cy="10327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275856" y="2926174"/>
            <a:ext cx="4195216" cy="3371673"/>
            <a:chOff x="3275856" y="2926174"/>
            <a:chExt cx="4195216" cy="3371673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4788024" y="5573863"/>
              <a:ext cx="2017724" cy="375417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355976" y="4725144"/>
              <a:ext cx="614077" cy="1114938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75856" y="5840647"/>
              <a:ext cx="914400" cy="4572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050" smtClean="0">
                  <a:solidFill>
                    <a:srgbClr val="0000FF"/>
                  </a:solidFill>
                </a:rPr>
                <a:t>included key parameters</a:t>
              </a:r>
            </a:p>
            <a:p>
              <a:r>
                <a:rPr lang="de-AT" sz="1050" smtClean="0">
                  <a:solidFill>
                    <a:srgbClr val="0000FF"/>
                  </a:solidFill>
                </a:rPr>
                <a:t>to allow efficient analysis</a:t>
              </a:r>
            </a:p>
            <a:p>
              <a:r>
                <a:rPr lang="de-AT" sz="1050" smtClean="0">
                  <a:solidFill>
                    <a:srgbClr val="0000FF"/>
                  </a:solidFill>
                </a:rPr>
                <a:t>and labeling of graphics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48264" y="2926174"/>
              <a:ext cx="325536" cy="10327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08304" y="5198551"/>
              <a:ext cx="162768" cy="10327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2934969"/>
              <a:ext cx="648072" cy="103278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02134" y="5522224"/>
              <a:ext cx="360040" cy="10327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23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852936"/>
            <a:ext cx="5400000" cy="2016224"/>
          </a:xfrm>
        </p:spPr>
        <p:txBody>
          <a:bodyPr/>
          <a:lstStyle/>
          <a:p>
            <a:pPr algn="ctr"/>
            <a:r>
              <a:rPr lang="de-AT" sz="4000" smtClean="0"/>
              <a:t>Implementation</a:t>
            </a:r>
          </a:p>
          <a:p>
            <a:pPr algn="ctr"/>
            <a:r>
              <a:rPr lang="de-AT" sz="4000" smtClean="0"/>
              <a:t>Proposal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264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260000"/>
            <a:ext cx="8280000" cy="360916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Log file management is concerning a huge field of application areas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R&amp;D tasks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field support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serial production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other application areas</a:t>
            </a:r>
          </a:p>
          <a:p>
            <a:pPr marL="608013" lvl="1" indent="-342900">
              <a:buFont typeface="Wingdings" pitchFamily="2" charset="2"/>
              <a:buChar char="Ø"/>
            </a:pPr>
            <a:endParaRPr lang="de-AT" sz="16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To implement a log file </a:t>
            </a:r>
            <a:r>
              <a:rPr lang="de-AT"/>
              <a:t>management </a:t>
            </a:r>
            <a:r>
              <a:rPr lang="de-AT" smtClean="0"/>
              <a:t>for all</a:t>
            </a:r>
          </a:p>
          <a:p>
            <a:r>
              <a:rPr lang="de-AT" smtClean="0"/>
              <a:t>      application areas requires tremendous efforts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tremendous definition and alignment efforts</a:t>
            </a:r>
          </a:p>
          <a:p>
            <a:pPr marL="608013" lvl="1" indent="-342900">
              <a:buFont typeface="Wingdings" pitchFamily="2" charset="2"/>
              <a:buChar char="Ø"/>
            </a:pPr>
            <a:r>
              <a:rPr lang="de-AT" sz="1600" smtClean="0"/>
              <a:t>tremendous implementation efforts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A Huge Project? Tremendous Efforts?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9" name="Group 8"/>
          <p:cNvGrpSpPr/>
          <p:nvPr/>
        </p:nvGrpSpPr>
        <p:grpSpPr>
          <a:xfrm>
            <a:off x="611560" y="5139940"/>
            <a:ext cx="7992888" cy="1152128"/>
            <a:chOff x="611560" y="5013176"/>
            <a:chExt cx="7992888" cy="1152128"/>
          </a:xfrm>
        </p:grpSpPr>
        <p:sp>
          <p:nvSpPr>
            <p:cNvPr id="8" name="Rectangle 7"/>
            <p:cNvSpPr/>
            <p:nvPr/>
          </p:nvSpPr>
          <p:spPr>
            <a:xfrm>
              <a:off x="611560" y="5013176"/>
              <a:ext cx="7992888" cy="1152128"/>
            </a:xfrm>
            <a:prstGeom prst="rect">
              <a:avLst/>
            </a:prstGeom>
            <a:gradFill flip="none" rotWithShape="1">
              <a:gsLst>
                <a:gs pos="0">
                  <a:srgbClr val="008837">
                    <a:shade val="30000"/>
                    <a:satMod val="115000"/>
                  </a:srgbClr>
                </a:gs>
                <a:gs pos="50000">
                  <a:srgbClr val="008837">
                    <a:shade val="67500"/>
                    <a:satMod val="115000"/>
                  </a:srgbClr>
                </a:gs>
                <a:gs pos="100000">
                  <a:srgbClr val="0088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1009104" y="5117062"/>
              <a:ext cx="7344816" cy="864096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mtClean="0">
                  <a:solidFill>
                    <a:schemeClr val="bg1"/>
                  </a:solidFill>
                </a:rPr>
                <a:t>To move forward a </a:t>
              </a:r>
              <a:r>
                <a:rPr lang="de-AT" smtClean="0">
                  <a:solidFill>
                    <a:srgbClr val="FFFF00"/>
                  </a:solidFill>
                </a:rPr>
                <a:t>step-by-step approach</a:t>
              </a:r>
              <a:r>
                <a:rPr lang="de-AT" smtClean="0">
                  <a:solidFill>
                    <a:schemeClr val="bg1"/>
                  </a:solidFill>
                </a:rPr>
                <a:t> for both definition and implementation is proposed. A </a:t>
              </a:r>
              <a:r>
                <a:rPr lang="de-AT" smtClean="0">
                  <a:solidFill>
                    <a:srgbClr val="FFFF00"/>
                  </a:solidFill>
                </a:rPr>
                <a:t>layer organization </a:t>
              </a:r>
              <a:r>
                <a:rPr lang="de-AT" smtClean="0">
                  <a:solidFill>
                    <a:schemeClr val="bg1"/>
                  </a:solidFill>
                </a:rPr>
                <a:t>of the log file management system supports a step-by-step approach.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00808"/>
            <a:ext cx="2422600" cy="237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635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63688" y="1278080"/>
            <a:ext cx="5688632" cy="4527184"/>
          </a:xfrm>
        </p:spPr>
        <p:txBody>
          <a:bodyPr/>
          <a:lstStyle/>
          <a:p>
            <a:r>
              <a:rPr lang="de-AT" sz="2800" smtClean="0"/>
              <a:t>Log File Management</a:t>
            </a:r>
          </a:p>
          <a:p>
            <a:pPr marL="457200" indent="-457200">
              <a:buAutoNum type="arabicParenR"/>
            </a:pPr>
            <a:endParaRPr lang="de-AT" sz="300" smtClean="0"/>
          </a:p>
          <a:p>
            <a:pPr marL="457200" indent="-457200">
              <a:buAutoNum type="arabicParenR"/>
            </a:pPr>
            <a:r>
              <a:rPr lang="de-AT" sz="2400" smtClean="0"/>
              <a:t>Project Team</a:t>
            </a:r>
          </a:p>
          <a:p>
            <a:pPr marL="457200" indent="-457200">
              <a:buAutoNum type="arabicParenR"/>
            </a:pPr>
            <a:endParaRPr lang="de-AT" sz="1050" smtClean="0"/>
          </a:p>
          <a:p>
            <a:pPr marL="457200" indent="-457200">
              <a:buAutoNum type="arabicParenR"/>
            </a:pPr>
            <a:r>
              <a:rPr lang="de-AT" sz="2400" smtClean="0"/>
              <a:t>Motivation</a:t>
            </a:r>
            <a:endParaRPr lang="de-AT" sz="2400" smtClean="0"/>
          </a:p>
          <a:p>
            <a:pPr marL="457200" indent="-457200">
              <a:buAutoNum type="arabicParenR"/>
            </a:pPr>
            <a:endParaRPr lang="de-AT" sz="1050"/>
          </a:p>
          <a:p>
            <a:pPr marL="457200" indent="-457200">
              <a:buAutoNum type="arabicParenR"/>
            </a:pPr>
            <a:r>
              <a:rPr lang="de-AT" sz="2400" smtClean="0"/>
              <a:t>Some Observations</a:t>
            </a:r>
          </a:p>
          <a:p>
            <a:pPr marL="457200" indent="-457200">
              <a:buAutoNum type="arabicParenR"/>
            </a:pPr>
            <a:endParaRPr lang="de-AT" sz="1050"/>
          </a:p>
          <a:p>
            <a:pPr marL="457200" indent="-457200">
              <a:buAutoNum type="arabicParenR"/>
            </a:pPr>
            <a:r>
              <a:rPr lang="de-AT" sz="2400" smtClean="0"/>
              <a:t>The Proposal</a:t>
            </a:r>
          </a:p>
          <a:p>
            <a:pPr marL="457200" indent="-457200">
              <a:buAutoNum type="arabicParenR"/>
            </a:pPr>
            <a:endParaRPr lang="de-AT" sz="1050"/>
          </a:p>
          <a:p>
            <a:pPr marL="457200" indent="-457200">
              <a:buAutoNum type="arabicParenR"/>
            </a:pPr>
            <a:r>
              <a:rPr lang="de-AT" sz="2400" smtClean="0"/>
              <a:t>How It Could Look</a:t>
            </a:r>
          </a:p>
          <a:p>
            <a:pPr marL="457200" indent="-457200">
              <a:buAutoNum type="arabicParenR"/>
            </a:pPr>
            <a:endParaRPr lang="de-AT" sz="1050"/>
          </a:p>
          <a:p>
            <a:pPr marL="457200" indent="-457200">
              <a:buAutoNum type="arabicParenR"/>
            </a:pPr>
            <a:r>
              <a:rPr lang="de-AT" sz="2400" smtClean="0"/>
              <a:t>Implementation Proposal</a:t>
            </a:r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Contents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5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68434"/>
            <a:ext cx="8280000" cy="5212894"/>
          </a:xfrm>
        </p:spPr>
        <p:txBody>
          <a:bodyPr/>
          <a:lstStyle/>
          <a:p>
            <a:r>
              <a:rPr lang="de-AT" sz="1600" smtClean="0">
                <a:solidFill>
                  <a:schemeClr val="tx2"/>
                </a:solidFill>
              </a:rPr>
              <a:t>Phase 1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a </a:t>
            </a:r>
            <a:r>
              <a:rPr lang="de-AT" sz="1400" smtClean="0">
                <a:solidFill>
                  <a:schemeClr val="tx2"/>
                </a:solidFill>
              </a:rPr>
              <a:t>core log file management system</a:t>
            </a:r>
            <a:r>
              <a:rPr lang="de-AT" sz="1400" smtClean="0"/>
              <a:t> comprising core format and core file organization </a:t>
            </a:r>
            <a:r>
              <a:rPr lang="de-AT" sz="1400" baseline="30000" smtClean="0"/>
              <a:t>*)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Setup a log file management </a:t>
            </a:r>
            <a:r>
              <a:rPr lang="de-AT" sz="1400" smtClean="0">
                <a:solidFill>
                  <a:schemeClr val="tx2"/>
                </a:solidFill>
              </a:rPr>
              <a:t>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>
                <a:solidFill>
                  <a:schemeClr val="tx2"/>
                </a:solidFill>
              </a:rPr>
              <a:t>Align</a:t>
            </a:r>
            <a:r>
              <a:rPr lang="de-AT" sz="1400" smtClean="0"/>
              <a:t> core definitions </a:t>
            </a:r>
            <a:r>
              <a:rPr lang="de-AT" sz="1400" smtClean="0">
                <a:solidFill>
                  <a:schemeClr val="tx2"/>
                </a:solidFill>
              </a:rPr>
              <a:t>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First alpha test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 smtClean="0">
              <a:solidFill>
                <a:schemeClr val="tx2"/>
              </a:solidFill>
            </a:endParaRPr>
          </a:p>
          <a:p>
            <a:r>
              <a:rPr lang="de-AT" sz="1600" smtClean="0">
                <a:solidFill>
                  <a:schemeClr val="tx2"/>
                </a:solidFill>
              </a:rPr>
              <a:t>Phase 2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log file </a:t>
            </a:r>
            <a:r>
              <a:rPr lang="de-AT" sz="1400" smtClean="0">
                <a:solidFill>
                  <a:schemeClr val="tx2"/>
                </a:solidFill>
              </a:rPr>
              <a:t>format specifics</a:t>
            </a:r>
            <a:r>
              <a:rPr lang="de-AT" sz="1400" smtClean="0"/>
              <a:t>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to be implemented according to core format and format specifics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/>
          </a:p>
          <a:p>
            <a:r>
              <a:rPr lang="de-AT" sz="1600" smtClean="0">
                <a:solidFill>
                  <a:schemeClr val="tx2"/>
                </a:solidFill>
              </a:rPr>
              <a:t>Phase 3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file organization with key group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Implement log file management dialogs in machine SW (library)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integrated log file dialogs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AT" sz="1400" smtClean="0">
                <a:solidFill>
                  <a:schemeClr val="tx2"/>
                </a:solidFill>
              </a:rPr>
              <a:t>Phase 4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backward integration of log file management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implementation of data base functionality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050" smtClean="0"/>
          </a:p>
          <a:p>
            <a:r>
              <a:rPr lang="de-AT" sz="800" smtClean="0"/>
              <a:t>*) already done (HUPR, FLSP, EMSO)</a:t>
            </a:r>
            <a:endParaRPr lang="en-US" sz="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Proposed Step-by-Step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096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unified definition of coordinate systems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need of log file data storage at the machine?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To Be Discussed Further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55075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068960"/>
            <a:ext cx="5400000" cy="1512168"/>
          </a:xfrm>
        </p:spPr>
        <p:txBody>
          <a:bodyPr/>
          <a:lstStyle/>
          <a:p>
            <a:pPr algn="ctr"/>
            <a:r>
              <a:rPr lang="de-AT" sz="4000" smtClean="0"/>
              <a:t>Thank You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264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1700808"/>
            <a:ext cx="5400000" cy="3168352"/>
          </a:xfrm>
        </p:spPr>
        <p:txBody>
          <a:bodyPr/>
          <a:lstStyle/>
          <a:p>
            <a:pPr algn="ctr"/>
            <a:r>
              <a:rPr lang="de-AT" sz="4000" smtClean="0"/>
              <a:t>Project Team</a:t>
            </a:r>
          </a:p>
          <a:p>
            <a:pPr algn="ctr"/>
            <a:endParaRPr lang="de-AT" sz="2000" smtClean="0"/>
          </a:p>
          <a:p>
            <a:pPr algn="ctr"/>
            <a:r>
              <a:rPr lang="de-AT" sz="2000" smtClean="0"/>
              <a:t>PT: ALDO, BIBR, EMSO, FLSP</a:t>
            </a:r>
          </a:p>
          <a:p>
            <a:pPr algn="ctr"/>
            <a:r>
              <a:rPr lang="de-AT" sz="2000" smtClean="0"/>
              <a:t>SW: BEJA, MARST, FEKO</a:t>
            </a:r>
          </a:p>
          <a:p>
            <a:pPr algn="ctr"/>
            <a:r>
              <a:rPr lang="de-AT" sz="2000" smtClean="0"/>
              <a:t>Vi/Mo: HARI</a:t>
            </a:r>
          </a:p>
          <a:p>
            <a:pPr algn="ctr"/>
            <a:r>
              <a:rPr lang="de-AT" sz="2000" smtClean="0"/>
              <a:t>PJM: HUPR </a:t>
            </a:r>
            <a:endParaRPr lang="de-AT" sz="2000"/>
          </a:p>
          <a:p>
            <a:pPr algn="ctr"/>
            <a:endParaRPr lang="de-AT" sz="4000" smtClean="0"/>
          </a:p>
          <a:p>
            <a:pPr algn="ctr"/>
            <a:r>
              <a:rPr lang="de-AT" sz="2000" smtClean="0"/>
              <a:t>Project Number:  </a:t>
            </a:r>
            <a:r>
              <a:rPr lang="en-US" sz="2000" smtClean="0"/>
              <a:t>3000/420123</a:t>
            </a:r>
            <a:endParaRPr lang="de-AT" sz="200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383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068960"/>
            <a:ext cx="5400000" cy="1800200"/>
          </a:xfrm>
        </p:spPr>
        <p:txBody>
          <a:bodyPr/>
          <a:lstStyle/>
          <a:p>
            <a:pPr algn="ctr"/>
            <a:r>
              <a:rPr lang="de-AT" sz="4000" smtClean="0"/>
              <a:t>Motivation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314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Why Log File Management 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33" name="Group 32"/>
          <p:cNvGrpSpPr/>
          <p:nvPr/>
        </p:nvGrpSpPr>
        <p:grpSpPr>
          <a:xfrm>
            <a:off x="854880" y="1903184"/>
            <a:ext cx="7416824" cy="3528392"/>
            <a:chOff x="854880" y="1903184"/>
            <a:chExt cx="7416824" cy="3528392"/>
          </a:xfrm>
        </p:grpSpPr>
        <p:sp>
          <p:nvSpPr>
            <p:cNvPr id="30" name="Rounded Rectangle 29"/>
            <p:cNvSpPr/>
            <p:nvPr/>
          </p:nvSpPr>
          <p:spPr>
            <a:xfrm>
              <a:off x="854880" y="1903184"/>
              <a:ext cx="7416824" cy="3528392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58936" y="2393823"/>
              <a:ext cx="6552728" cy="23896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3200" smtClean="0">
                  <a:solidFill>
                    <a:schemeClr val="bg1"/>
                  </a:solidFill>
                </a:rPr>
                <a:t>Answer:</a:t>
              </a:r>
            </a:p>
            <a:p>
              <a:endParaRPr lang="de-AT" sz="3200">
                <a:solidFill>
                  <a:schemeClr val="bg1"/>
                </a:solidFill>
              </a:endParaRPr>
            </a:p>
            <a:p>
              <a:r>
                <a:rPr lang="de-AT" sz="3200" smtClean="0">
                  <a:solidFill>
                    <a:schemeClr val="bg1"/>
                  </a:solidFill>
                </a:rPr>
                <a:t>To achieve </a:t>
              </a:r>
            </a:p>
            <a:p>
              <a:r>
                <a:rPr lang="de-AT" sz="3200" smtClean="0">
                  <a:solidFill>
                    <a:schemeClr val="bg1"/>
                  </a:solidFill>
                </a:rPr>
                <a:t>	</a:t>
              </a:r>
              <a:r>
                <a:rPr lang="de-AT" sz="3200" smtClean="0">
                  <a:solidFill>
                    <a:srgbClr val="FFFF00"/>
                  </a:solidFill>
                </a:rPr>
                <a:t>efficiency improvements </a:t>
              </a:r>
              <a:r>
                <a:rPr lang="de-AT" sz="3200" smtClean="0">
                  <a:solidFill>
                    <a:schemeClr val="bg1"/>
                  </a:solidFill>
                </a:rPr>
                <a:t>in</a:t>
              </a:r>
            </a:p>
            <a:p>
              <a:r>
                <a:rPr lang="de-AT" sz="3200" smtClean="0">
                  <a:solidFill>
                    <a:schemeClr val="bg1"/>
                  </a:solidFill>
                </a:rPr>
                <a:t>	</a:t>
              </a:r>
              <a:r>
                <a:rPr lang="de-AT" sz="3200" smtClean="0">
                  <a:solidFill>
                    <a:srgbClr val="FFFF00"/>
                  </a:solidFill>
                </a:rPr>
                <a:t>system &amp; process engineering!</a:t>
              </a:r>
              <a:endParaRPr lang="en-US" sz="3200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406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96752"/>
            <a:ext cx="8280000" cy="2241008"/>
          </a:xfrm>
        </p:spPr>
        <p:txBody>
          <a:bodyPr/>
          <a:lstStyle/>
          <a:p>
            <a:pPr lvl="0"/>
            <a:r>
              <a:rPr lang="de-AT" sz="1800" b="1" smtClean="0">
                <a:solidFill>
                  <a:schemeClr val="tx2"/>
                </a:solidFill>
              </a:rPr>
              <a:t>1) Efficient Diagonsis, Analysis, Debugging</a:t>
            </a:r>
            <a:endParaRPr lang="en-US" sz="1800" b="1" smtClean="0">
              <a:solidFill>
                <a:schemeClr val="tx2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600" smtClean="0"/>
              <a:t>to support </a:t>
            </a:r>
            <a:r>
              <a:rPr lang="en-US" sz="1600" b="1">
                <a:solidFill>
                  <a:schemeClr val="tx2"/>
                </a:solidFill>
              </a:rPr>
              <a:t>efficient </a:t>
            </a:r>
            <a:r>
              <a:rPr lang="en-US" sz="1600" b="1" smtClean="0">
                <a:solidFill>
                  <a:schemeClr val="tx2"/>
                </a:solidFill>
              </a:rPr>
              <a:t>analysis/diagnosis/debugging of machine capabilities</a:t>
            </a:r>
            <a:r>
              <a:rPr lang="en-US" sz="1600" smtClean="0"/>
              <a:t> </a:t>
            </a:r>
            <a:r>
              <a:rPr lang="en-US" sz="1600"/>
              <a:t>(e.g., accuracy,  temperature, force, TC process, </a:t>
            </a:r>
            <a:r>
              <a:rPr lang="en-US" sz="1600" smtClean="0"/>
              <a:t>…)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600" smtClean="0"/>
              <a:t>to provide </a:t>
            </a:r>
            <a:r>
              <a:rPr lang="en-US" sz="1600"/>
              <a:t>an </a:t>
            </a:r>
            <a:r>
              <a:rPr lang="en-US" sz="1600" b="1">
                <a:solidFill>
                  <a:schemeClr val="tx2"/>
                </a:solidFill>
              </a:rPr>
              <a:t>obligatory SW specification</a:t>
            </a:r>
            <a:r>
              <a:rPr lang="en-US" sz="1600"/>
              <a:t> for log file management (every non-compliance is defined as a bug and has to be fixed</a:t>
            </a:r>
            <a:r>
              <a:rPr lang="en-US" sz="160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smtClean="0"/>
              <a:t>MATLAB </a:t>
            </a:r>
            <a:r>
              <a:rPr lang="en-US" sz="1600"/>
              <a:t>is considered as the preferred analysis tool, thus </a:t>
            </a:r>
            <a:r>
              <a:rPr lang="en-US" sz="1600" smtClean="0"/>
              <a:t>a major </a:t>
            </a:r>
            <a:r>
              <a:rPr lang="en-US" sz="1600"/>
              <a:t>goal is to allow log file import into MATLAB with </a:t>
            </a:r>
            <a:r>
              <a:rPr lang="en-US" sz="1600" smtClean="0"/>
              <a:t>one </a:t>
            </a:r>
            <a:r>
              <a:rPr lang="en-US" sz="1600"/>
              <a:t>single universal import </a:t>
            </a:r>
            <a:r>
              <a:rPr lang="en-US" sz="1600" smtClean="0"/>
              <a:t>(driver) function.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Unification to Improve Efficiency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2065" name="Group 2064"/>
          <p:cNvGrpSpPr/>
          <p:nvPr/>
        </p:nvGrpSpPr>
        <p:grpSpPr>
          <a:xfrm>
            <a:off x="539552" y="3645024"/>
            <a:ext cx="8280000" cy="2736304"/>
            <a:chOff x="539552" y="3645024"/>
            <a:chExt cx="8280000" cy="2736304"/>
          </a:xfrm>
        </p:grpSpPr>
        <p:grpSp>
          <p:nvGrpSpPr>
            <p:cNvPr id="2064" name="Group 2063"/>
            <p:cNvGrpSpPr/>
            <p:nvPr/>
          </p:nvGrpSpPr>
          <p:grpSpPr>
            <a:xfrm>
              <a:off x="1619672" y="4844108"/>
              <a:ext cx="6125836" cy="1537220"/>
              <a:chOff x="1619672" y="4844108"/>
              <a:chExt cx="6125836" cy="1537220"/>
            </a:xfrm>
          </p:grpSpPr>
          <p:pic>
            <p:nvPicPr>
              <p:cNvPr id="7" name="Picture 11" descr="C:\Dokumente und Einstellungen\malei\Desktop\BE_DC8800FC_Quantum_neu_ausgeschnitten Kopie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8276" y="4844108"/>
                <a:ext cx="765466" cy="6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" descr="D:\Magl\evo\Bilder\DATA06 Kopie.gi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19672" y="5421561"/>
                <a:ext cx="608604" cy="5615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7587" y="5881750"/>
                <a:ext cx="748114" cy="352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7859" y="4962390"/>
                <a:ext cx="638213" cy="431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7295" y="5132244"/>
                <a:ext cx="638213" cy="431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8425" y="5485711"/>
                <a:ext cx="638213" cy="431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 flipV="1">
                <a:off x="2993742" y="5112080"/>
                <a:ext cx="1754117" cy="555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3"/>
                <a:endCxn id="13" idx="1"/>
              </p:cNvCxnSpPr>
              <p:nvPr/>
            </p:nvCxnSpPr>
            <p:spPr>
              <a:xfrm>
                <a:off x="2993742" y="5167599"/>
                <a:ext cx="2444683" cy="534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394378" y="5112080"/>
                <a:ext cx="1712917" cy="165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3"/>
              </p:cNvCxnSpPr>
              <p:nvPr/>
            </p:nvCxnSpPr>
            <p:spPr>
              <a:xfrm flipV="1">
                <a:off x="6076639" y="5348166"/>
                <a:ext cx="973109" cy="353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2198" y="5881750"/>
                <a:ext cx="748114" cy="352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6" name="Straight Arrow Connector 25"/>
              <p:cNvCxnSpPr/>
              <p:nvPr/>
            </p:nvCxnSpPr>
            <p:spPr>
              <a:xfrm>
                <a:off x="3367836" y="6016856"/>
                <a:ext cx="5306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066965" y="5421561"/>
                <a:ext cx="371460" cy="165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460123" y="5408449"/>
                <a:ext cx="287736" cy="3886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4690312" y="5859875"/>
                <a:ext cx="695761" cy="971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733706" y="5394235"/>
                <a:ext cx="116168" cy="4656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228276" y="5717185"/>
                <a:ext cx="447883" cy="1426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11" descr="C:\Dokumente und Einstellungen\malei\Desktop\BE_DC8800FC_Quantum_neu_ausgeschnitten Kopie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3154" y="5734346"/>
                <a:ext cx="765466" cy="6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7" name="Straight Arrow Connector 46"/>
              <p:cNvCxnSpPr/>
              <p:nvPr/>
            </p:nvCxnSpPr>
            <p:spPr>
              <a:xfrm flipH="1">
                <a:off x="4747859" y="6057837"/>
                <a:ext cx="183529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7077755" y="5591663"/>
                <a:ext cx="195288" cy="2401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 Placeholder 2"/>
            <p:cNvSpPr txBox="1">
              <a:spLocks/>
            </p:cNvSpPr>
            <p:nvPr/>
          </p:nvSpPr>
          <p:spPr>
            <a:xfrm>
              <a:off x="539552" y="3645024"/>
              <a:ext cx="8280000" cy="93610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009800"/>
                </a:buClr>
                <a:buFont typeface="Arial" panose="020B0604020202020204" pitchFamily="34" charset="0"/>
                <a:buNone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13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</a:defRPr>
              </a:lvl2pPr>
              <a:lvl3pPr marL="542925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-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808038" indent="-180975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Wingdings" panose="05000000000000000000" pitchFamily="2" charset="2"/>
                <a:buChar char="§"/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073150" indent="-179388" algn="l" rtl="0" eaLnBrk="1" fontAlgn="base" hangingPunct="1">
                <a:spcBef>
                  <a:spcPts val="300"/>
                </a:spcBef>
                <a:spcAft>
                  <a:spcPts val="600"/>
                </a:spcAft>
                <a:buClr>
                  <a:srgbClr val="808080"/>
                </a:buClr>
                <a:buSzPct val="120000"/>
                <a:buFont typeface="Arial" panose="020B0604020202020204" pitchFamily="34" charset="0"/>
                <a:buChar char="~"/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20764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6pPr>
              <a:lvl7pPr marL="25336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7pPr>
              <a:lvl8pPr marL="29908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8pPr>
              <a:lvl9pPr marL="3448050" indent="-180975" algn="l" rtl="0" eaLnBrk="1" fontAlgn="base" hangingPunct="1">
                <a:spcBef>
                  <a:spcPct val="20000"/>
                </a:spcBef>
                <a:spcAft>
                  <a:spcPct val="50000"/>
                </a:spcAft>
                <a:buClr>
                  <a:srgbClr val="808080"/>
                </a:buClr>
                <a:buFont typeface="Arial" charset="0"/>
                <a:buChar char="●"/>
                <a:defRPr sz="1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de-AT" sz="1800" b="1" smtClean="0">
                  <a:solidFill>
                    <a:schemeClr val="tx2"/>
                  </a:solidFill>
                </a:rPr>
                <a:t>2) Efficient Organization &amp; Information Transfer</a:t>
              </a:r>
              <a:endParaRPr lang="en-US" sz="1800" b="1" smtClean="0">
                <a:solidFill>
                  <a:schemeClr val="tx2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smtClean="0"/>
                <a:t>to define a </a:t>
              </a:r>
              <a:r>
                <a:rPr lang="en-US" sz="1600" b="1" smtClean="0">
                  <a:solidFill>
                    <a:schemeClr val="tx2"/>
                  </a:solidFill>
                </a:rPr>
                <a:t>unified file organization</a:t>
              </a:r>
              <a:r>
                <a:rPr lang="en-US" sz="1600" smtClean="0"/>
                <a:t>, which allows </a:t>
              </a:r>
              <a:r>
                <a:rPr lang="en-US" sz="1600" b="1" smtClean="0">
                  <a:solidFill>
                    <a:schemeClr val="tx2"/>
                  </a:solidFill>
                </a:rPr>
                <a:t>efficient transfer </a:t>
              </a:r>
              <a:r>
                <a:rPr lang="en-US" sz="1600" smtClean="0"/>
                <a:t>(</a:t>
              </a:r>
              <a:r>
                <a:rPr lang="en-US" sz="1600" smtClean="0">
                  <a:solidFill>
                    <a:srgbClr val="FF0000"/>
                  </a:solidFill>
                </a:rPr>
                <a:t>automatic, semi-automatic, manual transfer</a:t>
              </a:r>
              <a:r>
                <a:rPr lang="en-US" sz="1600" smtClean="0"/>
                <a:t>) of log file packages between machines, personal computers and data bases.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269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Some Observations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573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5079710" y="1268760"/>
            <a:ext cx="3668754" cy="936104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smtClean="0"/>
              <a:t>There are different  user /application areas with different 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/>
              <a:t>Log data files are generated on machines, stored in data bases and analyzed on personal computers</a:t>
            </a:r>
          </a:p>
          <a:p>
            <a:pPr marL="285750" indent="-285750">
              <a:buFont typeface="Arial" pitchFamily="34" charset="0"/>
              <a:buChar char="•"/>
            </a:pPr>
            <a:endParaRPr lang="de-AT" sz="1600"/>
          </a:p>
          <a:p>
            <a:pPr marL="285750" indent="-285750">
              <a:buFont typeface="Arial" pitchFamily="34" charset="0"/>
              <a:buChar char="•"/>
            </a:pPr>
            <a:endParaRPr lang="de-AT" sz="1600" smtClean="0"/>
          </a:p>
          <a:p>
            <a:pPr marL="285750" indent="-285750">
              <a:buFont typeface="Arial" pitchFamily="34" charset="0"/>
              <a:buChar char="•"/>
            </a:pPr>
            <a:endParaRPr lang="de-AT" sz="1600"/>
          </a:p>
          <a:p>
            <a:pPr marL="285750" indent="-285750">
              <a:buFont typeface="Arial" pitchFamily="34" charset="0"/>
              <a:buChar char="•"/>
            </a:pPr>
            <a:endParaRPr lang="de-AT" sz="1600" smtClean="0"/>
          </a:p>
          <a:p>
            <a:pPr marL="285750" indent="-285750">
              <a:buFont typeface="Arial" pitchFamily="34" charset="0"/>
              <a:buChar char="•"/>
            </a:pPr>
            <a:endParaRPr lang="de-AT" sz="1600"/>
          </a:p>
          <a:p>
            <a:pPr marL="285750" indent="-285750">
              <a:buFont typeface="Arial" pitchFamily="34" charset="0"/>
              <a:buChar char="•"/>
            </a:pPr>
            <a:endParaRPr lang="de-AT" sz="1600" smtClean="0"/>
          </a:p>
          <a:p>
            <a:pPr marL="285750" indent="-285750">
              <a:buFont typeface="Arial" pitchFamily="34" charset="0"/>
              <a:buChar char="•"/>
            </a:pPr>
            <a:endParaRPr lang="de-AT" sz="1600"/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solidFill>
                  <a:schemeClr val="tx2"/>
                </a:solidFill>
              </a:rPr>
              <a:t>Lack of unification </a:t>
            </a:r>
            <a:r>
              <a:rPr lang="de-AT" sz="1600" smtClean="0"/>
              <a:t>of </a:t>
            </a:r>
            <a:r>
              <a:rPr lang="de-AT" sz="1600" smtClean="0">
                <a:solidFill>
                  <a:srgbClr val="FF0000"/>
                </a:solidFill>
              </a:rPr>
              <a:t>log file formats </a:t>
            </a:r>
            <a:r>
              <a:rPr lang="de-AT" sz="1600" smtClean="0"/>
              <a:t>and </a:t>
            </a:r>
            <a:r>
              <a:rPr lang="de-AT" sz="1600" smtClean="0">
                <a:solidFill>
                  <a:srgbClr val="FF0000"/>
                </a:solidFill>
              </a:rPr>
              <a:t>log file organization </a:t>
            </a:r>
            <a:r>
              <a:rPr lang="de-AT" sz="1600" smtClean="0"/>
              <a:t>is an </a:t>
            </a:r>
            <a:r>
              <a:rPr lang="de-AT" sz="1600" smtClean="0">
                <a:solidFill>
                  <a:schemeClr val="tx2"/>
                </a:solidFill>
              </a:rPr>
              <a:t>efficiciency barrier </a:t>
            </a:r>
            <a:r>
              <a:rPr lang="de-AT" sz="1600" smtClean="0"/>
              <a:t>for the work of system &amp; process engineers</a:t>
            </a:r>
            <a:endParaRPr lang="en-US" sz="1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Efficiency Barriers due to Lack of Unification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grpSp>
        <p:nvGrpSpPr>
          <p:cNvPr id="78" name="Group 77"/>
          <p:cNvGrpSpPr/>
          <p:nvPr/>
        </p:nvGrpSpPr>
        <p:grpSpPr>
          <a:xfrm>
            <a:off x="612245" y="1456095"/>
            <a:ext cx="4752528" cy="4761077"/>
            <a:chOff x="683568" y="1670725"/>
            <a:chExt cx="4096699" cy="4104068"/>
          </a:xfrm>
        </p:grpSpPr>
        <p:grpSp>
          <p:nvGrpSpPr>
            <p:cNvPr id="48" name="Group 47"/>
            <p:cNvGrpSpPr/>
            <p:nvPr/>
          </p:nvGrpSpPr>
          <p:grpSpPr>
            <a:xfrm>
              <a:off x="683568" y="1670725"/>
              <a:ext cx="4096699" cy="4104068"/>
              <a:chOff x="2081672" y="1688497"/>
              <a:chExt cx="4096699" cy="410406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081672" y="1688497"/>
                <a:ext cx="4096699" cy="4104068"/>
                <a:chOff x="2081672" y="1688497"/>
                <a:chExt cx="4096699" cy="4104068"/>
              </a:xfrm>
            </p:grpSpPr>
            <p:sp>
              <p:nvSpPr>
                <p:cNvPr id="55" name="Chord 54"/>
                <p:cNvSpPr/>
                <p:nvPr/>
              </p:nvSpPr>
              <p:spPr>
                <a:xfrm rot="8100000" flipH="1" flipV="1">
                  <a:off x="2111454" y="1764426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D4A9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Pie 55"/>
                <p:cNvSpPr/>
                <p:nvPr/>
              </p:nvSpPr>
              <p:spPr>
                <a:xfrm flipV="1">
                  <a:off x="2115102" y="1721060"/>
                  <a:ext cx="4032448" cy="4032447"/>
                </a:xfrm>
                <a:prstGeom prst="pie">
                  <a:avLst>
                    <a:gd name="adj1" fmla="val 13534285"/>
                    <a:gd name="adj2" fmla="val 18793653"/>
                  </a:avLst>
                </a:prstGeom>
                <a:solidFill>
                  <a:srgbClr val="FFD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Chord 56"/>
                <p:cNvSpPr/>
                <p:nvPr/>
              </p:nvSpPr>
              <p:spPr>
                <a:xfrm rot="18900000" flipH="1">
                  <a:off x="2138026" y="1717735"/>
                  <a:ext cx="3999154" cy="4013306"/>
                </a:xfrm>
                <a:prstGeom prst="chord">
                  <a:avLst>
                    <a:gd name="adj1" fmla="val 5339719"/>
                    <a:gd name="adj2" fmla="val 1623200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Pie 57"/>
                <p:cNvSpPr/>
                <p:nvPr/>
              </p:nvSpPr>
              <p:spPr>
                <a:xfrm>
                  <a:off x="2123728" y="1726686"/>
                  <a:ext cx="4032448" cy="4032447"/>
                </a:xfrm>
                <a:prstGeom prst="pie">
                  <a:avLst>
                    <a:gd name="adj1" fmla="val 13492726"/>
                    <a:gd name="adj2" fmla="val 1879365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Donut 58"/>
                <p:cNvSpPr/>
                <p:nvPr/>
              </p:nvSpPr>
              <p:spPr>
                <a:xfrm rot="18900000">
                  <a:off x="2081672" y="1688497"/>
                  <a:ext cx="4096699" cy="4104068"/>
                </a:xfrm>
                <a:prstGeom prst="donut">
                  <a:avLst>
                    <a:gd name="adj" fmla="val 2545"/>
                  </a:avLst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745922" y="2384155"/>
                  <a:ext cx="570334" cy="540789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097378" y="4755092"/>
                  <a:ext cx="375087" cy="384122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5085875" y="2342599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80790" y="4752270"/>
                  <a:ext cx="375087" cy="384122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3533066" y="1942710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R&amp;D tasks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6200000">
                <a:off x="1830635" y="3594787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serial production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5184811" y="3637918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field support</a:t>
                </a:r>
                <a:endParaRPr lang="en-US" sz="1400" dirty="0" smtClean="0">
                  <a:latin typeface="+mn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15814" y="5315011"/>
                <a:ext cx="1200202" cy="18196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400" smtClean="0">
                    <a:latin typeface="+mn-lt"/>
                  </a:rPr>
                  <a:t>other applications</a:t>
                </a:r>
                <a:endParaRPr lang="en-US" sz="1400" dirty="0" smtClean="0">
                  <a:latin typeface="+mn-lt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12298" y="2212969"/>
              <a:ext cx="3029775" cy="3024335"/>
              <a:chOff x="2593150" y="2230741"/>
              <a:chExt cx="3029775" cy="3024335"/>
            </a:xfrm>
          </p:grpSpPr>
          <p:sp>
            <p:nvSpPr>
              <p:cNvPr id="75" name="Chord 74"/>
              <p:cNvSpPr/>
              <p:nvPr/>
            </p:nvSpPr>
            <p:spPr>
              <a:xfrm rot="5400000" flipH="1" flipV="1">
                <a:off x="2637909" y="2287382"/>
                <a:ext cx="2952324" cy="2962771"/>
              </a:xfrm>
              <a:prstGeom prst="chord">
                <a:avLst>
                  <a:gd name="adj1" fmla="val 5339719"/>
                  <a:gd name="adj2" fmla="val 162320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hord 75"/>
              <p:cNvSpPr/>
              <p:nvPr/>
            </p:nvSpPr>
            <p:spPr>
              <a:xfrm rot="16200000" flipH="1">
                <a:off x="2625898" y="2271652"/>
                <a:ext cx="2952324" cy="2962771"/>
              </a:xfrm>
              <a:prstGeom prst="chord">
                <a:avLst>
                  <a:gd name="adj1" fmla="val 5339719"/>
                  <a:gd name="adj2" fmla="val 162320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Donut 76"/>
              <p:cNvSpPr/>
              <p:nvPr/>
            </p:nvSpPr>
            <p:spPr>
              <a:xfrm rot="16200000">
                <a:off x="2595870" y="2228021"/>
                <a:ext cx="3024335" cy="3029775"/>
              </a:xfrm>
              <a:prstGeom prst="donut">
                <a:avLst>
                  <a:gd name="adj" fmla="val 2545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Picture 11" descr="C:\Dokumente und Einstellungen\malei\Desktop\BE_DC8800FC_Quantum_neu_ausgeschnitten Kopi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37" y="2699761"/>
            <a:ext cx="765466" cy="6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D:\Magl\evo\Bilder\DATA06 Kopi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8323" y="3664846"/>
            <a:ext cx="608604" cy="56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23" y="4797152"/>
            <a:ext cx="748114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19" y="2695128"/>
            <a:ext cx="638213" cy="4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4" y="3311343"/>
            <a:ext cx="638213" cy="4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2427203" y="2835748"/>
            <a:ext cx="970043" cy="187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37494" y="3212364"/>
            <a:ext cx="268473" cy="1343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88430" y="3874210"/>
            <a:ext cx="444614" cy="8928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87" y="4814590"/>
            <a:ext cx="748114" cy="3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2834937" y="4973240"/>
            <a:ext cx="3240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70063" y="3181462"/>
            <a:ext cx="113359" cy="14716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6" idx="2"/>
            <a:endCxn id="12" idx="0"/>
          </p:cNvCxnSpPr>
          <p:nvPr/>
        </p:nvCxnSpPr>
        <p:spPr>
          <a:xfrm flipH="1">
            <a:off x="2460880" y="3874210"/>
            <a:ext cx="515110" cy="92294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29447" y="3310308"/>
            <a:ext cx="331433" cy="1456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63907" y="4250733"/>
            <a:ext cx="381708" cy="546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868144" y="2715095"/>
            <a:ext cx="2154065" cy="2154065"/>
            <a:chOff x="6450383" y="2660525"/>
            <a:chExt cx="2154065" cy="21540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6450383" y="2660525"/>
              <a:ext cx="2154065" cy="2154065"/>
              <a:chOff x="6450383" y="2660525"/>
              <a:chExt cx="2154065" cy="215406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450383" y="2660525"/>
                <a:ext cx="2154065" cy="215406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551027" y="2752543"/>
                <a:ext cx="1954108" cy="1954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5023" y="3130821"/>
              <a:ext cx="638213" cy="431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1" descr="C:\Dokumente und Einstellungen\malei\Desktop\BE_DC8800FC_Quantum_neu_ausgeschnitten Kopie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6447" y="3829981"/>
              <a:ext cx="765466" cy="646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Straight Arrow Connector 28"/>
            <p:cNvCxnSpPr/>
            <p:nvPr/>
          </p:nvCxnSpPr>
          <p:spPr>
            <a:xfrm flipV="1">
              <a:off x="7496485" y="3615504"/>
              <a:ext cx="0" cy="2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079134" y="2784930"/>
              <a:ext cx="814404" cy="29200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400" smtClean="0">
                  <a:latin typeface="+mn-lt"/>
                </a:rPr>
                <a:t>field</a:t>
              </a:r>
              <a:endParaRPr lang="en-US" sz="1400" dirty="0" smtClean="0">
                <a:latin typeface="+mn-lt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110727" y="2973267"/>
            <a:ext cx="2582057" cy="373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68314" y="4226356"/>
            <a:ext cx="2899116" cy="5707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82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Study of 10 Log File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5216">
            <a:off x="532210" y="1582094"/>
            <a:ext cx="3148001" cy="2495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987">
            <a:off x="1814252" y="1789682"/>
            <a:ext cx="2756246" cy="2086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10">
            <a:off x="5588810" y="1711302"/>
            <a:ext cx="3137956" cy="2655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6320">
            <a:off x="5372234" y="2229956"/>
            <a:ext cx="3257922" cy="247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7754" y="1097345"/>
            <a:ext cx="4640057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 smtClean="0"/>
              <a:t>=&gt; VIB, BMC, MBMC, PBI, DANA, TRACE, TPX, DAT, ABC, STAGE </a:t>
            </a:r>
            <a:endParaRPr lang="en-US" sz="16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8341">
            <a:off x="3847218" y="3621182"/>
            <a:ext cx="3160634" cy="264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2080">
            <a:off x="1702530" y="3762730"/>
            <a:ext cx="3248275" cy="252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879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si Template">
  <a:themeElements>
    <a:clrScheme name="Besi">
      <a:dk1>
        <a:srgbClr val="000000"/>
      </a:dk1>
      <a:lt1>
        <a:srgbClr val="FFFFFF"/>
      </a:lt1>
      <a:dk2>
        <a:srgbClr val="008837"/>
      </a:dk2>
      <a:lt2>
        <a:srgbClr val="D0E3D6"/>
      </a:lt2>
      <a:accent1>
        <a:srgbClr val="008837"/>
      </a:accent1>
      <a:accent2>
        <a:srgbClr val="419C72"/>
      </a:accent2>
      <a:accent3>
        <a:srgbClr val="80B797"/>
      </a:accent3>
      <a:accent4>
        <a:srgbClr val="B6D4C1"/>
      </a:accent4>
      <a:accent5>
        <a:srgbClr val="CECD00"/>
      </a:accent5>
      <a:accent6>
        <a:srgbClr val="E2E07E"/>
      </a:accent6>
      <a:hlink>
        <a:srgbClr val="000000"/>
      </a:hlink>
      <a:folHlink>
        <a:srgbClr val="0000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300" dirty="0" smtClean="0"/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23B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14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099E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si Document" ma:contentTypeID="0x010100C2D8F0707808D9489D7CFDA8FECA706101002D4F47BB819972439390B5D2344C2805" ma:contentTypeVersion="2" ma:contentTypeDescription="Create a new Besi Document" ma:contentTypeScope="" ma:versionID="027b704c3b44a67744ba2668c6920224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439E67-3127-4B6C-A9C5-ED1178C006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0CD99-E141-4CA9-A3A2-567D47394D1B}">
  <ds:schemaRefs>
    <ds:schemaRef ds:uri="http://schemas.microsoft.com/sharepoint/v4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794B088-30D4-4EB4-B23C-0CB84CE00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Besi Template</Template>
  <TotalTime>7487</TotalTime>
  <Words>1011</Words>
  <Application>Microsoft Office PowerPoint</Application>
  <PresentationFormat>On-screen Show (4:3)</PresentationFormat>
  <Paragraphs>263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Besi Template</vt:lpstr>
      <vt:lpstr>PowerPoint Presentation</vt:lpstr>
      <vt:lpstr>Contents</vt:lpstr>
      <vt:lpstr>PowerPoint Presentation</vt:lpstr>
      <vt:lpstr>PowerPoint Presentation</vt:lpstr>
      <vt:lpstr>Why Log File Management ?</vt:lpstr>
      <vt:lpstr>Unification to Improve Efficiency</vt:lpstr>
      <vt:lpstr>PowerPoint Presentation</vt:lpstr>
      <vt:lpstr>Efficiency Barriers due to Lack of Unification</vt:lpstr>
      <vt:lpstr>Study of 10 Log File Types</vt:lpstr>
      <vt:lpstr>1) Log Data Files Have Structure</vt:lpstr>
      <vt:lpstr>2) Log Data Files Come in Packages</vt:lpstr>
      <vt:lpstr>3) Log Data File Organization Provides Context</vt:lpstr>
      <vt:lpstr>PowerPoint Presentation</vt:lpstr>
      <vt:lpstr>Log File Management</vt:lpstr>
      <vt:lpstr>Definition &amp; Implementation in Layers</vt:lpstr>
      <vt:lpstr>PowerPoint Presentation</vt:lpstr>
      <vt:lpstr>How It Could Look</vt:lpstr>
      <vt:lpstr>PowerPoint Presentation</vt:lpstr>
      <vt:lpstr>A Huge Project? Tremendous Efforts?</vt:lpstr>
      <vt:lpstr>Proposed Step-by-Step Approach</vt:lpstr>
      <vt:lpstr>To Be Discussed Further</vt:lpstr>
      <vt:lpstr>PowerPoint Presentation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Besi  Die Bonding &amp; Advanced Packaging Company</dc:title>
  <dc:creator>Karin Bucher</dc:creator>
  <cp:lastModifiedBy>Hugo Pristauz</cp:lastModifiedBy>
  <cp:revision>175</cp:revision>
  <cp:lastPrinted>2010-07-29T15:08:13Z</cp:lastPrinted>
  <dcterms:created xsi:type="dcterms:W3CDTF">2013-12-16T09:20:02Z</dcterms:created>
  <dcterms:modified xsi:type="dcterms:W3CDTF">2016-10-10T15:07:45Z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Besi Document</vt:lpwstr>
  </property>
  <property fmtid="{D5CDD505-2E9C-101B-9397-08002B2CF9AE}" pid="3" name="ContentTypeId">
    <vt:lpwstr>0x010100C2D8F0707808D9489D7CFDA8FECA706101002D4F47BB819972439390B5D2344C2805</vt:lpwstr>
  </property>
</Properties>
</file>