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22"/>
  </p:notesMasterIdLst>
  <p:sldIdLst>
    <p:sldId id="444" r:id="rId5"/>
    <p:sldId id="445" r:id="rId6"/>
    <p:sldId id="446" r:id="rId7"/>
    <p:sldId id="436" r:id="rId8"/>
    <p:sldId id="447" r:id="rId9"/>
    <p:sldId id="448" r:id="rId10"/>
    <p:sldId id="449" r:id="rId11"/>
    <p:sldId id="451" r:id="rId12"/>
    <p:sldId id="456" r:id="rId13"/>
    <p:sldId id="457" r:id="rId14"/>
    <p:sldId id="437" r:id="rId15"/>
    <p:sldId id="458" r:id="rId16"/>
    <p:sldId id="459" r:id="rId17"/>
    <p:sldId id="460" r:id="rId18"/>
    <p:sldId id="440" r:id="rId19"/>
    <p:sldId id="439" r:id="rId20"/>
    <p:sldId id="453" r:id="rId21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837"/>
    <a:srgbClr val="D4A97E"/>
    <a:srgbClr val="FFDDFF"/>
    <a:srgbClr val="E2E07A"/>
    <a:srgbClr val="81CFFF"/>
    <a:srgbClr val="CCECFF"/>
    <a:srgbClr val="FFFFCD"/>
    <a:srgbClr val="FF66CC"/>
    <a:srgbClr val="239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182" autoAdjust="0"/>
    <p:restoredTop sz="93146" autoAdjust="0"/>
  </p:normalViewPr>
  <p:slideViewPr>
    <p:cSldViewPr>
      <p:cViewPr>
        <p:scale>
          <a:sx n="70" d="100"/>
          <a:sy n="70" d="100"/>
        </p:scale>
        <p:origin x="-2346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F881B2F2-F3B5-4960-8AFF-6B2E78B11E0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9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platzhalter 10" title="Title body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0" y="1260000"/>
            <a:ext cx="540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3" name="Picture Placeholder 2" title="Picture"/>
          <p:cNvSpPr>
            <a:spLocks noGrp="1"/>
          </p:cNvSpPr>
          <p:nvPr>
            <p:ph type="pic" sz="quarter" idx="16"/>
          </p:nvPr>
        </p:nvSpPr>
        <p:spPr>
          <a:xfrm>
            <a:off x="0" y="900113"/>
            <a:ext cx="2700000" cy="56880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0" title="Chapter 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786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12" name="Textplatzhalter 10" title="Body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/>
            </a:lvl1pPr>
            <a:lvl2pPr marL="265113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2pPr>
            <a:lvl3pPr marL="542925" indent="-180975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-"/>
              <a:defRPr sz="1800"/>
            </a:lvl3pPr>
            <a:lvl4pPr marL="808038" indent="-180975">
              <a:spcBef>
                <a:spcPts val="300"/>
              </a:spcBef>
              <a:spcAft>
                <a:spcPts val="600"/>
              </a:spcAft>
              <a:buSzPct val="120000"/>
              <a:buFont typeface="Wingdings" panose="05000000000000000000" pitchFamily="2" charset="2"/>
              <a:buChar char="§"/>
              <a:defRPr sz="1800"/>
            </a:lvl4pPr>
            <a:lvl5pPr marL="1073150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~"/>
              <a:defRPr sz="180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3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7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03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12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088F1C8C-B308-4473-85C3-A2EE4DF1440C}" type="datetime1">
              <a:rPr lang="en-US" smtClean="0"/>
              <a:t>8/4/2016</a:t>
            </a:fld>
            <a:endParaRPr lang="de-CH" dirty="0"/>
          </a:p>
        </p:txBody>
      </p:sp>
      <p:pic>
        <p:nvPicPr>
          <p:cNvPr id="13" name="Line_Bottom" descr="D:\_DATA\General\Templates\streepje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4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79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50000"/>
        </a:spcAft>
        <a:buClr>
          <a:srgbClr val="009800"/>
        </a:buClr>
        <a:buFont typeface="Arial" pitchFamily="34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34938" indent="-134938" algn="l" rtl="0" eaLnBrk="1" fontAlgn="base" hangingPunct="1">
        <a:spcBef>
          <a:spcPct val="20000"/>
        </a:spcBef>
        <a:spcAft>
          <a:spcPct val="50000"/>
        </a:spcAft>
        <a:buClr>
          <a:schemeClr val="tx2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269875" indent="-14128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406400" indent="-13652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541338" indent="-13493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0764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6pPr>
      <a:lvl7pPr marL="25336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7pPr>
      <a:lvl8pPr marL="29908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8pPr>
      <a:lvl9pPr marL="34480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Management</a:t>
            </a:r>
          </a:p>
          <a:p>
            <a:pPr algn="ctr"/>
            <a:endParaRPr lang="de-AT" sz="1200" smtClean="0"/>
          </a:p>
          <a:p>
            <a:pPr algn="ctr"/>
            <a:r>
              <a:rPr lang="de-AT" sz="1800" smtClean="0"/>
              <a:t>Unification for Improving Efficiency</a:t>
            </a:r>
          </a:p>
          <a:p>
            <a:pPr algn="ctr"/>
            <a:r>
              <a:rPr lang="de-AT" sz="1400" smtClean="0"/>
              <a:t>(Vs. 1.1 – Aug-2016)</a:t>
            </a:r>
            <a:endParaRPr lang="en-US" sz="12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Examples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12" name="Group 11"/>
          <p:cNvGrpSpPr/>
          <p:nvPr/>
        </p:nvGrpSpPr>
        <p:grpSpPr>
          <a:xfrm>
            <a:off x="467544" y="1068984"/>
            <a:ext cx="3888432" cy="2388200"/>
            <a:chOff x="467544" y="1052736"/>
            <a:chExt cx="3888432" cy="2388200"/>
          </a:xfrm>
        </p:grpSpPr>
        <p:sp>
          <p:nvSpPr>
            <p:cNvPr id="8" name="Rectangle 7"/>
            <p:cNvSpPr/>
            <p:nvPr/>
          </p:nvSpPr>
          <p:spPr>
            <a:xfrm>
              <a:off x="467544" y="1052736"/>
              <a:ext cx="3888432" cy="2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1136680"/>
              <a:ext cx="3600400" cy="23042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type=uni</a:t>
              </a:r>
            </a:p>
            <a:p>
              <a:r>
                <a:rPr lang="en-US" sz="700">
                  <a:latin typeface="Arial monospaced for SAP" pitchFamily="49" charset="0"/>
                </a:rPr>
                <a:t>$title=28-Jul-2016 @ 16:38:58 Plain Data</a:t>
              </a:r>
            </a:p>
            <a:p>
              <a:r>
                <a:rPr lang="en-US" sz="700">
                  <a:latin typeface="Arial monospaced for SAP" pitchFamily="49" charset="0"/>
                </a:rPr>
                <a:t>$sizes=[5,8,10]</a:t>
              </a:r>
            </a:p>
            <a:p>
              <a:r>
                <a:rPr lang="en-US" sz="700">
                  <a:latin typeface="Arial monospaced for SAP" pitchFamily="49" charset="0"/>
                </a:rPr>
                <a:t>$pitch=[25,25]</a:t>
              </a:r>
            </a:p>
            <a:p>
              <a:r>
                <a:rPr lang="en-US" sz="700">
                  <a:latin typeface="Arial monospaced for SAP" pitchFamily="49" charset="0"/>
                </a:rPr>
                <a:t>$method=blcs</a:t>
              </a:r>
            </a:p>
            <a:p>
              <a:r>
                <a:rPr lang="en-US" sz="700">
                  <a:latin typeface="Arial monospaced for SAP" pitchFamily="49" charset="0"/>
                </a:rPr>
                <a:t>$comment=sin/cos data (random frequency &amp; magnitude)</a:t>
              </a:r>
            </a:p>
            <a:p>
              <a:r>
                <a:rPr lang="en-US" sz="700">
                  <a:latin typeface="Arial monospaced for SAP" pitchFamily="49" charset="0"/>
                </a:rPr>
                <a:t>$comment=Type: UNI</a:t>
              </a:r>
            </a:p>
            <a:p>
              <a:r>
                <a:rPr lang="en-US" sz="700">
                  <a:latin typeface="Arial monospaced for SAP" pitchFamily="49" charset="0"/>
                </a:rPr>
                <a:t>$date=28-Jul-2016</a:t>
              </a:r>
            </a:p>
            <a:p>
              <a:r>
                <a:rPr lang="en-US" sz="700">
                  <a:latin typeface="Arial monospaced for SAP" pitchFamily="49" charset="0"/>
                </a:rPr>
                <a:t>$time=16:38:58</a:t>
              </a:r>
            </a:p>
            <a:p>
              <a:r>
                <a:rPr lang="en-US" sz="700">
                  <a:latin typeface="Arial monospaced for SAP" pitchFamily="49" charset="0"/>
                </a:rPr>
                <a:t>$system=L</a:t>
              </a:r>
            </a:p>
            <a:p>
              <a:r>
                <a:rPr lang="en-US" sz="700">
                  <a:latin typeface="Arial monospaced for SAP" pitchFamily="49" charset="0"/>
                </a:rPr>
                <a:t>$machine=9508842005245</a:t>
              </a:r>
            </a:p>
            <a:p>
              <a:r>
                <a:rPr lang="en-US" sz="700">
                  <a:latin typeface="Arial monospaced for SAP" pitchFamily="49" charset="0"/>
                </a:rPr>
                <a:t>$package=@5245.26</a:t>
              </a:r>
            </a:p>
            <a:p>
              <a:r>
                <a:rPr lang="en-US" sz="700">
                  <a:latin typeface="Arial monospaced for SAP" pitchFamily="49" charset="0"/>
                </a:rPr>
                <a:t>$project=Sample Project</a:t>
              </a:r>
            </a:p>
            <a:p>
              <a:r>
                <a:rPr lang="en-US" sz="700">
                  <a:latin typeface="Arial monospaced for SAP" pitchFamily="49" charset="0"/>
                </a:rPr>
                <a:t>           t [s]           x [µ]           y [µ]          p [m°]</a:t>
              </a:r>
            </a:p>
            <a:p>
              <a:r>
                <a:rPr lang="en-US" sz="700">
                  <a:latin typeface="Arial monospaced for SAP" pitchFamily="49" charset="0"/>
                </a:rPr>
                <a:t>        0.000000        0.253306        2.908677       16.902641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   5.012531        </a:t>
              </a:r>
              <a:r>
                <a:rPr lang="en-US" sz="700">
                  <a:latin typeface="Arial monospaced for SAP" pitchFamily="49" charset="0"/>
                </a:rPr>
                <a:t>1.098562        3.339841       22.022205</a:t>
              </a:r>
            </a:p>
            <a:p>
              <a:r>
                <a:rPr lang="en-US" sz="700">
                  <a:latin typeface="Arial monospaced for SAP" pitchFamily="49" charset="0"/>
                </a:rPr>
                <a:t>        7.518797        1.233810        2.826694       21.006957</a:t>
              </a:r>
            </a:p>
            <a:p>
              <a:r>
                <a:rPr lang="en-US" sz="700">
                  <a:latin typeface="Arial monospaced for SAP" pitchFamily="49" charset="0"/>
                </a:rPr>
                <a:t>            :               :               :               :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1000.000000        </a:t>
              </a:r>
              <a:r>
                <a:rPr lang="en-US" sz="700">
                  <a:latin typeface="Arial monospaced for SAP" pitchFamily="49" charset="0"/>
                </a:rPr>
                <a:t>0.095291        3.662474       19.950723</a:t>
              </a:r>
              <a:endParaRPr lang="en-US" sz="700" dirty="0" smtClean="0">
                <a:latin typeface="Arial monospaced for SAP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85861" y="1065674"/>
            <a:ext cx="3888432" cy="2227936"/>
            <a:chOff x="4788024" y="1052736"/>
            <a:chExt cx="3888432" cy="2227936"/>
          </a:xfrm>
        </p:grpSpPr>
        <p:sp>
          <p:nvSpPr>
            <p:cNvPr id="9" name="Rectangle 8"/>
            <p:cNvSpPr/>
            <p:nvPr/>
          </p:nvSpPr>
          <p:spPr>
            <a:xfrm>
              <a:off x="4788024" y="1052736"/>
              <a:ext cx="3888432" cy="222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0032" y="1136680"/>
              <a:ext cx="3744416" cy="20719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type=uni</a:t>
              </a:r>
            </a:p>
            <a:p>
              <a:r>
                <a:rPr lang="en-US" sz="700">
                  <a:latin typeface="Arial monospaced for SAP" pitchFamily="49" charset="0"/>
                </a:rPr>
                <a:t>$title=28-Jul-2016 @ 16:38:58 Plain Data</a:t>
              </a:r>
            </a:p>
            <a:p>
              <a:r>
                <a:rPr lang="en-US" sz="700">
                  <a:latin typeface="Arial monospaced for SAP" pitchFamily="49" charset="0"/>
                </a:rPr>
                <a:t>$sizes=[5,8,10]</a:t>
              </a:r>
            </a:p>
            <a:p>
              <a:r>
                <a:rPr lang="en-US" sz="700">
                  <a:latin typeface="Arial monospaced for SAP" pitchFamily="49" charset="0"/>
                </a:rPr>
                <a:t>$pitch=[25,25]</a:t>
              </a:r>
            </a:p>
            <a:p>
              <a:r>
                <a:rPr lang="en-US" sz="700">
                  <a:latin typeface="Arial monospaced for SAP" pitchFamily="49" charset="0"/>
                </a:rPr>
                <a:t>$method=blcs</a:t>
              </a:r>
            </a:p>
            <a:p>
              <a:r>
                <a:rPr lang="en-US" sz="700">
                  <a:latin typeface="Arial monospaced for SAP" pitchFamily="49" charset="0"/>
                </a:rPr>
                <a:t>$comment=sin/cos data (random frequency &amp; magnitude)</a:t>
              </a:r>
            </a:p>
            <a:p>
              <a:r>
                <a:rPr lang="en-US" sz="700">
                  <a:latin typeface="Arial monospaced for SAP" pitchFamily="49" charset="0"/>
                </a:rPr>
                <a:t>$comment=Type: UNI</a:t>
              </a:r>
            </a:p>
            <a:p>
              <a:r>
                <a:rPr lang="en-US" sz="700">
                  <a:latin typeface="Arial monospaced for SAP" pitchFamily="49" charset="0"/>
                </a:rPr>
                <a:t>$date=28-Jul-2016</a:t>
              </a:r>
            </a:p>
            <a:p>
              <a:r>
                <a:rPr lang="en-US" sz="700">
                  <a:latin typeface="Arial monospaced for SAP" pitchFamily="49" charset="0"/>
                </a:rPr>
                <a:t>$time=16:38:58</a:t>
              </a:r>
            </a:p>
            <a:p>
              <a:r>
                <a:rPr lang="en-US" sz="700">
                  <a:latin typeface="Arial monospaced for SAP" pitchFamily="49" charset="0"/>
                </a:rPr>
                <a:t>$system=L</a:t>
              </a:r>
            </a:p>
            <a:p>
              <a:r>
                <a:rPr lang="en-US" sz="700">
                  <a:latin typeface="Arial monospaced for SAP" pitchFamily="49" charset="0"/>
                </a:rPr>
                <a:t>$machine=9508842005245</a:t>
              </a:r>
            </a:p>
            <a:p>
              <a:r>
                <a:rPr lang="en-US" sz="700">
                  <a:latin typeface="Arial monospaced for SAP" pitchFamily="49" charset="0"/>
                </a:rPr>
                <a:t>$package=@5245.26</a:t>
              </a:r>
            </a:p>
            <a:p>
              <a:r>
                <a:rPr lang="en-US" sz="700">
                  <a:latin typeface="Arial monospaced for SAP" pitchFamily="49" charset="0"/>
                </a:rPr>
                <a:t>$project=Sample Project</a:t>
              </a:r>
            </a:p>
            <a:p>
              <a:r>
                <a:rPr lang="en-US" sz="700">
                  <a:latin typeface="Arial monospaced for SAP" pitchFamily="49" charset="0"/>
                </a:rPr>
                <a:t>;           t [s];           x [µ];           y [µ];          p [m°];</a:t>
              </a:r>
            </a:p>
            <a:p>
              <a:r>
                <a:rPr lang="en-US" sz="700">
                  <a:latin typeface="Arial monospaced for SAP" pitchFamily="49" charset="0"/>
                </a:rPr>
                <a:t>;        0.000000;        0.253306;        2.908677;       16.902641;</a:t>
              </a:r>
            </a:p>
            <a:p>
              <a:r>
                <a:rPr lang="en-US" sz="700">
                  <a:latin typeface="Arial monospaced for SAP" pitchFamily="49" charset="0"/>
                </a:rPr>
                <a:t>;        2.506266;        0.526349;        3.126859;       17.427985;</a:t>
              </a:r>
            </a:p>
            <a:p>
              <a:r>
                <a:rPr lang="en-US" sz="700">
                  <a:latin typeface="Arial monospaced for SAP" pitchFamily="49" charset="0"/>
                </a:rPr>
                <a:t>;        5.012531;        1.098562;        3.339841;       22.022205;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:                </a:t>
              </a:r>
              <a:r>
                <a:rPr lang="en-US" sz="700">
                  <a:latin typeface="Arial monospaced for SAP" pitchFamily="49" charset="0"/>
                </a:rPr>
                <a:t>:                :               :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;     </a:t>
              </a:r>
              <a:r>
                <a:rPr lang="en-US" sz="700">
                  <a:latin typeface="Arial monospaced for SAP" pitchFamily="49" charset="0"/>
                </a:rPr>
                <a:t>1000.000000;        0.095291;        3.662474;       19.950723;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67744" y="3789040"/>
            <a:ext cx="4639657" cy="2448272"/>
            <a:chOff x="467544" y="1052736"/>
            <a:chExt cx="3888432" cy="2448272"/>
          </a:xfrm>
        </p:grpSpPr>
        <p:sp>
          <p:nvSpPr>
            <p:cNvPr id="14" name="Rectangle 13"/>
            <p:cNvSpPr/>
            <p:nvPr/>
          </p:nvSpPr>
          <p:spPr>
            <a:xfrm>
              <a:off x="467544" y="1052736"/>
              <a:ext cx="3888432" cy="2448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1136680"/>
              <a:ext cx="3600400" cy="23042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type=uni</a:t>
              </a:r>
            </a:p>
            <a:p>
              <a:r>
                <a:rPr lang="en-US" sz="700">
                  <a:latin typeface="Arial monospaced for SAP" pitchFamily="49" charset="0"/>
                </a:rPr>
                <a:t>$title=28-Jul-2016 @ 16:38:58 Plain Data</a:t>
              </a:r>
            </a:p>
            <a:p>
              <a:r>
                <a:rPr lang="en-US" sz="700">
                  <a:latin typeface="Arial monospaced for SAP" pitchFamily="49" charset="0"/>
                </a:rPr>
                <a:t>%</a:t>
              </a:r>
            </a:p>
            <a:p>
              <a:r>
                <a:rPr lang="en-US" sz="700">
                  <a:latin typeface="Arial monospaced for SAP" pitchFamily="49" charset="0"/>
                </a:rPr>
                <a:t>% these are three comment lines</a:t>
              </a:r>
            </a:p>
            <a:p>
              <a:r>
                <a:rPr lang="en-US" sz="700">
                  <a:latin typeface="Arial monospaced for SAP" pitchFamily="49" charset="0"/>
                </a:rPr>
                <a:t>%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comment=sin/cos data (random frequency &amp; magnitude)</a:t>
              </a:r>
            </a:p>
            <a:p>
              <a:r>
                <a:rPr lang="en-US" sz="700">
                  <a:latin typeface="Arial monospaced for SAP" pitchFamily="49" charset="0"/>
                </a:rPr>
                <a:t>$comment=Type: UNI</a:t>
              </a:r>
            </a:p>
            <a:p>
              <a:r>
                <a:rPr lang="en-US" sz="700">
                  <a:latin typeface="Arial monospaced for SAP" pitchFamily="49" charset="0"/>
                </a:rPr>
                <a:t>$date=28-Jul-2016</a:t>
              </a:r>
            </a:p>
            <a:p>
              <a:r>
                <a:rPr lang="en-US" sz="700">
                  <a:latin typeface="Arial monospaced for SAP" pitchFamily="49" charset="0"/>
                </a:rPr>
                <a:t>$time=16:38:58</a:t>
              </a:r>
            </a:p>
            <a:p>
              <a:r>
                <a:rPr lang="en-US" sz="700">
                  <a:latin typeface="Arial monospaced for SAP" pitchFamily="49" charset="0"/>
                </a:rPr>
                <a:t>$system=L</a:t>
              </a:r>
            </a:p>
            <a:p>
              <a:r>
                <a:rPr lang="en-US" sz="700">
                  <a:latin typeface="Arial monospaced for SAP" pitchFamily="49" charset="0"/>
                </a:rPr>
                <a:t>$machine=9508842005245</a:t>
              </a:r>
            </a:p>
            <a:p>
              <a:r>
                <a:rPr lang="en-US" sz="700">
                  <a:latin typeface="Arial monospaced for SAP" pitchFamily="49" charset="0"/>
                </a:rPr>
                <a:t>$package=@5245.26</a:t>
              </a:r>
            </a:p>
            <a:p>
              <a:r>
                <a:rPr lang="en-US" sz="700">
                  <a:latin typeface="Arial monospaced for SAP" pitchFamily="49" charset="0"/>
                </a:rPr>
                <a:t>$project=Sample Project</a:t>
              </a:r>
            </a:p>
            <a:p>
              <a:r>
                <a:rPr lang="en-US" sz="700">
                  <a:latin typeface="Arial monospaced for SAP" pitchFamily="49" charset="0"/>
                </a:rPr>
                <a:t>%</a:t>
              </a:r>
            </a:p>
            <a:p>
              <a:r>
                <a:rPr lang="en-US" sz="700">
                  <a:latin typeface="Arial monospaced for SAP" pitchFamily="49" charset="0"/>
                </a:rPr>
                <a:t>% the data header is a sequence of symbols followed by the unit in brackets</a:t>
              </a:r>
            </a:p>
            <a:p>
              <a:r>
                <a:rPr lang="en-US" sz="700">
                  <a:latin typeface="Arial monospaced for SAP" pitchFamily="49" charset="0"/>
                </a:rPr>
                <a:t>%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      </a:t>
              </a:r>
              <a:r>
                <a:rPr lang="en-US" sz="700">
                  <a:latin typeface="Arial monospaced for SAP" pitchFamily="49" charset="0"/>
                </a:rPr>
                <a:t>t [s]           x [µ]           y [µ]          p [m°]</a:t>
              </a:r>
            </a:p>
            <a:p>
              <a:r>
                <a:rPr lang="en-US" sz="700">
                  <a:latin typeface="Arial monospaced for SAP" pitchFamily="49" charset="0"/>
                </a:rPr>
                <a:t>        0.000000        0.253306        2.908677       16.902641</a:t>
              </a:r>
            </a:p>
            <a:p>
              <a:r>
                <a:rPr lang="en-US" sz="700">
                  <a:latin typeface="Arial monospaced for SAP" pitchFamily="49" charset="0"/>
                </a:rPr>
                <a:t> </a:t>
              </a:r>
              <a:r>
                <a:rPr lang="en-US" sz="700" smtClean="0">
                  <a:latin typeface="Arial monospaced for SAP" pitchFamily="49" charset="0"/>
                </a:rPr>
                <a:t>     997.493734       </a:t>
              </a:r>
              <a:r>
                <a:rPr lang="en-US" sz="700">
                  <a:latin typeface="Arial monospaced for SAP" pitchFamily="49" charset="0"/>
                </a:rPr>
                <a:t>-0.566062        </a:t>
              </a:r>
              <a:r>
                <a:rPr lang="en-US" sz="700">
                  <a:latin typeface="Arial monospaced for SAP" pitchFamily="49" charset="0"/>
                </a:rPr>
                <a:t>3.124517       </a:t>
              </a:r>
              <a:r>
                <a:rPr lang="en-US" sz="700" smtClean="0">
                  <a:latin typeface="Arial monospaced for SAP" pitchFamily="49" charset="0"/>
                </a:rPr>
                <a:t>12.712573</a:t>
              </a:r>
            </a:p>
            <a:p>
              <a:r>
                <a:rPr lang="en-US" sz="700">
                  <a:latin typeface="Arial monospaced for SAP" pitchFamily="49" charset="0"/>
                </a:rPr>
                <a:t> </a:t>
              </a:r>
              <a:r>
                <a:rPr lang="en-US" sz="700" smtClean="0">
                  <a:latin typeface="Arial monospaced for SAP" pitchFamily="49" charset="0"/>
                </a:rPr>
                <a:t>           :               </a:t>
              </a:r>
              <a:r>
                <a:rPr lang="en-US" sz="700">
                  <a:latin typeface="Arial monospaced for SAP" pitchFamily="49" charset="0"/>
                </a:rPr>
                <a:t>:               :               :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1000.000000        </a:t>
              </a:r>
              <a:r>
                <a:rPr lang="en-US" sz="700">
                  <a:latin typeface="Arial monospaced for SAP" pitchFamily="49" charset="0"/>
                </a:rPr>
                <a:t>0.095291        3.662474       19.950723</a:t>
              </a:r>
              <a:endParaRPr lang="en-US" sz="700" dirty="0" smtClean="0">
                <a:latin typeface="Arial monospaced for SAP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15616" y="3392996"/>
            <a:ext cx="2737965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smtClean="0"/>
              <a:t>a) log file format with standard syntax</a:t>
            </a:r>
            <a:endParaRPr lang="en-US" sz="13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18589" y="6309320"/>
            <a:ext cx="2737965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smtClean="0"/>
              <a:t>c) log file format including comments</a:t>
            </a:r>
            <a:endParaRPr lang="en-US" sz="13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261094" y="3394496"/>
            <a:ext cx="2737965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smtClean="0"/>
              <a:t>b) log file format with alternative syntax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4059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145"/>
          <p:cNvSpPr/>
          <p:nvPr/>
        </p:nvSpPr>
        <p:spPr>
          <a:xfrm flipH="1" flipV="1">
            <a:off x="5315145" y="5780831"/>
            <a:ext cx="1656271" cy="269335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656271"/>
              <a:gd name="connsiteY0" fmla="*/ 269335 h 269335"/>
              <a:gd name="connsiteX1" fmla="*/ 172528 w 1656271"/>
              <a:gd name="connsiteY1" fmla="*/ 243457 h 269335"/>
              <a:gd name="connsiteX2" fmla="*/ 327804 w 1656271"/>
              <a:gd name="connsiteY2" fmla="*/ 27796 h 269335"/>
              <a:gd name="connsiteX3" fmla="*/ 569344 w 1656271"/>
              <a:gd name="connsiteY3" fmla="*/ 1917 h 269335"/>
              <a:gd name="connsiteX4" fmla="*/ 1656271 w 1656271"/>
              <a:gd name="connsiteY4" fmla="*/ 1917 h 2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271" h="269335">
                <a:moveTo>
                  <a:pt x="0" y="269335"/>
                </a:moveTo>
                <a:cubicBezTo>
                  <a:pt x="65417" y="251363"/>
                  <a:pt x="117894" y="266461"/>
                  <a:pt x="172528" y="243457"/>
                </a:cubicBezTo>
                <a:cubicBezTo>
                  <a:pt x="227162" y="220453"/>
                  <a:pt x="261668" y="68053"/>
                  <a:pt x="327804" y="27796"/>
                </a:cubicBezTo>
                <a:cubicBezTo>
                  <a:pt x="393940" y="-12461"/>
                  <a:pt x="347933" y="6230"/>
                  <a:pt x="569344" y="1917"/>
                </a:cubicBezTo>
                <a:cubicBezTo>
                  <a:pt x="790755" y="-2396"/>
                  <a:pt x="701615" y="1918"/>
                  <a:pt x="1656271" y="1917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3981497" y="5877272"/>
            <a:ext cx="1558298" cy="360040"/>
            <a:chOff x="3733782" y="2060848"/>
            <a:chExt cx="1558298" cy="360040"/>
          </a:xfrm>
        </p:grpSpPr>
        <p:sp>
          <p:nvSpPr>
            <p:cNvPr id="142" name="TextBox 141"/>
            <p:cNvSpPr txBox="1"/>
            <p:nvPr/>
          </p:nvSpPr>
          <p:spPr>
            <a:xfrm>
              <a:off x="3984612" y="2138732"/>
              <a:ext cx="875419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datarow</a:t>
              </a:r>
              <a:endParaRPr lang="en-US" sz="1300" dirty="0" smtClean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733782" y="2060848"/>
              <a:ext cx="1558298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ounded Rectangle 134"/>
          <p:cNvSpPr/>
          <p:nvPr/>
        </p:nvSpPr>
        <p:spPr>
          <a:xfrm>
            <a:off x="3676213" y="5157192"/>
            <a:ext cx="2006098" cy="359960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602420" y="3965913"/>
            <a:ext cx="5417852" cy="582690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eeform 123"/>
          <p:cNvSpPr/>
          <p:nvPr/>
        </p:nvSpPr>
        <p:spPr>
          <a:xfrm>
            <a:off x="7844525" y="3698068"/>
            <a:ext cx="759125" cy="268702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759125"/>
              <a:gd name="connsiteY0" fmla="*/ 268702 h 268702"/>
              <a:gd name="connsiteX1" fmla="*/ 172528 w 759125"/>
              <a:gd name="connsiteY1" fmla="*/ 242824 h 268702"/>
              <a:gd name="connsiteX2" fmla="*/ 327804 w 759125"/>
              <a:gd name="connsiteY2" fmla="*/ 27163 h 268702"/>
              <a:gd name="connsiteX3" fmla="*/ 569344 w 759125"/>
              <a:gd name="connsiteY3" fmla="*/ 1284 h 268702"/>
              <a:gd name="connsiteX4" fmla="*/ 759125 w 759125"/>
              <a:gd name="connsiteY4" fmla="*/ 9910 h 26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125" h="268702">
                <a:moveTo>
                  <a:pt x="0" y="268702"/>
                </a:moveTo>
                <a:cubicBezTo>
                  <a:pt x="65417" y="250730"/>
                  <a:pt x="117894" y="265828"/>
                  <a:pt x="172528" y="242824"/>
                </a:cubicBezTo>
                <a:cubicBezTo>
                  <a:pt x="227162" y="219820"/>
                  <a:pt x="261668" y="67420"/>
                  <a:pt x="327804" y="27163"/>
                </a:cubicBezTo>
                <a:cubicBezTo>
                  <a:pt x="393940" y="-13094"/>
                  <a:pt x="497457" y="4159"/>
                  <a:pt x="569344" y="1284"/>
                </a:cubicBezTo>
                <a:cubicBezTo>
                  <a:pt x="641231" y="-1591"/>
                  <a:pt x="649857" y="9910"/>
                  <a:pt x="759125" y="991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2555776" y="2852936"/>
            <a:ext cx="4680520" cy="582690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More Syntax Details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cxnSp>
        <p:nvCxnSpPr>
          <p:cNvPr id="59" name="Straight Connector 58"/>
          <p:cNvCxnSpPr>
            <a:endCxn id="62" idx="1"/>
          </p:cNvCxnSpPr>
          <p:nvPr/>
        </p:nvCxnSpPr>
        <p:spPr>
          <a:xfrm>
            <a:off x="2761409" y="1916832"/>
            <a:ext cx="49543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256839" y="1736812"/>
            <a:ext cx="1080120" cy="360040"/>
            <a:chOff x="3779912" y="2060848"/>
            <a:chExt cx="1080120" cy="360040"/>
          </a:xfrm>
        </p:grpSpPr>
        <p:sp>
          <p:nvSpPr>
            <p:cNvPr id="62" name="Rectangle 61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identifier</a:t>
              </a:r>
              <a:endParaRPr lang="en-US" sz="1300" dirty="0" smtClean="0"/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336959" y="1916832"/>
            <a:ext cx="5933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1" name="Group 2050"/>
          <p:cNvGrpSpPr/>
          <p:nvPr/>
        </p:nvGrpSpPr>
        <p:grpSpPr>
          <a:xfrm>
            <a:off x="4941987" y="1700808"/>
            <a:ext cx="420336" cy="413296"/>
            <a:chOff x="3287568" y="2428126"/>
            <a:chExt cx="420336" cy="413296"/>
          </a:xfrm>
        </p:grpSpPr>
        <p:sp>
          <p:nvSpPr>
            <p:cNvPr id="67" name="Rounded Rectangle 66"/>
            <p:cNvSpPr/>
            <p:nvPr/>
          </p:nvSpPr>
          <p:spPr>
            <a:xfrm>
              <a:off x="3287568" y="2428126"/>
              <a:ext cx="420336" cy="413296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8841" y="2533388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=</a:t>
              </a:r>
              <a:endParaRPr lang="en-US" sz="1300" dirty="0" smtClean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959498" y="1736812"/>
            <a:ext cx="1080120" cy="360040"/>
            <a:chOff x="3779912" y="2060848"/>
            <a:chExt cx="1080120" cy="360040"/>
          </a:xfrm>
        </p:grpSpPr>
        <p:sp>
          <p:nvSpPr>
            <p:cNvPr id="71" name="Rectangle 70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value</a:t>
              </a:r>
              <a:endParaRPr lang="en-US" sz="1300" dirty="0" smtClean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5371732" y="1904788"/>
            <a:ext cx="5933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047732" y="1916832"/>
            <a:ext cx="5933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31640" y="1710411"/>
            <a:ext cx="540060" cy="126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050" smtClean="0"/>
              <a:t>parameter</a:t>
            </a:r>
            <a:endParaRPr lang="en-US" sz="1050" dirty="0" smtClean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611560" y="3703090"/>
            <a:ext cx="65969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42552" y="3490670"/>
            <a:ext cx="540060" cy="126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050" smtClean="0"/>
              <a:t>header</a:t>
            </a:r>
            <a:endParaRPr lang="en-US" sz="1050" dirty="0" smtClean="0"/>
          </a:p>
        </p:txBody>
      </p:sp>
      <p:sp>
        <p:nvSpPr>
          <p:cNvPr id="33" name="Freeform 32"/>
          <p:cNvSpPr/>
          <p:nvPr/>
        </p:nvSpPr>
        <p:spPr>
          <a:xfrm>
            <a:off x="1276709" y="3436492"/>
            <a:ext cx="1794294" cy="269335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4294" h="269335">
                <a:moveTo>
                  <a:pt x="0" y="269335"/>
                </a:moveTo>
                <a:cubicBezTo>
                  <a:pt x="65417" y="251363"/>
                  <a:pt x="117894" y="266461"/>
                  <a:pt x="172528" y="243457"/>
                </a:cubicBezTo>
                <a:cubicBezTo>
                  <a:pt x="227162" y="220453"/>
                  <a:pt x="261668" y="68053"/>
                  <a:pt x="327804" y="27796"/>
                </a:cubicBezTo>
                <a:cubicBezTo>
                  <a:pt x="393940" y="-12461"/>
                  <a:pt x="324929" y="6230"/>
                  <a:pt x="569344" y="1917"/>
                </a:cubicBezTo>
                <a:cubicBezTo>
                  <a:pt x="813759" y="-2396"/>
                  <a:pt x="839638" y="1918"/>
                  <a:pt x="1794294" y="1917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2043094" y="3787328"/>
            <a:ext cx="800714" cy="360040"/>
            <a:chOff x="3779912" y="2060848"/>
            <a:chExt cx="1080120" cy="360040"/>
          </a:xfrm>
        </p:grpSpPr>
        <p:sp>
          <p:nvSpPr>
            <p:cNvPr id="84" name="Rectangle 83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separator</a:t>
              </a:r>
              <a:endParaRPr lang="en-US" sz="1300" dirty="0" smtClean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131840" y="3785893"/>
            <a:ext cx="1080120" cy="360040"/>
            <a:chOff x="3779912" y="2060848"/>
            <a:chExt cx="1080120" cy="360040"/>
          </a:xfrm>
        </p:grpSpPr>
        <p:sp>
          <p:nvSpPr>
            <p:cNvPr id="88" name="Rectangle 87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identifier</a:t>
              </a:r>
              <a:endParaRPr lang="en-US" sz="1300" dirty="0" smtClean="0"/>
            </a:p>
          </p:txBody>
        </p:sp>
      </p:grpSp>
      <p:cxnSp>
        <p:nvCxnSpPr>
          <p:cNvPr id="90" name="Straight Connector 89"/>
          <p:cNvCxnSpPr/>
          <p:nvPr/>
        </p:nvCxnSpPr>
        <p:spPr>
          <a:xfrm flipV="1">
            <a:off x="2843808" y="3963913"/>
            <a:ext cx="288032" cy="14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068458" y="3259070"/>
            <a:ext cx="1080120" cy="360040"/>
            <a:chOff x="3779912" y="2060848"/>
            <a:chExt cx="1080120" cy="360040"/>
          </a:xfrm>
        </p:grpSpPr>
        <p:sp>
          <p:nvSpPr>
            <p:cNvPr id="92" name="Rectangle 91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identifier</a:t>
              </a:r>
              <a:endParaRPr lang="en-US" sz="1300" dirty="0" smtClean="0"/>
            </a:p>
          </p:txBody>
        </p:sp>
      </p:grpSp>
      <p:cxnSp>
        <p:nvCxnSpPr>
          <p:cNvPr id="97" name="Straight Connector 96"/>
          <p:cNvCxnSpPr>
            <a:stCxn id="95" idx="3"/>
          </p:cNvCxnSpPr>
          <p:nvPr/>
        </p:nvCxnSpPr>
        <p:spPr>
          <a:xfrm>
            <a:off x="4980710" y="3437724"/>
            <a:ext cx="41179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5392507" y="3262315"/>
            <a:ext cx="455386" cy="360040"/>
            <a:chOff x="3779912" y="2060848"/>
            <a:chExt cx="1080120" cy="360040"/>
          </a:xfrm>
        </p:grpSpPr>
        <p:sp>
          <p:nvSpPr>
            <p:cNvPr id="99" name="Rectangle 98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unit</a:t>
              </a:r>
              <a:endParaRPr lang="en-US" sz="1300" dirty="0" smtClean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48578" y="3231076"/>
            <a:ext cx="832132" cy="413296"/>
            <a:chOff x="2936068" y="4321534"/>
            <a:chExt cx="832132" cy="413296"/>
          </a:xfrm>
        </p:grpSpPr>
        <p:sp>
          <p:nvSpPr>
            <p:cNvPr id="95" name="Rounded Rectangle 94"/>
            <p:cNvSpPr/>
            <p:nvPr/>
          </p:nvSpPr>
          <p:spPr>
            <a:xfrm>
              <a:off x="3347864" y="4321534"/>
              <a:ext cx="420336" cy="413296"/>
            </a:xfrm>
            <a:prstGeom prst="roundRect">
              <a:avLst>
                <a:gd name="adj" fmla="val 42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25909" y="4409359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[</a:t>
              </a:r>
              <a:endParaRPr lang="en-US" sz="1300" dirty="0" smtClean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936068" y="4528182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856426" y="3231076"/>
            <a:ext cx="832132" cy="413296"/>
            <a:chOff x="2936068" y="4321534"/>
            <a:chExt cx="832132" cy="413296"/>
          </a:xfrm>
        </p:grpSpPr>
        <p:sp>
          <p:nvSpPr>
            <p:cNvPr id="104" name="Rounded Rectangle 103"/>
            <p:cNvSpPr/>
            <p:nvPr/>
          </p:nvSpPr>
          <p:spPr>
            <a:xfrm>
              <a:off x="3347864" y="4321534"/>
              <a:ext cx="420336" cy="413296"/>
            </a:xfrm>
            <a:prstGeom prst="roundRect">
              <a:avLst>
                <a:gd name="adj" fmla="val 42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25909" y="4409359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]</a:t>
              </a:r>
              <a:endParaRPr lang="en-US" sz="1300" dirty="0" smtClean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936068" y="4528182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106"/>
          <p:cNvSpPr/>
          <p:nvPr/>
        </p:nvSpPr>
        <p:spPr>
          <a:xfrm flipV="1">
            <a:off x="1276708" y="3695986"/>
            <a:ext cx="759125" cy="268702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759125"/>
              <a:gd name="connsiteY0" fmla="*/ 268702 h 268702"/>
              <a:gd name="connsiteX1" fmla="*/ 172528 w 759125"/>
              <a:gd name="connsiteY1" fmla="*/ 242824 h 268702"/>
              <a:gd name="connsiteX2" fmla="*/ 327804 w 759125"/>
              <a:gd name="connsiteY2" fmla="*/ 27163 h 268702"/>
              <a:gd name="connsiteX3" fmla="*/ 569344 w 759125"/>
              <a:gd name="connsiteY3" fmla="*/ 1284 h 268702"/>
              <a:gd name="connsiteX4" fmla="*/ 759125 w 759125"/>
              <a:gd name="connsiteY4" fmla="*/ 9910 h 26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125" h="268702">
                <a:moveTo>
                  <a:pt x="0" y="268702"/>
                </a:moveTo>
                <a:cubicBezTo>
                  <a:pt x="65417" y="250730"/>
                  <a:pt x="117894" y="265828"/>
                  <a:pt x="172528" y="242824"/>
                </a:cubicBezTo>
                <a:cubicBezTo>
                  <a:pt x="227162" y="219820"/>
                  <a:pt x="261668" y="67420"/>
                  <a:pt x="327804" y="27163"/>
                </a:cubicBezTo>
                <a:cubicBezTo>
                  <a:pt x="393940" y="-13094"/>
                  <a:pt x="497457" y="4159"/>
                  <a:pt x="569344" y="1284"/>
                </a:cubicBezTo>
                <a:cubicBezTo>
                  <a:pt x="641231" y="-1591"/>
                  <a:pt x="649857" y="9910"/>
                  <a:pt x="759125" y="991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113" idx="3"/>
          </p:cNvCxnSpPr>
          <p:nvPr/>
        </p:nvCxnSpPr>
        <p:spPr>
          <a:xfrm>
            <a:off x="5032769" y="3967348"/>
            <a:ext cx="41179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444566" y="3791939"/>
            <a:ext cx="455386" cy="360040"/>
            <a:chOff x="3779912" y="2060848"/>
            <a:chExt cx="1080120" cy="360040"/>
          </a:xfrm>
        </p:grpSpPr>
        <p:sp>
          <p:nvSpPr>
            <p:cNvPr id="110" name="Rectangle 109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unit</a:t>
              </a:r>
              <a:endParaRPr lang="en-US" sz="1300" dirty="0" smtClean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200637" y="3760700"/>
            <a:ext cx="832132" cy="413296"/>
            <a:chOff x="2936068" y="4321534"/>
            <a:chExt cx="832132" cy="413296"/>
          </a:xfrm>
        </p:grpSpPr>
        <p:sp>
          <p:nvSpPr>
            <p:cNvPr id="113" name="Rounded Rectangle 112"/>
            <p:cNvSpPr/>
            <p:nvPr/>
          </p:nvSpPr>
          <p:spPr>
            <a:xfrm>
              <a:off x="3347864" y="4321534"/>
              <a:ext cx="420336" cy="413296"/>
            </a:xfrm>
            <a:prstGeom prst="roundRect">
              <a:avLst>
                <a:gd name="adj" fmla="val 42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25909" y="4409359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[</a:t>
              </a:r>
              <a:endParaRPr lang="en-US" sz="1300" dirty="0" smtClean="0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936068" y="4528182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908485" y="3760700"/>
            <a:ext cx="832132" cy="413296"/>
            <a:chOff x="2936068" y="4321534"/>
            <a:chExt cx="832132" cy="413296"/>
          </a:xfrm>
        </p:grpSpPr>
        <p:sp>
          <p:nvSpPr>
            <p:cNvPr id="117" name="Rounded Rectangle 116"/>
            <p:cNvSpPr/>
            <p:nvPr/>
          </p:nvSpPr>
          <p:spPr>
            <a:xfrm>
              <a:off x="3347864" y="4321534"/>
              <a:ext cx="420336" cy="413296"/>
            </a:xfrm>
            <a:prstGeom prst="roundRect">
              <a:avLst>
                <a:gd name="adj" fmla="val 42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25909" y="4409359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]</a:t>
              </a:r>
              <a:endParaRPr lang="en-US" sz="1300" dirty="0" smtClean="0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936068" y="4528182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/>
          <p:cNvCxnSpPr>
            <a:endCxn id="122" idx="1"/>
          </p:cNvCxnSpPr>
          <p:nvPr/>
        </p:nvCxnSpPr>
        <p:spPr>
          <a:xfrm>
            <a:off x="6740617" y="3965349"/>
            <a:ext cx="365666" cy="19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7106283" y="3787328"/>
            <a:ext cx="800714" cy="360040"/>
            <a:chOff x="3779912" y="2060848"/>
            <a:chExt cx="1080120" cy="360040"/>
          </a:xfrm>
        </p:grpSpPr>
        <p:sp>
          <p:nvSpPr>
            <p:cNvPr id="122" name="Rectangle 121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separator</a:t>
              </a:r>
              <a:endParaRPr lang="en-US" sz="1300" dirty="0" smtClean="0"/>
            </a:p>
          </p:txBody>
        </p:sp>
      </p:grpSp>
      <p:sp>
        <p:nvSpPr>
          <p:cNvPr id="125" name="Freeform 124"/>
          <p:cNvSpPr/>
          <p:nvPr/>
        </p:nvSpPr>
        <p:spPr>
          <a:xfrm flipH="1">
            <a:off x="6680117" y="3436492"/>
            <a:ext cx="1656271" cy="269335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656271"/>
              <a:gd name="connsiteY0" fmla="*/ 269335 h 269335"/>
              <a:gd name="connsiteX1" fmla="*/ 172528 w 1656271"/>
              <a:gd name="connsiteY1" fmla="*/ 243457 h 269335"/>
              <a:gd name="connsiteX2" fmla="*/ 327804 w 1656271"/>
              <a:gd name="connsiteY2" fmla="*/ 27796 h 269335"/>
              <a:gd name="connsiteX3" fmla="*/ 569344 w 1656271"/>
              <a:gd name="connsiteY3" fmla="*/ 1917 h 269335"/>
              <a:gd name="connsiteX4" fmla="*/ 1656271 w 1656271"/>
              <a:gd name="connsiteY4" fmla="*/ 1917 h 2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271" h="269335">
                <a:moveTo>
                  <a:pt x="0" y="269335"/>
                </a:moveTo>
                <a:cubicBezTo>
                  <a:pt x="65417" y="251363"/>
                  <a:pt x="117894" y="266461"/>
                  <a:pt x="172528" y="243457"/>
                </a:cubicBezTo>
                <a:cubicBezTo>
                  <a:pt x="227162" y="220453"/>
                  <a:pt x="261668" y="68053"/>
                  <a:pt x="327804" y="27796"/>
                </a:cubicBezTo>
                <a:cubicBezTo>
                  <a:pt x="393940" y="-12461"/>
                  <a:pt x="347933" y="6230"/>
                  <a:pt x="569344" y="1917"/>
                </a:cubicBezTo>
                <a:cubicBezTo>
                  <a:pt x="790755" y="-2396"/>
                  <a:pt x="701615" y="1918"/>
                  <a:pt x="1656271" y="1917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4216273" y="5337212"/>
            <a:ext cx="1080120" cy="360040"/>
            <a:chOff x="3779912" y="2060848"/>
            <a:chExt cx="1080120" cy="360040"/>
          </a:xfrm>
        </p:grpSpPr>
        <p:sp>
          <p:nvSpPr>
            <p:cNvPr id="132" name="Rectangle 131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datarow</a:t>
              </a:r>
              <a:endParaRPr lang="en-US" sz="1300" dirty="0" smtClean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844570" y="5571238"/>
            <a:ext cx="540060" cy="126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050" smtClean="0"/>
              <a:t>data</a:t>
            </a:r>
            <a:endParaRPr lang="en-US" sz="1050" dirty="0" smtClean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1738078" y="5770182"/>
            <a:ext cx="65969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2403227" y="5517232"/>
            <a:ext cx="1794294" cy="269335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4294" h="269335">
                <a:moveTo>
                  <a:pt x="0" y="269335"/>
                </a:moveTo>
                <a:cubicBezTo>
                  <a:pt x="65417" y="251363"/>
                  <a:pt x="117894" y="266461"/>
                  <a:pt x="172528" y="243457"/>
                </a:cubicBezTo>
                <a:cubicBezTo>
                  <a:pt x="227162" y="220453"/>
                  <a:pt x="261668" y="68053"/>
                  <a:pt x="327804" y="27796"/>
                </a:cubicBezTo>
                <a:cubicBezTo>
                  <a:pt x="393940" y="-12461"/>
                  <a:pt x="324929" y="6230"/>
                  <a:pt x="569344" y="1917"/>
                </a:cubicBezTo>
                <a:cubicBezTo>
                  <a:pt x="813759" y="-2396"/>
                  <a:pt x="839638" y="1918"/>
                  <a:pt x="1794294" y="1917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flipV="1">
            <a:off x="2403227" y="5786568"/>
            <a:ext cx="1552755" cy="276044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492370"/>
              <a:gd name="connsiteY0" fmla="*/ 269335 h 269335"/>
              <a:gd name="connsiteX1" fmla="*/ 172528 w 1492370"/>
              <a:gd name="connsiteY1" fmla="*/ 243457 h 269335"/>
              <a:gd name="connsiteX2" fmla="*/ 327804 w 1492370"/>
              <a:gd name="connsiteY2" fmla="*/ 27796 h 269335"/>
              <a:gd name="connsiteX3" fmla="*/ 569344 w 1492370"/>
              <a:gd name="connsiteY3" fmla="*/ 1917 h 269335"/>
              <a:gd name="connsiteX4" fmla="*/ 1492370 w 1492370"/>
              <a:gd name="connsiteY4" fmla="*/ 1917 h 269335"/>
              <a:gd name="connsiteX0" fmla="*/ 0 w 1552755"/>
              <a:gd name="connsiteY0" fmla="*/ 276044 h 276044"/>
              <a:gd name="connsiteX1" fmla="*/ 172528 w 1552755"/>
              <a:gd name="connsiteY1" fmla="*/ 250166 h 276044"/>
              <a:gd name="connsiteX2" fmla="*/ 327804 w 1552755"/>
              <a:gd name="connsiteY2" fmla="*/ 34505 h 276044"/>
              <a:gd name="connsiteX3" fmla="*/ 569344 w 1552755"/>
              <a:gd name="connsiteY3" fmla="*/ 8626 h 276044"/>
              <a:gd name="connsiteX4" fmla="*/ 1552755 w 1552755"/>
              <a:gd name="connsiteY4" fmla="*/ 0 h 27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755" h="276044">
                <a:moveTo>
                  <a:pt x="0" y="276044"/>
                </a:moveTo>
                <a:cubicBezTo>
                  <a:pt x="65417" y="258072"/>
                  <a:pt x="117894" y="273170"/>
                  <a:pt x="172528" y="250166"/>
                </a:cubicBezTo>
                <a:cubicBezTo>
                  <a:pt x="227162" y="227162"/>
                  <a:pt x="261668" y="74762"/>
                  <a:pt x="327804" y="34505"/>
                </a:cubicBezTo>
                <a:cubicBezTo>
                  <a:pt x="393940" y="-5752"/>
                  <a:pt x="324929" y="12939"/>
                  <a:pt x="569344" y="8626"/>
                </a:cubicBezTo>
                <a:cubicBezTo>
                  <a:pt x="813759" y="4313"/>
                  <a:pt x="598099" y="1"/>
                  <a:pt x="1552755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5315145" y="5518099"/>
            <a:ext cx="1656271" cy="269335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656271"/>
              <a:gd name="connsiteY0" fmla="*/ 269335 h 269335"/>
              <a:gd name="connsiteX1" fmla="*/ 172528 w 1656271"/>
              <a:gd name="connsiteY1" fmla="*/ 243457 h 269335"/>
              <a:gd name="connsiteX2" fmla="*/ 327804 w 1656271"/>
              <a:gd name="connsiteY2" fmla="*/ 27796 h 269335"/>
              <a:gd name="connsiteX3" fmla="*/ 569344 w 1656271"/>
              <a:gd name="connsiteY3" fmla="*/ 1917 h 269335"/>
              <a:gd name="connsiteX4" fmla="*/ 1656271 w 1656271"/>
              <a:gd name="connsiteY4" fmla="*/ 1917 h 2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271" h="269335">
                <a:moveTo>
                  <a:pt x="0" y="269335"/>
                </a:moveTo>
                <a:cubicBezTo>
                  <a:pt x="65417" y="251363"/>
                  <a:pt x="117894" y="266461"/>
                  <a:pt x="172528" y="243457"/>
                </a:cubicBezTo>
                <a:cubicBezTo>
                  <a:pt x="227162" y="220453"/>
                  <a:pt x="261668" y="68053"/>
                  <a:pt x="327804" y="27796"/>
                </a:cubicBezTo>
                <a:cubicBezTo>
                  <a:pt x="393940" y="-12461"/>
                  <a:pt x="347933" y="6230"/>
                  <a:pt x="569344" y="1917"/>
                </a:cubicBezTo>
                <a:cubicBezTo>
                  <a:pt x="790755" y="-2396"/>
                  <a:pt x="701615" y="1918"/>
                  <a:pt x="1656271" y="1917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6942638" y="5781614"/>
            <a:ext cx="365666" cy="19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171643" y="5949280"/>
            <a:ext cx="1080120" cy="2520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300" smtClean="0"/>
              <a:t>separated datarow</a:t>
            </a:r>
            <a:endParaRPr lang="en-US" sz="1300" dirty="0" smtClean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1331640" y="1916832"/>
            <a:ext cx="9908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322500" y="1700808"/>
            <a:ext cx="420336" cy="413296"/>
            <a:chOff x="3287568" y="2428126"/>
            <a:chExt cx="420336" cy="413296"/>
          </a:xfrm>
        </p:grpSpPr>
        <p:sp>
          <p:nvSpPr>
            <p:cNvPr id="134" name="Rounded Rectangle 133"/>
            <p:cNvSpPr/>
            <p:nvPr/>
          </p:nvSpPr>
          <p:spPr>
            <a:xfrm>
              <a:off x="3287568" y="2428126"/>
              <a:ext cx="420336" cy="413296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368841" y="2533388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$</a:t>
              </a:r>
              <a:endParaRPr lang="en-US" sz="13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80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132856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&amp; Folder</a:t>
            </a:r>
          </a:p>
          <a:p>
            <a:pPr algn="ctr"/>
            <a:r>
              <a:rPr lang="de-AT" sz="4000" smtClean="0"/>
              <a:t>Organization</a:t>
            </a:r>
          </a:p>
          <a:p>
            <a:pPr algn="ctr"/>
            <a:endParaRPr lang="de-AT" sz="4000"/>
          </a:p>
          <a:p>
            <a:pPr marL="1077913" indent="-361950">
              <a:buAutoNum type="arabicParenR"/>
            </a:pPr>
            <a:r>
              <a:rPr lang="de-AT" sz="2000" smtClean="0"/>
              <a:t>Core Organization</a:t>
            </a:r>
          </a:p>
          <a:p>
            <a:pPr marL="1077913" indent="-361950">
              <a:buAutoNum type="arabicParenR"/>
            </a:pPr>
            <a:r>
              <a:rPr lang="de-AT" sz="2000" smtClean="0"/>
              <a:t>Organization specifics (proposal)</a:t>
            </a:r>
          </a:p>
          <a:p>
            <a:endParaRPr lang="de-AT" sz="80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7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260000"/>
            <a:ext cx="8280000" cy="101687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Log files are always contained in log packages (simply: packages)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Packages are (uniquely) identified by a package ID.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 package ID starts with a ‚@‘ character followed by the last for digits of the machine number plus a continued number separated by a period (e.g. </a:t>
            </a:r>
            <a:r>
              <a:rPr lang="de-AT" sz="1600" smtClean="0">
                <a:solidFill>
                  <a:srgbClr val="0000FF"/>
                </a:solidFill>
                <a:latin typeface="Arial monospaced for SAP" pitchFamily="49" charset="0"/>
                <a:cs typeface="Courier New" pitchFamily="49" charset="0"/>
              </a:rPr>
              <a:t>@4567.28 </a:t>
            </a:r>
            <a:r>
              <a:rPr lang="de-AT" sz="1600" smtClean="0">
                <a:latin typeface="Arial monospaced for SAP" pitchFamily="49" charset="0"/>
              </a:rPr>
              <a:t>or </a:t>
            </a:r>
            <a:r>
              <a:rPr lang="de-AT" sz="1600" smtClean="0">
                <a:solidFill>
                  <a:srgbClr val="0000FF"/>
                </a:solidFill>
                <a:latin typeface="Arial monospaced for SAP" pitchFamily="49" charset="0"/>
                <a:cs typeface="Courier New" pitchFamily="49" charset="0"/>
              </a:rPr>
              <a:t>@2377.2</a:t>
            </a:r>
            <a:r>
              <a:rPr lang="de-AT" sz="180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800"/>
          </a:p>
          <a:p>
            <a:pPr marL="342900" indent="-342900">
              <a:buFont typeface="Arial" pitchFamily="34" charset="0"/>
              <a:buChar char="•"/>
            </a:pPr>
            <a:endParaRPr lang="de-AT" sz="4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A package is represented  as a folder with a specific naming syntax that contains one or more log files, optionally supported with additional files.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 naming syntax of a package name is 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800"/>
          </a:p>
          <a:p>
            <a:pPr marL="342900" indent="-342900">
              <a:buFont typeface="Arial" pitchFamily="34" charset="0"/>
              <a:buChar char="•"/>
            </a:pPr>
            <a:endParaRPr lang="de-AT" sz="1800" smtClean="0"/>
          </a:p>
          <a:p>
            <a:pPr marL="342900" indent="-342900">
              <a:buFont typeface="Arial" pitchFamily="34" charset="0"/>
              <a:buChar char="•"/>
            </a:pPr>
            <a:endParaRPr lang="de-AT" sz="180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 text must comply to allowed file name characters</a:t>
            </a:r>
          </a:p>
          <a:p>
            <a:r>
              <a:rPr lang="de-AT" sz="1400" smtClean="0"/>
              <a:t>       Examples: </a:t>
            </a:r>
            <a:r>
              <a:rPr lang="de-AT" sz="1400" smtClean="0">
                <a:solidFill>
                  <a:srgbClr val="0000FF"/>
                </a:solidFill>
                <a:latin typeface="Arial monospaced for SAP" pitchFamily="49" charset="0"/>
              </a:rPr>
              <a:t>@4567.28.VIB Vibration tests left&amp;right</a:t>
            </a:r>
            <a:r>
              <a:rPr lang="de-AT" sz="1400" smtClean="0"/>
              <a:t>, </a:t>
            </a:r>
            <a:r>
              <a:rPr lang="de-AT" sz="1400">
                <a:solidFill>
                  <a:srgbClr val="0000FF"/>
                </a:solidFill>
                <a:latin typeface="Arial monospaced for SAP" pitchFamily="49" charset="0"/>
              </a:rPr>
              <a:t>@</a:t>
            </a:r>
            <a:r>
              <a:rPr lang="de-AT" sz="1400" smtClean="0">
                <a:solidFill>
                  <a:srgbClr val="0000FF"/>
                </a:solidFill>
                <a:latin typeface="Arial monospaced for SAP" pitchFamily="49" charset="0"/>
              </a:rPr>
              <a:t>4567.28.MBC</a:t>
            </a:r>
            <a:endParaRPr lang="en-US" sz="1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Basic Organization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7" name="Group 6"/>
          <p:cNvGrpSpPr/>
          <p:nvPr/>
        </p:nvGrpSpPr>
        <p:grpSpPr>
          <a:xfrm>
            <a:off x="1801461" y="2996952"/>
            <a:ext cx="5722867" cy="376808"/>
            <a:chOff x="667683" y="2220196"/>
            <a:chExt cx="6277044" cy="41329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67683" y="2427594"/>
              <a:ext cx="106548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627784" y="2247574"/>
              <a:ext cx="1080120" cy="360040"/>
              <a:chOff x="3779912" y="2060848"/>
              <a:chExt cx="1080120" cy="36004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fourdigits</a:t>
                </a:r>
                <a:endParaRPr lang="en-US" sz="1300" dirty="0" smtClean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27584" y="2245199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050" smtClean="0"/>
                <a:t>package ID</a:t>
              </a:r>
              <a:endParaRPr lang="en-US" sz="1050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743340" y="2220196"/>
              <a:ext cx="420336" cy="413296"/>
              <a:chOff x="3287568" y="2428126"/>
              <a:chExt cx="420336" cy="41329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60215" y="2507510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600" smtClean="0"/>
                  <a:t>@</a:t>
                </a:r>
                <a:endParaRPr lang="en-US" sz="1600" dirty="0" smtClean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2163676" y="2427594"/>
              <a:ext cx="46410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07904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283968" y="2220196"/>
              <a:ext cx="420336" cy="413296"/>
              <a:chOff x="3287568" y="2428126"/>
              <a:chExt cx="420336" cy="41329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68841" y="2481632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800" b="1" smtClean="0"/>
                  <a:t>.</a:t>
                </a:r>
                <a:endParaRPr lang="en-US" sz="1800" b="1" dirty="0" smtClean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88543" y="2238948"/>
              <a:ext cx="1080120" cy="360040"/>
              <a:chOff x="3851920" y="2060848"/>
              <a:chExt cx="1080120" cy="36004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851920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51920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integer</a:t>
                </a:r>
                <a:endParaRPr lang="en-US" sz="1300" dirty="0" smtClean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4704304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68663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4388986" y="4871030"/>
            <a:ext cx="786114" cy="308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TextBox 28"/>
          <p:cNvSpPr txBox="1"/>
          <p:nvPr/>
        </p:nvSpPr>
        <p:spPr>
          <a:xfrm>
            <a:off x="4442464" y="4922909"/>
            <a:ext cx="732636" cy="2156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200" smtClean="0"/>
              <a:t>type</a:t>
            </a:r>
            <a:endParaRPr lang="en-US" sz="12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2309994" y="4871030"/>
            <a:ext cx="924182" cy="308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311699" y="4937670"/>
            <a:ext cx="924182" cy="2156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200" smtClean="0"/>
              <a:t>package ID</a:t>
            </a:r>
            <a:endParaRPr lang="en-US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431523" y="4863650"/>
            <a:ext cx="462091" cy="1078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000" smtClean="0"/>
              <a:t>package name</a:t>
            </a:r>
            <a:endParaRPr lang="en-US" sz="10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5798602" y="5402114"/>
            <a:ext cx="359652" cy="353628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75522" y="5471107"/>
            <a:ext cx="217133" cy="2156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400" smtClean="0"/>
              <a:t>_</a:t>
            </a:r>
            <a:endParaRPr lang="en-US" sz="1400" dirty="0" smtClean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991882" y="5025061"/>
            <a:ext cx="39710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3"/>
          </p:cNvCxnSpPr>
          <p:nvPr/>
        </p:nvCxnSpPr>
        <p:spPr>
          <a:xfrm>
            <a:off x="5175100" y="5025061"/>
            <a:ext cx="6235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798602" y="4847605"/>
            <a:ext cx="359652" cy="353628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798602" y="4293096"/>
            <a:ext cx="359652" cy="353628"/>
            <a:chOff x="5798602" y="4293096"/>
            <a:chExt cx="359652" cy="353628"/>
          </a:xfrm>
        </p:grpSpPr>
        <p:sp>
          <p:nvSpPr>
            <p:cNvPr id="55" name="Rounded Rectangle 54"/>
            <p:cNvSpPr/>
            <p:nvPr/>
          </p:nvSpPr>
          <p:spPr>
            <a:xfrm>
              <a:off x="5798602" y="4293096"/>
              <a:ext cx="359652" cy="353628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68142" y="4409308"/>
              <a:ext cx="217133" cy="2156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/>
                <a:t>.</a:t>
              </a:r>
              <a:endParaRPr lang="en-US" sz="1600" b="1" dirty="0" smtClean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06538" y="4863650"/>
            <a:ext cx="924182" cy="308061"/>
            <a:chOff x="3851920" y="2060848"/>
            <a:chExt cx="1080120" cy="360040"/>
          </a:xfrm>
        </p:grpSpPr>
        <p:sp>
          <p:nvSpPr>
            <p:cNvPr id="49" name="Rectangle 48"/>
            <p:cNvSpPr/>
            <p:nvPr/>
          </p:nvSpPr>
          <p:spPr>
            <a:xfrm>
              <a:off x="3851920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51920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200" smtClean="0"/>
                <a:t>text</a:t>
              </a:r>
              <a:endParaRPr lang="en-US" sz="1200" dirty="0" smtClean="0"/>
            </a:p>
          </p:txBody>
        </p:sp>
      </p:grpSp>
      <p:cxnSp>
        <p:nvCxnSpPr>
          <p:cNvPr id="38" name="Straight Connector 37"/>
          <p:cNvCxnSpPr>
            <a:endCxn id="49" idx="1"/>
          </p:cNvCxnSpPr>
          <p:nvPr/>
        </p:nvCxnSpPr>
        <p:spPr>
          <a:xfrm flipV="1">
            <a:off x="6158254" y="5017680"/>
            <a:ext cx="648284" cy="73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730719" y="5025061"/>
            <a:ext cx="36967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31523" y="5025061"/>
            <a:ext cx="87267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632231" y="4847605"/>
            <a:ext cx="359652" cy="353628"/>
            <a:chOff x="3287568" y="2428126"/>
            <a:chExt cx="420336" cy="413296"/>
          </a:xfrm>
        </p:grpSpPr>
        <p:sp>
          <p:nvSpPr>
            <p:cNvPr id="47" name="Rounded Rectangle 46"/>
            <p:cNvSpPr/>
            <p:nvPr/>
          </p:nvSpPr>
          <p:spPr>
            <a:xfrm>
              <a:off x="3287568" y="2428126"/>
              <a:ext cx="420336" cy="413296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68841" y="2509101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/>
                <a:t>.</a:t>
              </a:r>
              <a:endParaRPr lang="en-US" sz="1600" b="1" dirty="0" smtClean="0"/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3241462" y="5025061"/>
            <a:ext cx="39710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flipV="1">
            <a:off x="5298324" y="5030727"/>
            <a:ext cx="500278" cy="540820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492370"/>
              <a:gd name="connsiteY0" fmla="*/ 269335 h 269335"/>
              <a:gd name="connsiteX1" fmla="*/ 172528 w 1492370"/>
              <a:gd name="connsiteY1" fmla="*/ 243457 h 269335"/>
              <a:gd name="connsiteX2" fmla="*/ 327804 w 1492370"/>
              <a:gd name="connsiteY2" fmla="*/ 27796 h 269335"/>
              <a:gd name="connsiteX3" fmla="*/ 569344 w 1492370"/>
              <a:gd name="connsiteY3" fmla="*/ 1917 h 269335"/>
              <a:gd name="connsiteX4" fmla="*/ 1492370 w 1492370"/>
              <a:gd name="connsiteY4" fmla="*/ 1917 h 269335"/>
              <a:gd name="connsiteX0" fmla="*/ 0 w 1552755"/>
              <a:gd name="connsiteY0" fmla="*/ 276044 h 276044"/>
              <a:gd name="connsiteX1" fmla="*/ 172528 w 1552755"/>
              <a:gd name="connsiteY1" fmla="*/ 250166 h 276044"/>
              <a:gd name="connsiteX2" fmla="*/ 327804 w 1552755"/>
              <a:gd name="connsiteY2" fmla="*/ 34505 h 276044"/>
              <a:gd name="connsiteX3" fmla="*/ 569344 w 1552755"/>
              <a:gd name="connsiteY3" fmla="*/ 8626 h 276044"/>
              <a:gd name="connsiteX4" fmla="*/ 1552755 w 1552755"/>
              <a:gd name="connsiteY4" fmla="*/ 0 h 276044"/>
              <a:gd name="connsiteX0" fmla="*/ 0 w 602566"/>
              <a:gd name="connsiteY0" fmla="*/ 268105 h 268105"/>
              <a:gd name="connsiteX1" fmla="*/ 172528 w 602566"/>
              <a:gd name="connsiteY1" fmla="*/ 242227 h 268105"/>
              <a:gd name="connsiteX2" fmla="*/ 327804 w 602566"/>
              <a:gd name="connsiteY2" fmla="*/ 26566 h 268105"/>
              <a:gd name="connsiteX3" fmla="*/ 569344 w 602566"/>
              <a:gd name="connsiteY3" fmla="*/ 687 h 268105"/>
              <a:gd name="connsiteX4" fmla="*/ 552091 w 602566"/>
              <a:gd name="connsiteY4" fmla="*/ 17940 h 268105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81596"/>
              <a:gd name="connsiteX1" fmla="*/ 146649 w 602566"/>
              <a:gd name="connsiteY1" fmla="*/ 276537 h 281596"/>
              <a:gd name="connsiteX2" fmla="*/ 234005 w 602566"/>
              <a:gd name="connsiteY2" fmla="*/ 148653 h 281596"/>
              <a:gd name="connsiteX3" fmla="*/ 327804 w 602566"/>
              <a:gd name="connsiteY3" fmla="*/ 26450 h 281596"/>
              <a:gd name="connsiteX4" fmla="*/ 569344 w 602566"/>
              <a:gd name="connsiteY4" fmla="*/ 571 h 281596"/>
              <a:gd name="connsiteX5" fmla="*/ 552091 w 602566"/>
              <a:gd name="connsiteY5" fmla="*/ 17824 h 281596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1025260"/>
              <a:gd name="connsiteY0" fmla="*/ 276596 h 276596"/>
              <a:gd name="connsiteX1" fmla="*/ 543463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9384"/>
              <a:gd name="connsiteX1" fmla="*/ 319176 w 1025260"/>
              <a:gd name="connsiteY1" fmla="*/ 272234 h 279384"/>
              <a:gd name="connsiteX2" fmla="*/ 656699 w 1025260"/>
              <a:gd name="connsiteY2" fmla="*/ 148653 h 279384"/>
              <a:gd name="connsiteX3" fmla="*/ 750498 w 1025260"/>
              <a:gd name="connsiteY3" fmla="*/ 26450 h 279384"/>
              <a:gd name="connsiteX4" fmla="*/ 992038 w 1025260"/>
              <a:gd name="connsiteY4" fmla="*/ 571 h 279384"/>
              <a:gd name="connsiteX5" fmla="*/ 974785 w 1025260"/>
              <a:gd name="connsiteY5" fmla="*/ 17824 h 279384"/>
              <a:gd name="connsiteX0" fmla="*/ 0 w 1025260"/>
              <a:gd name="connsiteY0" fmla="*/ 276596 h 276596"/>
              <a:gd name="connsiteX1" fmla="*/ 319176 w 1025260"/>
              <a:gd name="connsiteY1" fmla="*/ 27223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878611"/>
              <a:gd name="connsiteY0" fmla="*/ 263686 h 265570"/>
              <a:gd name="connsiteX1" fmla="*/ 172527 w 878611"/>
              <a:gd name="connsiteY1" fmla="*/ 259324 h 265570"/>
              <a:gd name="connsiteX2" fmla="*/ 510050 w 878611"/>
              <a:gd name="connsiteY2" fmla="*/ 148653 h 265570"/>
              <a:gd name="connsiteX3" fmla="*/ 603849 w 878611"/>
              <a:gd name="connsiteY3" fmla="*/ 26450 h 265570"/>
              <a:gd name="connsiteX4" fmla="*/ 845389 w 878611"/>
              <a:gd name="connsiteY4" fmla="*/ 571 h 265570"/>
              <a:gd name="connsiteX5" fmla="*/ 828136 w 878611"/>
              <a:gd name="connsiteY5" fmla="*/ 17824 h 265570"/>
              <a:gd name="connsiteX0" fmla="*/ 0 w 878611"/>
              <a:gd name="connsiteY0" fmla="*/ 263686 h 263686"/>
              <a:gd name="connsiteX1" fmla="*/ 172527 w 878611"/>
              <a:gd name="connsiteY1" fmla="*/ 259324 h 263686"/>
              <a:gd name="connsiteX2" fmla="*/ 510050 w 878611"/>
              <a:gd name="connsiteY2" fmla="*/ 148653 h 263686"/>
              <a:gd name="connsiteX3" fmla="*/ 603849 w 878611"/>
              <a:gd name="connsiteY3" fmla="*/ 26450 h 263686"/>
              <a:gd name="connsiteX4" fmla="*/ 845389 w 878611"/>
              <a:gd name="connsiteY4" fmla="*/ 571 h 263686"/>
              <a:gd name="connsiteX5" fmla="*/ 828136 w 878611"/>
              <a:gd name="connsiteY5" fmla="*/ 17824 h 263686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776378 w 2081964"/>
              <a:gd name="connsiteY3" fmla="*/ 26351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49353 h 249353"/>
              <a:gd name="connsiteX1" fmla="*/ 345056 w 2081964"/>
              <a:gd name="connsiteY1" fmla="*/ 236384 h 249353"/>
              <a:gd name="connsiteX2" fmla="*/ 682579 w 2081964"/>
              <a:gd name="connsiteY2" fmla="*/ 125713 h 249353"/>
              <a:gd name="connsiteX3" fmla="*/ 946930 w 2081964"/>
              <a:gd name="connsiteY3" fmla="*/ 20138 h 249353"/>
              <a:gd name="connsiteX4" fmla="*/ 2081964 w 2081964"/>
              <a:gd name="connsiteY4" fmla="*/ 0 h 249353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881 h 243881"/>
              <a:gd name="connsiteX1" fmla="*/ 345056 w 1553253"/>
              <a:gd name="connsiteY1" fmla="*/ 230912 h 243881"/>
              <a:gd name="connsiteX2" fmla="*/ 682579 w 1553253"/>
              <a:gd name="connsiteY2" fmla="*/ 120241 h 243881"/>
              <a:gd name="connsiteX3" fmla="*/ 946930 w 1553253"/>
              <a:gd name="connsiteY3" fmla="*/ 14666 h 243881"/>
              <a:gd name="connsiteX4" fmla="*/ 1553253 w 1553253"/>
              <a:gd name="connsiteY4" fmla="*/ 284 h 243881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35283 h 236938"/>
              <a:gd name="connsiteX1" fmla="*/ 345056 w 1553253"/>
              <a:gd name="connsiteY1" fmla="*/ 230628 h 236938"/>
              <a:gd name="connsiteX2" fmla="*/ 682579 w 1553253"/>
              <a:gd name="connsiteY2" fmla="*/ 119957 h 236938"/>
              <a:gd name="connsiteX3" fmla="*/ 946930 w 1553253"/>
              <a:gd name="connsiteY3" fmla="*/ 14382 h 236938"/>
              <a:gd name="connsiteX4" fmla="*/ 1553253 w 1553253"/>
              <a:gd name="connsiteY4" fmla="*/ 0 h 236938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73595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553252"/>
              <a:gd name="connsiteY0" fmla="*/ 237841 h 240902"/>
              <a:gd name="connsiteX1" fmla="*/ 358699 w 1553252"/>
              <a:gd name="connsiteY1" fmla="*/ 230628 h 240902"/>
              <a:gd name="connsiteX2" fmla="*/ 682578 w 1553252"/>
              <a:gd name="connsiteY2" fmla="*/ 119957 h 240902"/>
              <a:gd name="connsiteX3" fmla="*/ 946929 w 1553252"/>
              <a:gd name="connsiteY3" fmla="*/ 14382 h 240902"/>
              <a:gd name="connsiteX4" fmla="*/ 1553252 w 1553252"/>
              <a:gd name="connsiteY4" fmla="*/ 0 h 240902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1127 h 237841"/>
              <a:gd name="connsiteX4" fmla="*/ 1553252 w 1553252"/>
              <a:gd name="connsiteY4" fmla="*/ 0 h 237841"/>
              <a:gd name="connsiteX0" fmla="*/ 0 w 1397811"/>
              <a:gd name="connsiteY0" fmla="*/ 238793 h 238793"/>
              <a:gd name="connsiteX1" fmla="*/ 438452 w 1397811"/>
              <a:gd name="connsiteY1" fmla="*/ 224408 h 238793"/>
              <a:gd name="connsiteX2" fmla="*/ 682578 w 1397811"/>
              <a:gd name="connsiteY2" fmla="*/ 120909 h 238793"/>
              <a:gd name="connsiteX3" fmla="*/ 946929 w 1397811"/>
              <a:gd name="connsiteY3" fmla="*/ 12079 h 238793"/>
              <a:gd name="connsiteX4" fmla="*/ 1397811 w 1397811"/>
              <a:gd name="connsiteY4" fmla="*/ 2037 h 238793"/>
              <a:gd name="connsiteX0" fmla="*/ 0 w 1397811"/>
              <a:gd name="connsiteY0" fmla="*/ 239198 h 239198"/>
              <a:gd name="connsiteX1" fmla="*/ 438452 w 1397811"/>
              <a:gd name="connsiteY1" fmla="*/ 224813 h 239198"/>
              <a:gd name="connsiteX2" fmla="*/ 682578 w 1397811"/>
              <a:gd name="connsiteY2" fmla="*/ 121314 h 239198"/>
              <a:gd name="connsiteX3" fmla="*/ 946929 w 1397811"/>
              <a:gd name="connsiteY3" fmla="*/ 12484 h 239198"/>
              <a:gd name="connsiteX4" fmla="*/ 1397811 w 1397811"/>
              <a:gd name="connsiteY4" fmla="*/ 2442 h 239198"/>
              <a:gd name="connsiteX0" fmla="*/ 0 w 1397811"/>
              <a:gd name="connsiteY0" fmla="*/ 236944 h 236944"/>
              <a:gd name="connsiteX1" fmla="*/ 438452 w 1397811"/>
              <a:gd name="connsiteY1" fmla="*/ 222559 h 236944"/>
              <a:gd name="connsiteX2" fmla="*/ 682578 w 1397811"/>
              <a:gd name="connsiteY2" fmla="*/ 119060 h 236944"/>
              <a:gd name="connsiteX3" fmla="*/ 946929 w 1397811"/>
              <a:gd name="connsiteY3" fmla="*/ 10230 h 236944"/>
              <a:gd name="connsiteX4" fmla="*/ 1397811 w 1397811"/>
              <a:gd name="connsiteY4" fmla="*/ 188 h 236944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7037 h 237037"/>
              <a:gd name="connsiteX1" fmla="*/ 438452 w 1397811"/>
              <a:gd name="connsiteY1" fmla="*/ 222652 h 237037"/>
              <a:gd name="connsiteX2" fmla="*/ 682578 w 1397811"/>
              <a:gd name="connsiteY2" fmla="*/ 119153 h 237037"/>
              <a:gd name="connsiteX3" fmla="*/ 946929 w 1397811"/>
              <a:gd name="connsiteY3" fmla="*/ 10323 h 237037"/>
              <a:gd name="connsiteX4" fmla="*/ 1397811 w 1397811"/>
              <a:gd name="connsiteY4" fmla="*/ 281 h 237037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811" h="236870">
                <a:moveTo>
                  <a:pt x="0" y="236870"/>
                </a:moveTo>
                <a:cubicBezTo>
                  <a:pt x="287135" y="234887"/>
                  <a:pt x="367734" y="229090"/>
                  <a:pt x="438452" y="222485"/>
                </a:cubicBezTo>
                <a:cubicBezTo>
                  <a:pt x="509170" y="215880"/>
                  <a:pt x="684870" y="197580"/>
                  <a:pt x="682578" y="118986"/>
                </a:cubicBezTo>
                <a:cubicBezTo>
                  <a:pt x="677689" y="46875"/>
                  <a:pt x="823013" y="21831"/>
                  <a:pt x="946929" y="10156"/>
                </a:cubicBezTo>
                <a:cubicBezTo>
                  <a:pt x="1070845" y="-1519"/>
                  <a:pt x="1170767" y="26"/>
                  <a:pt x="1397811" y="114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Freeform 43"/>
          <p:cNvSpPr/>
          <p:nvPr/>
        </p:nvSpPr>
        <p:spPr>
          <a:xfrm>
            <a:off x="5298324" y="4489910"/>
            <a:ext cx="500278" cy="540820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492370"/>
              <a:gd name="connsiteY0" fmla="*/ 269335 h 269335"/>
              <a:gd name="connsiteX1" fmla="*/ 172528 w 1492370"/>
              <a:gd name="connsiteY1" fmla="*/ 243457 h 269335"/>
              <a:gd name="connsiteX2" fmla="*/ 327804 w 1492370"/>
              <a:gd name="connsiteY2" fmla="*/ 27796 h 269335"/>
              <a:gd name="connsiteX3" fmla="*/ 569344 w 1492370"/>
              <a:gd name="connsiteY3" fmla="*/ 1917 h 269335"/>
              <a:gd name="connsiteX4" fmla="*/ 1492370 w 1492370"/>
              <a:gd name="connsiteY4" fmla="*/ 1917 h 269335"/>
              <a:gd name="connsiteX0" fmla="*/ 0 w 1552755"/>
              <a:gd name="connsiteY0" fmla="*/ 276044 h 276044"/>
              <a:gd name="connsiteX1" fmla="*/ 172528 w 1552755"/>
              <a:gd name="connsiteY1" fmla="*/ 250166 h 276044"/>
              <a:gd name="connsiteX2" fmla="*/ 327804 w 1552755"/>
              <a:gd name="connsiteY2" fmla="*/ 34505 h 276044"/>
              <a:gd name="connsiteX3" fmla="*/ 569344 w 1552755"/>
              <a:gd name="connsiteY3" fmla="*/ 8626 h 276044"/>
              <a:gd name="connsiteX4" fmla="*/ 1552755 w 1552755"/>
              <a:gd name="connsiteY4" fmla="*/ 0 h 276044"/>
              <a:gd name="connsiteX0" fmla="*/ 0 w 602566"/>
              <a:gd name="connsiteY0" fmla="*/ 268105 h 268105"/>
              <a:gd name="connsiteX1" fmla="*/ 172528 w 602566"/>
              <a:gd name="connsiteY1" fmla="*/ 242227 h 268105"/>
              <a:gd name="connsiteX2" fmla="*/ 327804 w 602566"/>
              <a:gd name="connsiteY2" fmla="*/ 26566 h 268105"/>
              <a:gd name="connsiteX3" fmla="*/ 569344 w 602566"/>
              <a:gd name="connsiteY3" fmla="*/ 687 h 268105"/>
              <a:gd name="connsiteX4" fmla="*/ 552091 w 602566"/>
              <a:gd name="connsiteY4" fmla="*/ 17940 h 268105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81596"/>
              <a:gd name="connsiteX1" fmla="*/ 146649 w 602566"/>
              <a:gd name="connsiteY1" fmla="*/ 276537 h 281596"/>
              <a:gd name="connsiteX2" fmla="*/ 234005 w 602566"/>
              <a:gd name="connsiteY2" fmla="*/ 148653 h 281596"/>
              <a:gd name="connsiteX3" fmla="*/ 327804 w 602566"/>
              <a:gd name="connsiteY3" fmla="*/ 26450 h 281596"/>
              <a:gd name="connsiteX4" fmla="*/ 569344 w 602566"/>
              <a:gd name="connsiteY4" fmla="*/ 571 h 281596"/>
              <a:gd name="connsiteX5" fmla="*/ 552091 w 602566"/>
              <a:gd name="connsiteY5" fmla="*/ 17824 h 281596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1025260"/>
              <a:gd name="connsiteY0" fmla="*/ 276596 h 276596"/>
              <a:gd name="connsiteX1" fmla="*/ 543463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9384"/>
              <a:gd name="connsiteX1" fmla="*/ 319176 w 1025260"/>
              <a:gd name="connsiteY1" fmla="*/ 272234 h 279384"/>
              <a:gd name="connsiteX2" fmla="*/ 656699 w 1025260"/>
              <a:gd name="connsiteY2" fmla="*/ 148653 h 279384"/>
              <a:gd name="connsiteX3" fmla="*/ 750498 w 1025260"/>
              <a:gd name="connsiteY3" fmla="*/ 26450 h 279384"/>
              <a:gd name="connsiteX4" fmla="*/ 992038 w 1025260"/>
              <a:gd name="connsiteY4" fmla="*/ 571 h 279384"/>
              <a:gd name="connsiteX5" fmla="*/ 974785 w 1025260"/>
              <a:gd name="connsiteY5" fmla="*/ 17824 h 279384"/>
              <a:gd name="connsiteX0" fmla="*/ 0 w 1025260"/>
              <a:gd name="connsiteY0" fmla="*/ 276596 h 276596"/>
              <a:gd name="connsiteX1" fmla="*/ 319176 w 1025260"/>
              <a:gd name="connsiteY1" fmla="*/ 27223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878611"/>
              <a:gd name="connsiteY0" fmla="*/ 263686 h 265570"/>
              <a:gd name="connsiteX1" fmla="*/ 172527 w 878611"/>
              <a:gd name="connsiteY1" fmla="*/ 259324 h 265570"/>
              <a:gd name="connsiteX2" fmla="*/ 510050 w 878611"/>
              <a:gd name="connsiteY2" fmla="*/ 148653 h 265570"/>
              <a:gd name="connsiteX3" fmla="*/ 603849 w 878611"/>
              <a:gd name="connsiteY3" fmla="*/ 26450 h 265570"/>
              <a:gd name="connsiteX4" fmla="*/ 845389 w 878611"/>
              <a:gd name="connsiteY4" fmla="*/ 571 h 265570"/>
              <a:gd name="connsiteX5" fmla="*/ 828136 w 878611"/>
              <a:gd name="connsiteY5" fmla="*/ 17824 h 265570"/>
              <a:gd name="connsiteX0" fmla="*/ 0 w 878611"/>
              <a:gd name="connsiteY0" fmla="*/ 263686 h 263686"/>
              <a:gd name="connsiteX1" fmla="*/ 172527 w 878611"/>
              <a:gd name="connsiteY1" fmla="*/ 259324 h 263686"/>
              <a:gd name="connsiteX2" fmla="*/ 510050 w 878611"/>
              <a:gd name="connsiteY2" fmla="*/ 148653 h 263686"/>
              <a:gd name="connsiteX3" fmla="*/ 603849 w 878611"/>
              <a:gd name="connsiteY3" fmla="*/ 26450 h 263686"/>
              <a:gd name="connsiteX4" fmla="*/ 845389 w 878611"/>
              <a:gd name="connsiteY4" fmla="*/ 571 h 263686"/>
              <a:gd name="connsiteX5" fmla="*/ 828136 w 878611"/>
              <a:gd name="connsiteY5" fmla="*/ 17824 h 263686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776378 w 2081964"/>
              <a:gd name="connsiteY3" fmla="*/ 26351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49353 h 249353"/>
              <a:gd name="connsiteX1" fmla="*/ 345056 w 2081964"/>
              <a:gd name="connsiteY1" fmla="*/ 236384 h 249353"/>
              <a:gd name="connsiteX2" fmla="*/ 682579 w 2081964"/>
              <a:gd name="connsiteY2" fmla="*/ 125713 h 249353"/>
              <a:gd name="connsiteX3" fmla="*/ 946930 w 2081964"/>
              <a:gd name="connsiteY3" fmla="*/ 20138 h 249353"/>
              <a:gd name="connsiteX4" fmla="*/ 2081964 w 2081964"/>
              <a:gd name="connsiteY4" fmla="*/ 0 h 249353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881 h 243881"/>
              <a:gd name="connsiteX1" fmla="*/ 345056 w 1553253"/>
              <a:gd name="connsiteY1" fmla="*/ 230912 h 243881"/>
              <a:gd name="connsiteX2" fmla="*/ 682579 w 1553253"/>
              <a:gd name="connsiteY2" fmla="*/ 120241 h 243881"/>
              <a:gd name="connsiteX3" fmla="*/ 946930 w 1553253"/>
              <a:gd name="connsiteY3" fmla="*/ 14666 h 243881"/>
              <a:gd name="connsiteX4" fmla="*/ 1553253 w 1553253"/>
              <a:gd name="connsiteY4" fmla="*/ 284 h 243881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35283 h 236938"/>
              <a:gd name="connsiteX1" fmla="*/ 345056 w 1553253"/>
              <a:gd name="connsiteY1" fmla="*/ 230628 h 236938"/>
              <a:gd name="connsiteX2" fmla="*/ 682579 w 1553253"/>
              <a:gd name="connsiteY2" fmla="*/ 119957 h 236938"/>
              <a:gd name="connsiteX3" fmla="*/ 946930 w 1553253"/>
              <a:gd name="connsiteY3" fmla="*/ 14382 h 236938"/>
              <a:gd name="connsiteX4" fmla="*/ 1553253 w 1553253"/>
              <a:gd name="connsiteY4" fmla="*/ 0 h 236938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73595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553252"/>
              <a:gd name="connsiteY0" fmla="*/ 237841 h 240902"/>
              <a:gd name="connsiteX1" fmla="*/ 358699 w 1553252"/>
              <a:gd name="connsiteY1" fmla="*/ 230628 h 240902"/>
              <a:gd name="connsiteX2" fmla="*/ 682578 w 1553252"/>
              <a:gd name="connsiteY2" fmla="*/ 119957 h 240902"/>
              <a:gd name="connsiteX3" fmla="*/ 946929 w 1553252"/>
              <a:gd name="connsiteY3" fmla="*/ 14382 h 240902"/>
              <a:gd name="connsiteX4" fmla="*/ 1553252 w 1553252"/>
              <a:gd name="connsiteY4" fmla="*/ 0 h 240902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1127 h 237841"/>
              <a:gd name="connsiteX4" fmla="*/ 1553252 w 1553252"/>
              <a:gd name="connsiteY4" fmla="*/ 0 h 237841"/>
              <a:gd name="connsiteX0" fmla="*/ 0 w 1397811"/>
              <a:gd name="connsiteY0" fmla="*/ 238793 h 238793"/>
              <a:gd name="connsiteX1" fmla="*/ 438452 w 1397811"/>
              <a:gd name="connsiteY1" fmla="*/ 224408 h 238793"/>
              <a:gd name="connsiteX2" fmla="*/ 682578 w 1397811"/>
              <a:gd name="connsiteY2" fmla="*/ 120909 h 238793"/>
              <a:gd name="connsiteX3" fmla="*/ 946929 w 1397811"/>
              <a:gd name="connsiteY3" fmla="*/ 12079 h 238793"/>
              <a:gd name="connsiteX4" fmla="*/ 1397811 w 1397811"/>
              <a:gd name="connsiteY4" fmla="*/ 2037 h 238793"/>
              <a:gd name="connsiteX0" fmla="*/ 0 w 1397811"/>
              <a:gd name="connsiteY0" fmla="*/ 239198 h 239198"/>
              <a:gd name="connsiteX1" fmla="*/ 438452 w 1397811"/>
              <a:gd name="connsiteY1" fmla="*/ 224813 h 239198"/>
              <a:gd name="connsiteX2" fmla="*/ 682578 w 1397811"/>
              <a:gd name="connsiteY2" fmla="*/ 121314 h 239198"/>
              <a:gd name="connsiteX3" fmla="*/ 946929 w 1397811"/>
              <a:gd name="connsiteY3" fmla="*/ 12484 h 239198"/>
              <a:gd name="connsiteX4" fmla="*/ 1397811 w 1397811"/>
              <a:gd name="connsiteY4" fmla="*/ 2442 h 239198"/>
              <a:gd name="connsiteX0" fmla="*/ 0 w 1397811"/>
              <a:gd name="connsiteY0" fmla="*/ 236944 h 236944"/>
              <a:gd name="connsiteX1" fmla="*/ 438452 w 1397811"/>
              <a:gd name="connsiteY1" fmla="*/ 222559 h 236944"/>
              <a:gd name="connsiteX2" fmla="*/ 682578 w 1397811"/>
              <a:gd name="connsiteY2" fmla="*/ 119060 h 236944"/>
              <a:gd name="connsiteX3" fmla="*/ 946929 w 1397811"/>
              <a:gd name="connsiteY3" fmla="*/ 10230 h 236944"/>
              <a:gd name="connsiteX4" fmla="*/ 1397811 w 1397811"/>
              <a:gd name="connsiteY4" fmla="*/ 188 h 236944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7037 h 237037"/>
              <a:gd name="connsiteX1" fmla="*/ 438452 w 1397811"/>
              <a:gd name="connsiteY1" fmla="*/ 222652 h 237037"/>
              <a:gd name="connsiteX2" fmla="*/ 682578 w 1397811"/>
              <a:gd name="connsiteY2" fmla="*/ 119153 h 237037"/>
              <a:gd name="connsiteX3" fmla="*/ 946929 w 1397811"/>
              <a:gd name="connsiteY3" fmla="*/ 10323 h 237037"/>
              <a:gd name="connsiteX4" fmla="*/ 1397811 w 1397811"/>
              <a:gd name="connsiteY4" fmla="*/ 281 h 237037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811" h="236870">
                <a:moveTo>
                  <a:pt x="0" y="236870"/>
                </a:moveTo>
                <a:cubicBezTo>
                  <a:pt x="287135" y="234887"/>
                  <a:pt x="367734" y="229090"/>
                  <a:pt x="438452" y="222485"/>
                </a:cubicBezTo>
                <a:cubicBezTo>
                  <a:pt x="509170" y="215880"/>
                  <a:pt x="684870" y="197580"/>
                  <a:pt x="682578" y="118986"/>
                </a:cubicBezTo>
                <a:cubicBezTo>
                  <a:pt x="677689" y="46875"/>
                  <a:pt x="823013" y="21831"/>
                  <a:pt x="946929" y="10156"/>
                </a:cubicBezTo>
                <a:cubicBezTo>
                  <a:pt x="1070845" y="-1519"/>
                  <a:pt x="1170767" y="26"/>
                  <a:pt x="1397811" y="114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Freeform 44"/>
          <p:cNvSpPr/>
          <p:nvPr/>
        </p:nvSpPr>
        <p:spPr>
          <a:xfrm>
            <a:off x="6150872" y="5029094"/>
            <a:ext cx="500278" cy="540820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492370"/>
              <a:gd name="connsiteY0" fmla="*/ 269335 h 269335"/>
              <a:gd name="connsiteX1" fmla="*/ 172528 w 1492370"/>
              <a:gd name="connsiteY1" fmla="*/ 243457 h 269335"/>
              <a:gd name="connsiteX2" fmla="*/ 327804 w 1492370"/>
              <a:gd name="connsiteY2" fmla="*/ 27796 h 269335"/>
              <a:gd name="connsiteX3" fmla="*/ 569344 w 1492370"/>
              <a:gd name="connsiteY3" fmla="*/ 1917 h 269335"/>
              <a:gd name="connsiteX4" fmla="*/ 1492370 w 1492370"/>
              <a:gd name="connsiteY4" fmla="*/ 1917 h 269335"/>
              <a:gd name="connsiteX0" fmla="*/ 0 w 1552755"/>
              <a:gd name="connsiteY0" fmla="*/ 276044 h 276044"/>
              <a:gd name="connsiteX1" fmla="*/ 172528 w 1552755"/>
              <a:gd name="connsiteY1" fmla="*/ 250166 h 276044"/>
              <a:gd name="connsiteX2" fmla="*/ 327804 w 1552755"/>
              <a:gd name="connsiteY2" fmla="*/ 34505 h 276044"/>
              <a:gd name="connsiteX3" fmla="*/ 569344 w 1552755"/>
              <a:gd name="connsiteY3" fmla="*/ 8626 h 276044"/>
              <a:gd name="connsiteX4" fmla="*/ 1552755 w 1552755"/>
              <a:gd name="connsiteY4" fmla="*/ 0 h 276044"/>
              <a:gd name="connsiteX0" fmla="*/ 0 w 602566"/>
              <a:gd name="connsiteY0" fmla="*/ 268105 h 268105"/>
              <a:gd name="connsiteX1" fmla="*/ 172528 w 602566"/>
              <a:gd name="connsiteY1" fmla="*/ 242227 h 268105"/>
              <a:gd name="connsiteX2" fmla="*/ 327804 w 602566"/>
              <a:gd name="connsiteY2" fmla="*/ 26566 h 268105"/>
              <a:gd name="connsiteX3" fmla="*/ 569344 w 602566"/>
              <a:gd name="connsiteY3" fmla="*/ 687 h 268105"/>
              <a:gd name="connsiteX4" fmla="*/ 552091 w 602566"/>
              <a:gd name="connsiteY4" fmla="*/ 17940 h 268105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81596"/>
              <a:gd name="connsiteX1" fmla="*/ 146649 w 602566"/>
              <a:gd name="connsiteY1" fmla="*/ 276537 h 281596"/>
              <a:gd name="connsiteX2" fmla="*/ 234005 w 602566"/>
              <a:gd name="connsiteY2" fmla="*/ 148653 h 281596"/>
              <a:gd name="connsiteX3" fmla="*/ 327804 w 602566"/>
              <a:gd name="connsiteY3" fmla="*/ 26450 h 281596"/>
              <a:gd name="connsiteX4" fmla="*/ 569344 w 602566"/>
              <a:gd name="connsiteY4" fmla="*/ 571 h 281596"/>
              <a:gd name="connsiteX5" fmla="*/ 552091 w 602566"/>
              <a:gd name="connsiteY5" fmla="*/ 17824 h 281596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1025260"/>
              <a:gd name="connsiteY0" fmla="*/ 276596 h 276596"/>
              <a:gd name="connsiteX1" fmla="*/ 543463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9384"/>
              <a:gd name="connsiteX1" fmla="*/ 319176 w 1025260"/>
              <a:gd name="connsiteY1" fmla="*/ 272234 h 279384"/>
              <a:gd name="connsiteX2" fmla="*/ 656699 w 1025260"/>
              <a:gd name="connsiteY2" fmla="*/ 148653 h 279384"/>
              <a:gd name="connsiteX3" fmla="*/ 750498 w 1025260"/>
              <a:gd name="connsiteY3" fmla="*/ 26450 h 279384"/>
              <a:gd name="connsiteX4" fmla="*/ 992038 w 1025260"/>
              <a:gd name="connsiteY4" fmla="*/ 571 h 279384"/>
              <a:gd name="connsiteX5" fmla="*/ 974785 w 1025260"/>
              <a:gd name="connsiteY5" fmla="*/ 17824 h 279384"/>
              <a:gd name="connsiteX0" fmla="*/ 0 w 1025260"/>
              <a:gd name="connsiteY0" fmla="*/ 276596 h 276596"/>
              <a:gd name="connsiteX1" fmla="*/ 319176 w 1025260"/>
              <a:gd name="connsiteY1" fmla="*/ 27223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878611"/>
              <a:gd name="connsiteY0" fmla="*/ 263686 h 265570"/>
              <a:gd name="connsiteX1" fmla="*/ 172527 w 878611"/>
              <a:gd name="connsiteY1" fmla="*/ 259324 h 265570"/>
              <a:gd name="connsiteX2" fmla="*/ 510050 w 878611"/>
              <a:gd name="connsiteY2" fmla="*/ 148653 h 265570"/>
              <a:gd name="connsiteX3" fmla="*/ 603849 w 878611"/>
              <a:gd name="connsiteY3" fmla="*/ 26450 h 265570"/>
              <a:gd name="connsiteX4" fmla="*/ 845389 w 878611"/>
              <a:gd name="connsiteY4" fmla="*/ 571 h 265570"/>
              <a:gd name="connsiteX5" fmla="*/ 828136 w 878611"/>
              <a:gd name="connsiteY5" fmla="*/ 17824 h 265570"/>
              <a:gd name="connsiteX0" fmla="*/ 0 w 878611"/>
              <a:gd name="connsiteY0" fmla="*/ 263686 h 263686"/>
              <a:gd name="connsiteX1" fmla="*/ 172527 w 878611"/>
              <a:gd name="connsiteY1" fmla="*/ 259324 h 263686"/>
              <a:gd name="connsiteX2" fmla="*/ 510050 w 878611"/>
              <a:gd name="connsiteY2" fmla="*/ 148653 h 263686"/>
              <a:gd name="connsiteX3" fmla="*/ 603849 w 878611"/>
              <a:gd name="connsiteY3" fmla="*/ 26450 h 263686"/>
              <a:gd name="connsiteX4" fmla="*/ 845389 w 878611"/>
              <a:gd name="connsiteY4" fmla="*/ 571 h 263686"/>
              <a:gd name="connsiteX5" fmla="*/ 828136 w 878611"/>
              <a:gd name="connsiteY5" fmla="*/ 17824 h 263686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776378 w 2081964"/>
              <a:gd name="connsiteY3" fmla="*/ 26351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49353 h 249353"/>
              <a:gd name="connsiteX1" fmla="*/ 345056 w 2081964"/>
              <a:gd name="connsiteY1" fmla="*/ 236384 h 249353"/>
              <a:gd name="connsiteX2" fmla="*/ 682579 w 2081964"/>
              <a:gd name="connsiteY2" fmla="*/ 125713 h 249353"/>
              <a:gd name="connsiteX3" fmla="*/ 946930 w 2081964"/>
              <a:gd name="connsiteY3" fmla="*/ 20138 h 249353"/>
              <a:gd name="connsiteX4" fmla="*/ 2081964 w 2081964"/>
              <a:gd name="connsiteY4" fmla="*/ 0 h 249353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881 h 243881"/>
              <a:gd name="connsiteX1" fmla="*/ 345056 w 1553253"/>
              <a:gd name="connsiteY1" fmla="*/ 230912 h 243881"/>
              <a:gd name="connsiteX2" fmla="*/ 682579 w 1553253"/>
              <a:gd name="connsiteY2" fmla="*/ 120241 h 243881"/>
              <a:gd name="connsiteX3" fmla="*/ 946930 w 1553253"/>
              <a:gd name="connsiteY3" fmla="*/ 14666 h 243881"/>
              <a:gd name="connsiteX4" fmla="*/ 1553253 w 1553253"/>
              <a:gd name="connsiteY4" fmla="*/ 284 h 243881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35283 h 236938"/>
              <a:gd name="connsiteX1" fmla="*/ 345056 w 1553253"/>
              <a:gd name="connsiteY1" fmla="*/ 230628 h 236938"/>
              <a:gd name="connsiteX2" fmla="*/ 682579 w 1553253"/>
              <a:gd name="connsiteY2" fmla="*/ 119957 h 236938"/>
              <a:gd name="connsiteX3" fmla="*/ 946930 w 1553253"/>
              <a:gd name="connsiteY3" fmla="*/ 14382 h 236938"/>
              <a:gd name="connsiteX4" fmla="*/ 1553253 w 1553253"/>
              <a:gd name="connsiteY4" fmla="*/ 0 h 236938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73595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553252"/>
              <a:gd name="connsiteY0" fmla="*/ 237841 h 240902"/>
              <a:gd name="connsiteX1" fmla="*/ 358699 w 1553252"/>
              <a:gd name="connsiteY1" fmla="*/ 230628 h 240902"/>
              <a:gd name="connsiteX2" fmla="*/ 682578 w 1553252"/>
              <a:gd name="connsiteY2" fmla="*/ 119957 h 240902"/>
              <a:gd name="connsiteX3" fmla="*/ 946929 w 1553252"/>
              <a:gd name="connsiteY3" fmla="*/ 14382 h 240902"/>
              <a:gd name="connsiteX4" fmla="*/ 1553252 w 1553252"/>
              <a:gd name="connsiteY4" fmla="*/ 0 h 240902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1127 h 237841"/>
              <a:gd name="connsiteX4" fmla="*/ 1553252 w 1553252"/>
              <a:gd name="connsiteY4" fmla="*/ 0 h 237841"/>
              <a:gd name="connsiteX0" fmla="*/ 0 w 1397811"/>
              <a:gd name="connsiteY0" fmla="*/ 238793 h 238793"/>
              <a:gd name="connsiteX1" fmla="*/ 438452 w 1397811"/>
              <a:gd name="connsiteY1" fmla="*/ 224408 h 238793"/>
              <a:gd name="connsiteX2" fmla="*/ 682578 w 1397811"/>
              <a:gd name="connsiteY2" fmla="*/ 120909 h 238793"/>
              <a:gd name="connsiteX3" fmla="*/ 946929 w 1397811"/>
              <a:gd name="connsiteY3" fmla="*/ 12079 h 238793"/>
              <a:gd name="connsiteX4" fmla="*/ 1397811 w 1397811"/>
              <a:gd name="connsiteY4" fmla="*/ 2037 h 238793"/>
              <a:gd name="connsiteX0" fmla="*/ 0 w 1397811"/>
              <a:gd name="connsiteY0" fmla="*/ 239198 h 239198"/>
              <a:gd name="connsiteX1" fmla="*/ 438452 w 1397811"/>
              <a:gd name="connsiteY1" fmla="*/ 224813 h 239198"/>
              <a:gd name="connsiteX2" fmla="*/ 682578 w 1397811"/>
              <a:gd name="connsiteY2" fmla="*/ 121314 h 239198"/>
              <a:gd name="connsiteX3" fmla="*/ 946929 w 1397811"/>
              <a:gd name="connsiteY3" fmla="*/ 12484 h 239198"/>
              <a:gd name="connsiteX4" fmla="*/ 1397811 w 1397811"/>
              <a:gd name="connsiteY4" fmla="*/ 2442 h 239198"/>
              <a:gd name="connsiteX0" fmla="*/ 0 w 1397811"/>
              <a:gd name="connsiteY0" fmla="*/ 236944 h 236944"/>
              <a:gd name="connsiteX1" fmla="*/ 438452 w 1397811"/>
              <a:gd name="connsiteY1" fmla="*/ 222559 h 236944"/>
              <a:gd name="connsiteX2" fmla="*/ 682578 w 1397811"/>
              <a:gd name="connsiteY2" fmla="*/ 119060 h 236944"/>
              <a:gd name="connsiteX3" fmla="*/ 946929 w 1397811"/>
              <a:gd name="connsiteY3" fmla="*/ 10230 h 236944"/>
              <a:gd name="connsiteX4" fmla="*/ 1397811 w 1397811"/>
              <a:gd name="connsiteY4" fmla="*/ 188 h 236944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7037 h 237037"/>
              <a:gd name="connsiteX1" fmla="*/ 438452 w 1397811"/>
              <a:gd name="connsiteY1" fmla="*/ 222652 h 237037"/>
              <a:gd name="connsiteX2" fmla="*/ 682578 w 1397811"/>
              <a:gd name="connsiteY2" fmla="*/ 119153 h 237037"/>
              <a:gd name="connsiteX3" fmla="*/ 946929 w 1397811"/>
              <a:gd name="connsiteY3" fmla="*/ 10323 h 237037"/>
              <a:gd name="connsiteX4" fmla="*/ 1397811 w 1397811"/>
              <a:gd name="connsiteY4" fmla="*/ 281 h 237037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811" h="236870">
                <a:moveTo>
                  <a:pt x="0" y="236870"/>
                </a:moveTo>
                <a:cubicBezTo>
                  <a:pt x="287135" y="234887"/>
                  <a:pt x="367734" y="229090"/>
                  <a:pt x="438452" y="222485"/>
                </a:cubicBezTo>
                <a:cubicBezTo>
                  <a:pt x="509170" y="215880"/>
                  <a:pt x="684870" y="197580"/>
                  <a:pt x="682578" y="118986"/>
                </a:cubicBezTo>
                <a:cubicBezTo>
                  <a:pt x="677689" y="46875"/>
                  <a:pt x="823013" y="21831"/>
                  <a:pt x="946929" y="10156"/>
                </a:cubicBezTo>
                <a:cubicBezTo>
                  <a:pt x="1070845" y="-1519"/>
                  <a:pt x="1170767" y="26"/>
                  <a:pt x="1397811" y="114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6" name="Freeform 45"/>
          <p:cNvSpPr/>
          <p:nvPr/>
        </p:nvSpPr>
        <p:spPr>
          <a:xfrm flipV="1">
            <a:off x="6158252" y="4487894"/>
            <a:ext cx="500278" cy="540820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492370"/>
              <a:gd name="connsiteY0" fmla="*/ 269335 h 269335"/>
              <a:gd name="connsiteX1" fmla="*/ 172528 w 1492370"/>
              <a:gd name="connsiteY1" fmla="*/ 243457 h 269335"/>
              <a:gd name="connsiteX2" fmla="*/ 327804 w 1492370"/>
              <a:gd name="connsiteY2" fmla="*/ 27796 h 269335"/>
              <a:gd name="connsiteX3" fmla="*/ 569344 w 1492370"/>
              <a:gd name="connsiteY3" fmla="*/ 1917 h 269335"/>
              <a:gd name="connsiteX4" fmla="*/ 1492370 w 1492370"/>
              <a:gd name="connsiteY4" fmla="*/ 1917 h 269335"/>
              <a:gd name="connsiteX0" fmla="*/ 0 w 1552755"/>
              <a:gd name="connsiteY0" fmla="*/ 276044 h 276044"/>
              <a:gd name="connsiteX1" fmla="*/ 172528 w 1552755"/>
              <a:gd name="connsiteY1" fmla="*/ 250166 h 276044"/>
              <a:gd name="connsiteX2" fmla="*/ 327804 w 1552755"/>
              <a:gd name="connsiteY2" fmla="*/ 34505 h 276044"/>
              <a:gd name="connsiteX3" fmla="*/ 569344 w 1552755"/>
              <a:gd name="connsiteY3" fmla="*/ 8626 h 276044"/>
              <a:gd name="connsiteX4" fmla="*/ 1552755 w 1552755"/>
              <a:gd name="connsiteY4" fmla="*/ 0 h 276044"/>
              <a:gd name="connsiteX0" fmla="*/ 0 w 602566"/>
              <a:gd name="connsiteY0" fmla="*/ 268105 h 268105"/>
              <a:gd name="connsiteX1" fmla="*/ 172528 w 602566"/>
              <a:gd name="connsiteY1" fmla="*/ 242227 h 268105"/>
              <a:gd name="connsiteX2" fmla="*/ 327804 w 602566"/>
              <a:gd name="connsiteY2" fmla="*/ 26566 h 268105"/>
              <a:gd name="connsiteX3" fmla="*/ 569344 w 602566"/>
              <a:gd name="connsiteY3" fmla="*/ 687 h 268105"/>
              <a:gd name="connsiteX4" fmla="*/ 552091 w 602566"/>
              <a:gd name="connsiteY4" fmla="*/ 17940 h 268105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81596"/>
              <a:gd name="connsiteX1" fmla="*/ 146649 w 602566"/>
              <a:gd name="connsiteY1" fmla="*/ 276537 h 281596"/>
              <a:gd name="connsiteX2" fmla="*/ 234005 w 602566"/>
              <a:gd name="connsiteY2" fmla="*/ 148653 h 281596"/>
              <a:gd name="connsiteX3" fmla="*/ 327804 w 602566"/>
              <a:gd name="connsiteY3" fmla="*/ 26450 h 281596"/>
              <a:gd name="connsiteX4" fmla="*/ 569344 w 602566"/>
              <a:gd name="connsiteY4" fmla="*/ 571 h 281596"/>
              <a:gd name="connsiteX5" fmla="*/ 552091 w 602566"/>
              <a:gd name="connsiteY5" fmla="*/ 17824 h 281596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1025260"/>
              <a:gd name="connsiteY0" fmla="*/ 276596 h 276596"/>
              <a:gd name="connsiteX1" fmla="*/ 543463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9384"/>
              <a:gd name="connsiteX1" fmla="*/ 319176 w 1025260"/>
              <a:gd name="connsiteY1" fmla="*/ 272234 h 279384"/>
              <a:gd name="connsiteX2" fmla="*/ 656699 w 1025260"/>
              <a:gd name="connsiteY2" fmla="*/ 148653 h 279384"/>
              <a:gd name="connsiteX3" fmla="*/ 750498 w 1025260"/>
              <a:gd name="connsiteY3" fmla="*/ 26450 h 279384"/>
              <a:gd name="connsiteX4" fmla="*/ 992038 w 1025260"/>
              <a:gd name="connsiteY4" fmla="*/ 571 h 279384"/>
              <a:gd name="connsiteX5" fmla="*/ 974785 w 1025260"/>
              <a:gd name="connsiteY5" fmla="*/ 17824 h 279384"/>
              <a:gd name="connsiteX0" fmla="*/ 0 w 1025260"/>
              <a:gd name="connsiteY0" fmla="*/ 276596 h 276596"/>
              <a:gd name="connsiteX1" fmla="*/ 319176 w 1025260"/>
              <a:gd name="connsiteY1" fmla="*/ 27223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878611"/>
              <a:gd name="connsiteY0" fmla="*/ 263686 h 265570"/>
              <a:gd name="connsiteX1" fmla="*/ 172527 w 878611"/>
              <a:gd name="connsiteY1" fmla="*/ 259324 h 265570"/>
              <a:gd name="connsiteX2" fmla="*/ 510050 w 878611"/>
              <a:gd name="connsiteY2" fmla="*/ 148653 h 265570"/>
              <a:gd name="connsiteX3" fmla="*/ 603849 w 878611"/>
              <a:gd name="connsiteY3" fmla="*/ 26450 h 265570"/>
              <a:gd name="connsiteX4" fmla="*/ 845389 w 878611"/>
              <a:gd name="connsiteY4" fmla="*/ 571 h 265570"/>
              <a:gd name="connsiteX5" fmla="*/ 828136 w 878611"/>
              <a:gd name="connsiteY5" fmla="*/ 17824 h 265570"/>
              <a:gd name="connsiteX0" fmla="*/ 0 w 878611"/>
              <a:gd name="connsiteY0" fmla="*/ 263686 h 263686"/>
              <a:gd name="connsiteX1" fmla="*/ 172527 w 878611"/>
              <a:gd name="connsiteY1" fmla="*/ 259324 h 263686"/>
              <a:gd name="connsiteX2" fmla="*/ 510050 w 878611"/>
              <a:gd name="connsiteY2" fmla="*/ 148653 h 263686"/>
              <a:gd name="connsiteX3" fmla="*/ 603849 w 878611"/>
              <a:gd name="connsiteY3" fmla="*/ 26450 h 263686"/>
              <a:gd name="connsiteX4" fmla="*/ 845389 w 878611"/>
              <a:gd name="connsiteY4" fmla="*/ 571 h 263686"/>
              <a:gd name="connsiteX5" fmla="*/ 828136 w 878611"/>
              <a:gd name="connsiteY5" fmla="*/ 17824 h 263686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776378 w 2081964"/>
              <a:gd name="connsiteY3" fmla="*/ 26351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49353 h 249353"/>
              <a:gd name="connsiteX1" fmla="*/ 345056 w 2081964"/>
              <a:gd name="connsiteY1" fmla="*/ 236384 h 249353"/>
              <a:gd name="connsiteX2" fmla="*/ 682579 w 2081964"/>
              <a:gd name="connsiteY2" fmla="*/ 125713 h 249353"/>
              <a:gd name="connsiteX3" fmla="*/ 946930 w 2081964"/>
              <a:gd name="connsiteY3" fmla="*/ 20138 h 249353"/>
              <a:gd name="connsiteX4" fmla="*/ 2081964 w 2081964"/>
              <a:gd name="connsiteY4" fmla="*/ 0 h 249353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881 h 243881"/>
              <a:gd name="connsiteX1" fmla="*/ 345056 w 1553253"/>
              <a:gd name="connsiteY1" fmla="*/ 230912 h 243881"/>
              <a:gd name="connsiteX2" fmla="*/ 682579 w 1553253"/>
              <a:gd name="connsiteY2" fmla="*/ 120241 h 243881"/>
              <a:gd name="connsiteX3" fmla="*/ 946930 w 1553253"/>
              <a:gd name="connsiteY3" fmla="*/ 14666 h 243881"/>
              <a:gd name="connsiteX4" fmla="*/ 1553253 w 1553253"/>
              <a:gd name="connsiteY4" fmla="*/ 284 h 243881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35283 h 236938"/>
              <a:gd name="connsiteX1" fmla="*/ 345056 w 1553253"/>
              <a:gd name="connsiteY1" fmla="*/ 230628 h 236938"/>
              <a:gd name="connsiteX2" fmla="*/ 682579 w 1553253"/>
              <a:gd name="connsiteY2" fmla="*/ 119957 h 236938"/>
              <a:gd name="connsiteX3" fmla="*/ 946930 w 1553253"/>
              <a:gd name="connsiteY3" fmla="*/ 14382 h 236938"/>
              <a:gd name="connsiteX4" fmla="*/ 1553253 w 1553253"/>
              <a:gd name="connsiteY4" fmla="*/ 0 h 236938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73595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553252"/>
              <a:gd name="connsiteY0" fmla="*/ 237841 h 240902"/>
              <a:gd name="connsiteX1" fmla="*/ 358699 w 1553252"/>
              <a:gd name="connsiteY1" fmla="*/ 230628 h 240902"/>
              <a:gd name="connsiteX2" fmla="*/ 682578 w 1553252"/>
              <a:gd name="connsiteY2" fmla="*/ 119957 h 240902"/>
              <a:gd name="connsiteX3" fmla="*/ 946929 w 1553252"/>
              <a:gd name="connsiteY3" fmla="*/ 14382 h 240902"/>
              <a:gd name="connsiteX4" fmla="*/ 1553252 w 1553252"/>
              <a:gd name="connsiteY4" fmla="*/ 0 h 240902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1127 h 237841"/>
              <a:gd name="connsiteX4" fmla="*/ 1553252 w 1553252"/>
              <a:gd name="connsiteY4" fmla="*/ 0 h 237841"/>
              <a:gd name="connsiteX0" fmla="*/ 0 w 1397811"/>
              <a:gd name="connsiteY0" fmla="*/ 238793 h 238793"/>
              <a:gd name="connsiteX1" fmla="*/ 438452 w 1397811"/>
              <a:gd name="connsiteY1" fmla="*/ 224408 h 238793"/>
              <a:gd name="connsiteX2" fmla="*/ 682578 w 1397811"/>
              <a:gd name="connsiteY2" fmla="*/ 120909 h 238793"/>
              <a:gd name="connsiteX3" fmla="*/ 946929 w 1397811"/>
              <a:gd name="connsiteY3" fmla="*/ 12079 h 238793"/>
              <a:gd name="connsiteX4" fmla="*/ 1397811 w 1397811"/>
              <a:gd name="connsiteY4" fmla="*/ 2037 h 238793"/>
              <a:gd name="connsiteX0" fmla="*/ 0 w 1397811"/>
              <a:gd name="connsiteY0" fmla="*/ 239198 h 239198"/>
              <a:gd name="connsiteX1" fmla="*/ 438452 w 1397811"/>
              <a:gd name="connsiteY1" fmla="*/ 224813 h 239198"/>
              <a:gd name="connsiteX2" fmla="*/ 682578 w 1397811"/>
              <a:gd name="connsiteY2" fmla="*/ 121314 h 239198"/>
              <a:gd name="connsiteX3" fmla="*/ 946929 w 1397811"/>
              <a:gd name="connsiteY3" fmla="*/ 12484 h 239198"/>
              <a:gd name="connsiteX4" fmla="*/ 1397811 w 1397811"/>
              <a:gd name="connsiteY4" fmla="*/ 2442 h 239198"/>
              <a:gd name="connsiteX0" fmla="*/ 0 w 1397811"/>
              <a:gd name="connsiteY0" fmla="*/ 236944 h 236944"/>
              <a:gd name="connsiteX1" fmla="*/ 438452 w 1397811"/>
              <a:gd name="connsiteY1" fmla="*/ 222559 h 236944"/>
              <a:gd name="connsiteX2" fmla="*/ 682578 w 1397811"/>
              <a:gd name="connsiteY2" fmla="*/ 119060 h 236944"/>
              <a:gd name="connsiteX3" fmla="*/ 946929 w 1397811"/>
              <a:gd name="connsiteY3" fmla="*/ 10230 h 236944"/>
              <a:gd name="connsiteX4" fmla="*/ 1397811 w 1397811"/>
              <a:gd name="connsiteY4" fmla="*/ 188 h 236944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7037 h 237037"/>
              <a:gd name="connsiteX1" fmla="*/ 438452 w 1397811"/>
              <a:gd name="connsiteY1" fmla="*/ 222652 h 237037"/>
              <a:gd name="connsiteX2" fmla="*/ 682578 w 1397811"/>
              <a:gd name="connsiteY2" fmla="*/ 119153 h 237037"/>
              <a:gd name="connsiteX3" fmla="*/ 946929 w 1397811"/>
              <a:gd name="connsiteY3" fmla="*/ 10323 h 237037"/>
              <a:gd name="connsiteX4" fmla="*/ 1397811 w 1397811"/>
              <a:gd name="connsiteY4" fmla="*/ 281 h 237037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811" h="236870">
                <a:moveTo>
                  <a:pt x="0" y="236870"/>
                </a:moveTo>
                <a:cubicBezTo>
                  <a:pt x="287135" y="234887"/>
                  <a:pt x="367734" y="229090"/>
                  <a:pt x="438452" y="222485"/>
                </a:cubicBezTo>
                <a:cubicBezTo>
                  <a:pt x="509170" y="215880"/>
                  <a:pt x="684870" y="197580"/>
                  <a:pt x="682578" y="118986"/>
                </a:cubicBezTo>
                <a:cubicBezTo>
                  <a:pt x="677689" y="46875"/>
                  <a:pt x="823013" y="21831"/>
                  <a:pt x="946929" y="10156"/>
                </a:cubicBezTo>
                <a:cubicBezTo>
                  <a:pt x="1070845" y="-1519"/>
                  <a:pt x="1170767" y="26"/>
                  <a:pt x="1397811" y="114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40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There is a unique (extendable) list of type identifiers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If a log file contains information of multiple log objects, all log objects must be of the same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A package folder can only contain log files of the same type, which has to match the type information incorporated in the package folder name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Example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15" name="Group 14"/>
          <p:cNvGrpSpPr/>
          <p:nvPr/>
        </p:nvGrpSpPr>
        <p:grpSpPr>
          <a:xfrm>
            <a:off x="1835696" y="3501008"/>
            <a:ext cx="5544616" cy="2544565"/>
            <a:chOff x="827584" y="3717032"/>
            <a:chExt cx="5544616" cy="254456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149080"/>
              <a:ext cx="3168352" cy="17281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005064"/>
              <a:ext cx="1752600" cy="361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3583" y="4832201"/>
              <a:ext cx="1724025" cy="361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925" y="5728197"/>
              <a:ext cx="1819275" cy="533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427984" y="3717032"/>
              <a:ext cx="91440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/>
                <a:t>contains</a:t>
              </a:r>
              <a:endParaRPr lang="en-US" sz="13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7984" y="4549010"/>
              <a:ext cx="91440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/>
                <a:t>contains</a:t>
              </a:r>
              <a:endParaRPr lang="en-US" sz="13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7984" y="5458118"/>
              <a:ext cx="91440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/>
                <a:t>contains</a:t>
              </a:r>
              <a:endParaRPr lang="en-US" sz="1300" dirty="0" smtClean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779912" y="3861048"/>
              <a:ext cx="648072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923928" y="4693026"/>
              <a:ext cx="504056" cy="631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4" idx="1"/>
            </p:cNvCxnSpPr>
            <p:nvPr/>
          </p:nvCxnSpPr>
          <p:spPr>
            <a:xfrm flipV="1">
              <a:off x="3635896" y="5602134"/>
              <a:ext cx="792088" cy="75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Project Context Transition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4" name="Group 23"/>
          <p:cNvGrpSpPr/>
          <p:nvPr/>
        </p:nvGrpSpPr>
        <p:grpSpPr>
          <a:xfrm>
            <a:off x="980226" y="1156904"/>
            <a:ext cx="6760126" cy="4797934"/>
            <a:chOff x="980226" y="235132"/>
            <a:chExt cx="6760126" cy="4797934"/>
          </a:xfrm>
        </p:grpSpPr>
        <p:sp>
          <p:nvSpPr>
            <p:cNvPr id="3" name="Arc 2"/>
            <p:cNvSpPr/>
            <p:nvPr/>
          </p:nvSpPr>
          <p:spPr>
            <a:xfrm rot="18994233">
              <a:off x="2771945" y="1971924"/>
              <a:ext cx="3205928" cy="306114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2605767" flipV="1">
              <a:off x="2777571" y="235132"/>
              <a:ext cx="3205928" cy="306114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80226" y="1371308"/>
              <a:ext cx="6760126" cy="2552237"/>
              <a:chOff x="980226" y="1371308"/>
              <a:chExt cx="6760126" cy="2552237"/>
            </a:xfrm>
          </p:grpSpPr>
          <p:grpSp>
            <p:nvGrpSpPr>
              <p:cNvPr id="74" name="Group 73"/>
              <p:cNvGrpSpPr/>
              <p:nvPr/>
            </p:nvGrpSpPr>
            <p:grpSpPr>
              <a:xfrm rot="7262849" flipH="1">
                <a:off x="5740868" y="1347703"/>
                <a:ext cx="1085829" cy="1133039"/>
                <a:chOff x="6123531" y="2099839"/>
                <a:chExt cx="1085829" cy="1133039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123531" y="2099839"/>
                  <a:ext cx="1085829" cy="11330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6246320" y="2171847"/>
                  <a:ext cx="151578" cy="100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 rot="3327010">
                <a:off x="5748319" y="2814111"/>
                <a:ext cx="1085829" cy="1133039"/>
                <a:chOff x="6123531" y="2099839"/>
                <a:chExt cx="1085829" cy="1133039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6123531" y="2099839"/>
                  <a:ext cx="1085829" cy="11330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6246320" y="2171847"/>
                  <a:ext cx="151578" cy="100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>
              <a:xfrm>
                <a:off x="1683916" y="2091213"/>
                <a:ext cx="1085829" cy="113303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2433855" y="2171847"/>
                <a:ext cx="951234" cy="936104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609474" y="2441049"/>
                <a:ext cx="616661" cy="45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default</a:t>
                </a:r>
              </a:p>
              <a:p>
                <a:pPr algn="ctr"/>
                <a:r>
                  <a:rPr lang="de-AT" sz="1200" smtClean="0"/>
                  <a:t>context</a:t>
                </a:r>
                <a:endParaRPr lang="en-US" sz="1200" dirty="0" smtClean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80226" y="251636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run a test</a:t>
                </a:r>
                <a:endParaRPr lang="de-AT" sz="1100" b="1" smtClean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1168" y="2171847"/>
                <a:ext cx="951234" cy="936104"/>
              </a:xfrm>
              <a:prstGeom prst="roundRect">
                <a:avLst>
                  <a:gd name="adj" fmla="val 50000"/>
                </a:avLst>
              </a:prstGeom>
              <a:solidFill>
                <a:srgbClr val="FFDD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56787" y="2458301"/>
                <a:ext cx="616661" cy="45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project</a:t>
                </a:r>
              </a:p>
              <a:p>
                <a:pPr algn="ctr"/>
                <a:r>
                  <a:rPr lang="de-AT" sz="1200" smtClean="0"/>
                  <a:t>context</a:t>
                </a:r>
                <a:endParaRPr lang="en-US" sz="1200" dirty="0" smtClean="0"/>
              </a:p>
            </p:txBody>
          </p:sp>
          <p:cxnSp>
            <p:nvCxnSpPr>
              <p:cNvPr id="8" name="Straight Arrow Connector 7"/>
              <p:cNvCxnSpPr>
                <a:stCxn id="140" idx="3"/>
              </p:cNvCxnSpPr>
              <p:nvPr/>
            </p:nvCxnSpPr>
            <p:spPr>
              <a:xfrm>
                <a:off x="3385089" y="2639899"/>
                <a:ext cx="20960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5400143" y="2272733"/>
                <a:ext cx="152251" cy="1251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324707" y="2883301"/>
                <a:ext cx="90715" cy="72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2528840" y="2171847"/>
                <a:ext cx="82432" cy="83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831626" y="3140968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run a test</a:t>
                </a:r>
                <a:endParaRPr lang="de-AT" sz="1100" b="1" smtClean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041310" y="234898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open project</a:t>
                </a:r>
                <a:endParaRPr lang="de-AT" sz="1100" b="1" smtClean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41310" y="1598323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new project</a:t>
                </a:r>
                <a:endParaRPr lang="de-AT" sz="1100" b="1" smtClean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75642" y="1715764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new project</a:t>
                </a:r>
              </a:p>
              <a:p>
                <a:pPr algn="ctr"/>
                <a:r>
                  <a:rPr lang="de-AT" sz="1100" smtClean="0"/>
                  <a:t>open project</a:t>
                </a:r>
              </a:p>
              <a:p>
                <a:pPr algn="ctr"/>
                <a:r>
                  <a:rPr lang="de-AT" sz="1100" smtClean="0"/>
                  <a:t>new package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067188" y="327576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close project</a:t>
                </a:r>
                <a:endParaRPr lang="de-AT" sz="1100" b="1" smtClean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16250" y="1715764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initial</a:t>
                </a:r>
              </a:p>
              <a:p>
                <a:pPr algn="ctr"/>
                <a:r>
                  <a:rPr lang="de-AT" sz="1100" smtClean="0"/>
                  <a:t>context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5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Project </a:t>
            </a:r>
            <a:r>
              <a:rPr lang="de-AT" smtClean="0"/>
              <a:t>Context Control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9" name="Group 28"/>
          <p:cNvGrpSpPr/>
          <p:nvPr/>
        </p:nvGrpSpPr>
        <p:grpSpPr>
          <a:xfrm>
            <a:off x="2221238" y="1021672"/>
            <a:ext cx="4583010" cy="5428400"/>
            <a:chOff x="1578042" y="1052736"/>
            <a:chExt cx="4583010" cy="542840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3861312" y="1277386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44651" y="1052736"/>
              <a:ext cx="1255341" cy="286954"/>
              <a:chOff x="3244651" y="1620174"/>
              <a:chExt cx="1255341" cy="286954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begin test</a:t>
                </a:r>
                <a:endParaRPr lang="en-US" sz="1200" dirty="0" smtClean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80426" y="1524436"/>
              <a:ext cx="2168850" cy="689054"/>
              <a:chOff x="2979214" y="2091874"/>
              <a:chExt cx="2168850" cy="689054"/>
            </a:xfrm>
          </p:grpSpPr>
          <p:sp>
            <p:nvSpPr>
              <p:cNvPr id="9" name="Flowchart: Decision 8"/>
              <p:cNvSpPr/>
              <p:nvPr/>
            </p:nvSpPr>
            <p:spPr>
              <a:xfrm>
                <a:off x="2979214" y="2091874"/>
                <a:ext cx="2168850" cy="689054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419311" y="2325458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project context</a:t>
                </a:r>
                <a:endParaRPr lang="en-US" sz="1200" dirty="0" smtClean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351378" y="1866783"/>
              <a:ext cx="432048" cy="346708"/>
              <a:chOff x="2411760" y="2451472"/>
              <a:chExt cx="576064" cy="110913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781825" y="3590301"/>
              <a:ext cx="2168850" cy="689054"/>
              <a:chOff x="2979214" y="2091874"/>
              <a:chExt cx="2168850" cy="689054"/>
            </a:xfrm>
          </p:grpSpPr>
          <p:sp>
            <p:nvSpPr>
              <p:cNvPr id="34" name="Flowchart: Decision 33"/>
              <p:cNvSpPr/>
              <p:nvPr/>
            </p:nvSpPr>
            <p:spPr>
              <a:xfrm>
                <a:off x="2979214" y="2091874"/>
                <a:ext cx="2168850" cy="689054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419311" y="2257883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test type</a:t>
                </a:r>
              </a:p>
              <a:p>
                <a:pPr algn="ctr"/>
                <a:r>
                  <a:rPr lang="de-AT" sz="1200" smtClean="0"/>
                  <a:t>changed?</a:t>
                </a:r>
                <a:endParaRPr lang="en-US" sz="1200" dirty="0" smtClean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578042" y="2213490"/>
              <a:ext cx="1546672" cy="802031"/>
              <a:chOff x="1530412" y="3825226"/>
              <a:chExt cx="1546672" cy="80203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530412" y="3825226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547664" y="3835169"/>
                <a:ext cx="1529420" cy="7920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parent folder</a:t>
                </a:r>
              </a:p>
              <a:p>
                <a:pPr algn="ctr"/>
                <a:r>
                  <a:rPr lang="de-AT" sz="1100" smtClean="0"/>
                  <a:t>for new </a:t>
                </a:r>
                <a:r>
                  <a:rPr lang="de-AT" sz="1100" smtClean="0"/>
                  <a:t>package folder</a:t>
                </a:r>
              </a:p>
              <a:p>
                <a:pPr algn="ctr"/>
                <a:r>
                  <a:rPr lang="de-AT" sz="1100" smtClean="0"/>
                  <a:t> </a:t>
                </a:r>
                <a:r>
                  <a:rPr lang="de-AT" sz="1100" smtClean="0"/>
                  <a:t>is </a:t>
                </a:r>
                <a:r>
                  <a:rPr lang="de-AT" sz="1100" smtClean="0"/>
                  <a:t>type subfolder</a:t>
                </a:r>
              </a:p>
              <a:p>
                <a:pPr algn="ctr"/>
                <a:r>
                  <a:rPr lang="de-AT" sz="1100" b="1" smtClean="0"/>
                  <a:t>of </a:t>
                </a:r>
                <a:r>
                  <a:rPr lang="de-AT" sz="1100" b="1" smtClean="0"/>
                  <a:t>log </a:t>
                </a:r>
                <a:r>
                  <a:rPr lang="de-AT" sz="1100" b="1" smtClean="0"/>
                  <a:t>root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35893" y="3929589"/>
              <a:ext cx="1509917" cy="1443627"/>
              <a:chOff x="2411760" y="2451472"/>
              <a:chExt cx="2013222" cy="302354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411760" y="5475012"/>
                <a:ext cx="20132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11760" y="2451472"/>
                <a:ext cx="0" cy="29975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>
              <a:off x="3857624" y="3301007"/>
              <a:ext cx="0" cy="29057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614380" y="2243985"/>
              <a:ext cx="1529419" cy="7715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31632" y="2243985"/>
              <a:ext cx="1529420" cy="7715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de-AT" sz="1100" smtClean="0"/>
                <a:t>parent folder</a:t>
              </a:r>
            </a:p>
            <a:p>
              <a:pPr algn="ctr"/>
              <a:r>
                <a:rPr lang="de-AT" sz="1100" smtClean="0"/>
                <a:t>for new package</a:t>
              </a:r>
            </a:p>
            <a:p>
              <a:pPr algn="ctr"/>
              <a:r>
                <a:rPr lang="de-AT" sz="1100" smtClean="0"/>
                <a:t>folder is current</a:t>
              </a:r>
            </a:p>
            <a:p>
              <a:pPr algn="ctr"/>
              <a:r>
                <a:rPr lang="de-AT" sz="1100" b="1" smtClean="0"/>
                <a:t>project folder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 flipH="1">
              <a:off x="4949000" y="1866782"/>
              <a:ext cx="432048" cy="346709"/>
              <a:chOff x="2411760" y="2451472"/>
              <a:chExt cx="576064" cy="110913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5379089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360004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351378" y="3301007"/>
              <a:ext cx="302771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3100393" y="4513527"/>
              <a:ext cx="1546672" cy="629945"/>
              <a:chOff x="1530412" y="3835169"/>
              <a:chExt cx="1546672" cy="80934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530412" y="3842478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47664" y="3835169"/>
                <a:ext cx="1529420" cy="7920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create new package</a:t>
                </a:r>
              </a:p>
              <a:p>
                <a:pPr algn="ctr"/>
                <a:r>
                  <a:rPr lang="de-AT" sz="1100" smtClean="0"/>
                  <a:t>folder in proper</a:t>
                </a:r>
              </a:p>
              <a:p>
                <a:pPr algn="ctr"/>
                <a:r>
                  <a:rPr lang="de-AT" sz="1100" smtClean="0"/>
                  <a:t> parent folder</a:t>
                </a:r>
                <a:endParaRPr lang="de-AT" sz="1100" b="1" smtClean="0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 flipH="1">
              <a:off x="3861312" y="4279355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64851" y="5141342"/>
              <a:ext cx="1" cy="48115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649402" y="5628183"/>
              <a:ext cx="2426654" cy="317816"/>
              <a:chOff x="1530412" y="3835170"/>
              <a:chExt cx="1546672" cy="809339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30412" y="3842478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47664" y="3835170"/>
                <a:ext cx="1529420" cy="8093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perform test and log data</a:t>
                </a:r>
                <a:endParaRPr lang="de-AT" sz="1100" b="1" smtClean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244651" y="6194182"/>
              <a:ext cx="1255341" cy="286954"/>
              <a:chOff x="3244651" y="1620174"/>
              <a:chExt cx="1255341" cy="286954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end test</a:t>
                </a:r>
                <a:endParaRPr lang="en-US" sz="1200" dirty="0" smtClean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flipH="1">
              <a:off x="3861312" y="5945999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910940" y="1514281"/>
            <a:ext cx="914400" cy="1292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100" smtClean="0"/>
              <a:t>no</a:t>
            </a:r>
            <a:endParaRPr lang="en-US" sz="11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565085" y="1514281"/>
            <a:ext cx="914400" cy="1292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100" smtClean="0"/>
              <a:t>yes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7753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3284984"/>
            <a:ext cx="5400000" cy="720080"/>
          </a:xfrm>
        </p:spPr>
        <p:txBody>
          <a:bodyPr/>
          <a:lstStyle/>
          <a:p>
            <a:pPr algn="ctr"/>
            <a:r>
              <a:rPr lang="de-AT" sz="4000" smtClean="0"/>
              <a:t>Appendix</a:t>
            </a:r>
          </a:p>
          <a:p>
            <a:pPr algn="ctr"/>
            <a:endParaRPr lang="de-AT" sz="40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9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196752"/>
            <a:ext cx="8280000" cy="2241008"/>
          </a:xfrm>
        </p:spPr>
        <p:txBody>
          <a:bodyPr/>
          <a:lstStyle/>
          <a:p>
            <a:pPr lvl="0"/>
            <a:r>
              <a:rPr lang="de-AT" sz="1800" b="1" smtClean="0">
                <a:solidFill>
                  <a:schemeClr val="tx2"/>
                </a:solidFill>
              </a:rPr>
              <a:t>1) Efficient Diagonsis, Analysis, Debugging</a:t>
            </a:r>
            <a:endParaRPr lang="en-US" sz="1800" b="1" smtClean="0">
              <a:solidFill>
                <a:schemeClr val="tx2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600" smtClean="0"/>
              <a:t>to support </a:t>
            </a:r>
            <a:r>
              <a:rPr lang="en-US" sz="1600" b="1">
                <a:solidFill>
                  <a:schemeClr val="tx2"/>
                </a:solidFill>
              </a:rPr>
              <a:t>efficient </a:t>
            </a:r>
            <a:r>
              <a:rPr lang="en-US" sz="1600" b="1" smtClean="0">
                <a:solidFill>
                  <a:schemeClr val="tx2"/>
                </a:solidFill>
              </a:rPr>
              <a:t>analysis/diagnosis/debugging of machine capabilities</a:t>
            </a:r>
            <a:r>
              <a:rPr lang="en-US" sz="1600" smtClean="0"/>
              <a:t> </a:t>
            </a:r>
            <a:r>
              <a:rPr lang="en-US" sz="1600"/>
              <a:t>(e.g., accuracy,  temperature, force, TC process</a:t>
            </a:r>
            <a:r>
              <a:rPr lang="en-US" sz="1600"/>
              <a:t>, </a:t>
            </a:r>
            <a:r>
              <a:rPr lang="en-US" sz="1600" smtClean="0"/>
              <a:t>…)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600" smtClean="0"/>
              <a:t>to provide </a:t>
            </a:r>
            <a:r>
              <a:rPr lang="en-US" sz="1600"/>
              <a:t>an </a:t>
            </a:r>
            <a:r>
              <a:rPr lang="en-US" sz="1600" b="1">
                <a:solidFill>
                  <a:schemeClr val="tx2"/>
                </a:solidFill>
              </a:rPr>
              <a:t>obligatory SW specification</a:t>
            </a:r>
            <a:r>
              <a:rPr lang="en-US" sz="1600"/>
              <a:t> for log file management (every non-compliance is defined as a bug and has to be </a:t>
            </a:r>
            <a:r>
              <a:rPr lang="en-US" sz="1600"/>
              <a:t>fixed</a:t>
            </a:r>
            <a:r>
              <a:rPr lang="en-US" sz="160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smtClean="0"/>
              <a:t>MATLAB </a:t>
            </a:r>
            <a:r>
              <a:rPr lang="en-US" sz="1600"/>
              <a:t>is considered as the preferred analysis tool, </a:t>
            </a:r>
            <a:r>
              <a:rPr lang="en-US" sz="1600"/>
              <a:t>thus </a:t>
            </a:r>
            <a:r>
              <a:rPr lang="en-US" sz="1600" smtClean="0"/>
              <a:t>a major </a:t>
            </a:r>
            <a:r>
              <a:rPr lang="en-US" sz="1600"/>
              <a:t>goal is to allow log file import into MATLAB </a:t>
            </a:r>
            <a:r>
              <a:rPr lang="en-US" sz="1600"/>
              <a:t>with </a:t>
            </a:r>
            <a:r>
              <a:rPr lang="en-US" sz="1600" smtClean="0"/>
              <a:t>one </a:t>
            </a:r>
            <a:r>
              <a:rPr lang="en-US" sz="1600"/>
              <a:t>single universal </a:t>
            </a:r>
            <a:r>
              <a:rPr lang="en-US" sz="1600"/>
              <a:t>import </a:t>
            </a:r>
            <a:r>
              <a:rPr lang="en-US" sz="1600" smtClean="0"/>
              <a:t>function.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Unification to Improve Efficiency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065" name="Group 2064"/>
          <p:cNvGrpSpPr/>
          <p:nvPr/>
        </p:nvGrpSpPr>
        <p:grpSpPr>
          <a:xfrm>
            <a:off x="539552" y="3645024"/>
            <a:ext cx="8280000" cy="2736304"/>
            <a:chOff x="539552" y="3645024"/>
            <a:chExt cx="8280000" cy="2736304"/>
          </a:xfrm>
        </p:grpSpPr>
        <p:grpSp>
          <p:nvGrpSpPr>
            <p:cNvPr id="2064" name="Group 2063"/>
            <p:cNvGrpSpPr/>
            <p:nvPr/>
          </p:nvGrpSpPr>
          <p:grpSpPr>
            <a:xfrm>
              <a:off x="1619672" y="4844108"/>
              <a:ext cx="6125836" cy="1537220"/>
              <a:chOff x="1619672" y="4844108"/>
              <a:chExt cx="6125836" cy="1537220"/>
            </a:xfrm>
          </p:grpSpPr>
          <p:pic>
            <p:nvPicPr>
              <p:cNvPr id="7" name="Picture 11" descr="C:\Dokumente und Einstellungen\malei\Desktop\BE_DC8800FC_Quantum_neu_ausgeschnitten Kopie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8276" y="4844108"/>
                <a:ext cx="765466" cy="646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" descr="D:\Magl\evo\Bilder\DATA06 Kopie.gi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19672" y="5421561"/>
                <a:ext cx="608604" cy="5615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7587" y="5881750"/>
                <a:ext cx="748114" cy="352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7859" y="4962390"/>
                <a:ext cx="638213" cy="431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7295" y="5132244"/>
                <a:ext cx="638213" cy="431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8425" y="5485711"/>
                <a:ext cx="638213" cy="431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" name="Straight Arrow Connector 10"/>
              <p:cNvCxnSpPr>
                <a:stCxn id="7" idx="3"/>
              </p:cNvCxnSpPr>
              <p:nvPr/>
            </p:nvCxnSpPr>
            <p:spPr>
              <a:xfrm flipV="1">
                <a:off x="2993742" y="5112080"/>
                <a:ext cx="1754117" cy="555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3"/>
                <a:endCxn id="13" idx="1"/>
              </p:cNvCxnSpPr>
              <p:nvPr/>
            </p:nvCxnSpPr>
            <p:spPr>
              <a:xfrm>
                <a:off x="2993742" y="5167599"/>
                <a:ext cx="2444683" cy="534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394378" y="5112080"/>
                <a:ext cx="1712917" cy="165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3"/>
              </p:cNvCxnSpPr>
              <p:nvPr/>
            </p:nvCxnSpPr>
            <p:spPr>
              <a:xfrm flipV="1">
                <a:off x="6076639" y="5348166"/>
                <a:ext cx="973109" cy="353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2198" y="5881750"/>
                <a:ext cx="748114" cy="352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6" name="Straight Arrow Connector 25"/>
              <p:cNvCxnSpPr/>
              <p:nvPr/>
            </p:nvCxnSpPr>
            <p:spPr>
              <a:xfrm>
                <a:off x="3367836" y="6016856"/>
                <a:ext cx="5306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066965" y="5421561"/>
                <a:ext cx="371460" cy="165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460123" y="5408449"/>
                <a:ext cx="287736" cy="3886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4690312" y="5859875"/>
                <a:ext cx="695761" cy="971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733706" y="5394235"/>
                <a:ext cx="116168" cy="4656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228276" y="5717185"/>
                <a:ext cx="447883" cy="1426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11" descr="C:\Dokumente und Einstellungen\malei\Desktop\BE_DC8800FC_Quantum_neu_ausgeschnitten Kopie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3154" y="5734346"/>
                <a:ext cx="765466" cy="646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7" name="Straight Arrow Connector 46"/>
              <p:cNvCxnSpPr/>
              <p:nvPr/>
            </p:nvCxnSpPr>
            <p:spPr>
              <a:xfrm flipH="1">
                <a:off x="4747859" y="6057837"/>
                <a:ext cx="183529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7077755" y="5591663"/>
                <a:ext cx="195288" cy="2401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 Placeholder 2"/>
            <p:cNvSpPr txBox="1">
              <a:spLocks/>
            </p:cNvSpPr>
            <p:nvPr/>
          </p:nvSpPr>
          <p:spPr>
            <a:xfrm>
              <a:off x="539552" y="3645024"/>
              <a:ext cx="8280000" cy="936104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z="1800" b="1" smtClean="0">
                  <a:solidFill>
                    <a:schemeClr val="tx2"/>
                  </a:solidFill>
                </a:rPr>
                <a:t>2) Efficient Organization &amp; Information Transfer</a:t>
              </a:r>
              <a:endParaRPr lang="en-US" sz="1800" b="1" smtClean="0">
                <a:solidFill>
                  <a:schemeClr val="tx2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smtClean="0"/>
                <a:t>to define a </a:t>
              </a:r>
              <a:r>
                <a:rPr lang="en-US" sz="1600" b="1" smtClean="0">
                  <a:solidFill>
                    <a:schemeClr val="tx2"/>
                  </a:solidFill>
                </a:rPr>
                <a:t>unified file organization</a:t>
              </a:r>
              <a:r>
                <a:rPr lang="en-US" sz="1600" smtClean="0"/>
                <a:t>, which allows </a:t>
              </a:r>
              <a:r>
                <a:rPr lang="en-US" sz="1600" b="1" smtClean="0">
                  <a:solidFill>
                    <a:schemeClr val="tx2"/>
                  </a:solidFill>
                </a:rPr>
                <a:t>efficient transfer </a:t>
              </a:r>
              <a:r>
                <a:rPr lang="en-US" sz="1600" smtClean="0"/>
                <a:t>(automatic, semi-automatic, manual transfer) of log file packages between machines, personal computers and data bases.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2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260000"/>
            <a:ext cx="8280000" cy="360916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Log file management is concerning a huge field of application areas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R&amp;D tasks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field support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serial production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other application areas</a:t>
            </a:r>
          </a:p>
          <a:p>
            <a:pPr marL="608013" lvl="1" indent="-342900">
              <a:buFont typeface="Wingdings" pitchFamily="2" charset="2"/>
              <a:buChar char="Ø"/>
            </a:pPr>
            <a:endParaRPr lang="de-AT" sz="16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To implement a log file </a:t>
            </a:r>
            <a:r>
              <a:rPr lang="de-AT"/>
              <a:t>management </a:t>
            </a:r>
            <a:r>
              <a:rPr lang="de-AT" smtClean="0"/>
              <a:t>for all application areas requires tremendous efforts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tremendous definition and alignment efforts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tremendous implementation efforts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A Huge Project? Tremendous Efforts?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9" name="Group 8"/>
          <p:cNvGrpSpPr/>
          <p:nvPr/>
        </p:nvGrpSpPr>
        <p:grpSpPr>
          <a:xfrm>
            <a:off x="611560" y="5139940"/>
            <a:ext cx="7992888" cy="1152128"/>
            <a:chOff x="611560" y="5013176"/>
            <a:chExt cx="7992888" cy="1152128"/>
          </a:xfrm>
        </p:grpSpPr>
        <p:sp>
          <p:nvSpPr>
            <p:cNvPr id="8" name="Rectangle 7"/>
            <p:cNvSpPr/>
            <p:nvPr/>
          </p:nvSpPr>
          <p:spPr>
            <a:xfrm>
              <a:off x="611560" y="5013176"/>
              <a:ext cx="7992888" cy="1152128"/>
            </a:xfrm>
            <a:prstGeom prst="rect">
              <a:avLst/>
            </a:prstGeom>
            <a:gradFill flip="none" rotWithShape="1">
              <a:gsLst>
                <a:gs pos="0">
                  <a:srgbClr val="008837">
                    <a:shade val="30000"/>
                    <a:satMod val="115000"/>
                  </a:srgbClr>
                </a:gs>
                <a:gs pos="50000">
                  <a:srgbClr val="008837">
                    <a:shade val="67500"/>
                    <a:satMod val="115000"/>
                  </a:srgbClr>
                </a:gs>
                <a:gs pos="100000">
                  <a:srgbClr val="00883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1009104" y="5117062"/>
              <a:ext cx="7344816" cy="864096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mtClean="0">
                  <a:solidFill>
                    <a:schemeClr val="bg1"/>
                  </a:solidFill>
                </a:rPr>
                <a:t>To move forward a </a:t>
              </a:r>
              <a:r>
                <a:rPr lang="de-AT" smtClean="0">
                  <a:solidFill>
                    <a:srgbClr val="FFFF00"/>
                  </a:solidFill>
                </a:rPr>
                <a:t>step-by-step approach</a:t>
              </a:r>
              <a:r>
                <a:rPr lang="de-AT" smtClean="0">
                  <a:solidFill>
                    <a:schemeClr val="bg1"/>
                  </a:solidFill>
                </a:rPr>
                <a:t> for both definition and implementation is required. A </a:t>
              </a:r>
              <a:r>
                <a:rPr lang="de-AT" smtClean="0">
                  <a:solidFill>
                    <a:srgbClr val="FFFF00"/>
                  </a:solidFill>
                </a:rPr>
                <a:t>layer organization </a:t>
              </a:r>
              <a:r>
                <a:rPr lang="de-AT" smtClean="0">
                  <a:solidFill>
                    <a:schemeClr val="bg1"/>
                  </a:solidFill>
                </a:rPr>
                <a:t>of the log file management system supports a step-by-step approach.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6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/>
          <p:cNvGrpSpPr/>
          <p:nvPr/>
        </p:nvGrpSpPr>
        <p:grpSpPr>
          <a:xfrm>
            <a:off x="683568" y="1670725"/>
            <a:ext cx="7416824" cy="4350563"/>
            <a:chOff x="683568" y="1670725"/>
            <a:chExt cx="7416824" cy="4350563"/>
          </a:xfrm>
        </p:grpSpPr>
        <p:grpSp>
          <p:nvGrpSpPr>
            <p:cNvPr id="2050" name="Group 2049"/>
            <p:cNvGrpSpPr/>
            <p:nvPr/>
          </p:nvGrpSpPr>
          <p:grpSpPr>
            <a:xfrm>
              <a:off x="683568" y="1670725"/>
              <a:ext cx="4096699" cy="4104068"/>
              <a:chOff x="2081672" y="1688497"/>
              <a:chExt cx="4096699" cy="4104068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081672" y="1688497"/>
                <a:ext cx="4096699" cy="4104068"/>
                <a:chOff x="2081672" y="1688497"/>
                <a:chExt cx="4096699" cy="4104068"/>
              </a:xfrm>
            </p:grpSpPr>
            <p:sp>
              <p:nvSpPr>
                <p:cNvPr id="49" name="Chord 48"/>
                <p:cNvSpPr/>
                <p:nvPr/>
              </p:nvSpPr>
              <p:spPr>
                <a:xfrm rot="8100000" flipH="1" flipV="1">
                  <a:off x="2111454" y="1764426"/>
                  <a:ext cx="3999154" cy="4013306"/>
                </a:xfrm>
                <a:prstGeom prst="chord">
                  <a:avLst>
                    <a:gd name="adj1" fmla="val 5339719"/>
                    <a:gd name="adj2" fmla="val 16232007"/>
                  </a:avLst>
                </a:prstGeom>
                <a:solidFill>
                  <a:srgbClr val="D4A9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Pie 58"/>
                <p:cNvSpPr/>
                <p:nvPr/>
              </p:nvSpPr>
              <p:spPr>
                <a:xfrm flipV="1">
                  <a:off x="2115102" y="1721060"/>
                  <a:ext cx="4032448" cy="4032447"/>
                </a:xfrm>
                <a:prstGeom prst="pie">
                  <a:avLst>
                    <a:gd name="adj1" fmla="val 13534285"/>
                    <a:gd name="adj2" fmla="val 18793653"/>
                  </a:avLst>
                </a:prstGeom>
                <a:solidFill>
                  <a:srgbClr val="FFD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Chord 56"/>
                <p:cNvSpPr/>
                <p:nvPr/>
              </p:nvSpPr>
              <p:spPr>
                <a:xfrm rot="18900000" flipH="1">
                  <a:off x="2138026" y="1717735"/>
                  <a:ext cx="3999154" cy="4013306"/>
                </a:xfrm>
                <a:prstGeom prst="chord">
                  <a:avLst>
                    <a:gd name="adj1" fmla="val 5339719"/>
                    <a:gd name="adj2" fmla="val 1623200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Pie 20"/>
                <p:cNvSpPr/>
                <p:nvPr/>
              </p:nvSpPr>
              <p:spPr>
                <a:xfrm>
                  <a:off x="2123728" y="1726686"/>
                  <a:ext cx="4032448" cy="4032447"/>
                </a:xfrm>
                <a:prstGeom prst="pie">
                  <a:avLst>
                    <a:gd name="adj1" fmla="val 13492726"/>
                    <a:gd name="adj2" fmla="val 1879365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Donut 52"/>
                <p:cNvSpPr/>
                <p:nvPr/>
              </p:nvSpPr>
              <p:spPr>
                <a:xfrm rot="18900000">
                  <a:off x="2081672" y="1688497"/>
                  <a:ext cx="4096699" cy="4104068"/>
                </a:xfrm>
                <a:prstGeom prst="donut">
                  <a:avLst>
                    <a:gd name="adj" fmla="val 254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745922" y="2384155"/>
                  <a:ext cx="570334" cy="540789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097378" y="4755092"/>
                  <a:ext cx="375087" cy="384122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5085875" y="2342599"/>
                  <a:ext cx="375087" cy="384122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2780790" y="4752270"/>
                  <a:ext cx="375087" cy="384122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Box 77"/>
              <p:cNvSpPr txBox="1"/>
              <p:nvPr/>
            </p:nvSpPr>
            <p:spPr>
              <a:xfrm>
                <a:off x="3533066" y="1942710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R&amp;D tasks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6200000">
                <a:off x="1830635" y="3594787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field support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rot="16200000">
                <a:off x="5184811" y="3637918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serial  production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515814" y="5315011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other applications</a:t>
                </a:r>
                <a:endParaRPr lang="en-US" sz="1400" dirty="0" smtClean="0">
                  <a:latin typeface="+mn-lt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5004048" y="4682700"/>
              <a:ext cx="3096344" cy="13385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600"/>
                <a:t>3</a:t>
              </a:r>
              <a:r>
                <a:rPr lang="de-AT" sz="1600" smtClean="0"/>
                <a:t>) Application Layer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R&amp;D tasks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field support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serial production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other applications</a:t>
              </a:r>
              <a:endParaRPr lang="en-US" sz="1600" dirty="0" smtClean="0"/>
            </a:p>
          </p:txBody>
        </p:sp>
      </p:grpSp>
      <p:grpSp>
        <p:nvGrpSpPr>
          <p:cNvPr id="2054" name="Group 2053"/>
          <p:cNvGrpSpPr/>
          <p:nvPr/>
        </p:nvGrpSpPr>
        <p:grpSpPr>
          <a:xfrm>
            <a:off x="1212298" y="2212969"/>
            <a:ext cx="6888094" cy="3024335"/>
            <a:chOff x="1212298" y="2212969"/>
            <a:chExt cx="6888094" cy="3024335"/>
          </a:xfrm>
        </p:grpSpPr>
        <p:grpSp>
          <p:nvGrpSpPr>
            <p:cNvPr id="2051" name="Group 2050"/>
            <p:cNvGrpSpPr/>
            <p:nvPr/>
          </p:nvGrpSpPr>
          <p:grpSpPr>
            <a:xfrm>
              <a:off x="1212298" y="2212969"/>
              <a:ext cx="3029775" cy="3024335"/>
              <a:chOff x="2610402" y="2230741"/>
              <a:chExt cx="3029775" cy="3024335"/>
            </a:xfrm>
          </p:grpSpPr>
          <p:grpSp>
            <p:nvGrpSpPr>
              <p:cNvPr id="2048" name="Group 2047"/>
              <p:cNvGrpSpPr/>
              <p:nvPr/>
            </p:nvGrpSpPr>
            <p:grpSpPr>
              <a:xfrm>
                <a:off x="2610402" y="2230741"/>
                <a:ext cx="3029775" cy="3024335"/>
                <a:chOff x="2610402" y="2230741"/>
                <a:chExt cx="3029775" cy="302433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610402" y="2230741"/>
                  <a:ext cx="3029775" cy="3024335"/>
                  <a:chOff x="2593150" y="2230741"/>
                  <a:chExt cx="3029775" cy="3024335"/>
                </a:xfrm>
              </p:grpSpPr>
              <p:sp>
                <p:nvSpPr>
                  <p:cNvPr id="39" name="Chord 38"/>
                  <p:cNvSpPr/>
                  <p:nvPr/>
                </p:nvSpPr>
                <p:spPr>
                  <a:xfrm rot="5400000" flipH="1" flipV="1">
                    <a:off x="2637909" y="2287382"/>
                    <a:ext cx="2952324" cy="2962771"/>
                  </a:xfrm>
                  <a:prstGeom prst="chord">
                    <a:avLst>
                      <a:gd name="adj1" fmla="val 5339719"/>
                      <a:gd name="adj2" fmla="val 16232007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Chord 31"/>
                  <p:cNvSpPr/>
                  <p:nvPr/>
                </p:nvSpPr>
                <p:spPr>
                  <a:xfrm rot="16200000" flipH="1">
                    <a:off x="2625898" y="2271652"/>
                    <a:ext cx="2952324" cy="2962771"/>
                  </a:xfrm>
                  <a:prstGeom prst="chord">
                    <a:avLst>
                      <a:gd name="adj1" fmla="val 5339719"/>
                      <a:gd name="adj2" fmla="val 16232007"/>
                    </a:avLst>
                  </a:prstGeom>
                  <a:solidFill>
                    <a:srgbClr val="CCE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Donut 35"/>
                  <p:cNvSpPr/>
                  <p:nvPr/>
                </p:nvSpPr>
                <p:spPr>
                  <a:xfrm rot="16200000">
                    <a:off x="2595870" y="2228021"/>
                    <a:ext cx="3024335" cy="3029775"/>
                  </a:xfrm>
                  <a:prstGeom prst="donut">
                    <a:avLst>
                      <a:gd name="adj" fmla="val 2545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3515814" y="2530849"/>
                  <a:ext cx="1200202" cy="32273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specifics</a:t>
                  </a:r>
                  <a:endParaRPr lang="en-US" sz="1400" dirty="0" smtClean="0">
                    <a:latin typeface="+mn-lt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507936" y="2348880"/>
                  <a:ext cx="1200202" cy="181969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format</a:t>
                  </a:r>
                  <a:endParaRPr lang="en-US" sz="1400" dirty="0" smtClean="0">
                    <a:latin typeface="+mn-lt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533814" y="4753822"/>
                  <a:ext cx="1200202" cy="25951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organization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515814" y="4912090"/>
                  <a:ext cx="1200202" cy="32273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specifics</a:t>
                  </a:r>
                  <a:endParaRPr lang="en-US" sz="1400" dirty="0" smtClean="0">
                    <a:latin typeface="+mn-lt"/>
                  </a:endParaRPr>
                </a:p>
              </p:txBody>
            </p: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2710319" y="3763697"/>
                <a:ext cx="499155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92583" y="3763697"/>
                <a:ext cx="473611" cy="6658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5004048" y="3422825"/>
              <a:ext cx="3096344" cy="798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600" smtClean="0"/>
                <a:t>2) Specifics Layer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format specifics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organization specifics</a:t>
              </a:r>
              <a:endParaRPr lang="en-US" sz="1600" dirty="0" smtClean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Definition &amp; Implementation in Layers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2052" name="TextBox 2051"/>
          <p:cNvSpPr txBox="1"/>
          <p:nvPr/>
        </p:nvSpPr>
        <p:spPr>
          <a:xfrm>
            <a:off x="4788024" y="1628800"/>
            <a:ext cx="3842695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mtClean="0">
                <a:solidFill>
                  <a:schemeClr val="tx2"/>
                </a:solidFill>
              </a:rPr>
              <a:t>Log File Management Structure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1733736" y="2270697"/>
            <a:ext cx="6366656" cy="2475249"/>
            <a:chOff x="1733736" y="2270697"/>
            <a:chExt cx="6366656" cy="2475249"/>
          </a:xfrm>
        </p:grpSpPr>
        <p:grpSp>
          <p:nvGrpSpPr>
            <p:cNvPr id="29" name="Group 28"/>
            <p:cNvGrpSpPr/>
            <p:nvPr/>
          </p:nvGrpSpPr>
          <p:grpSpPr>
            <a:xfrm>
              <a:off x="1733736" y="2763156"/>
              <a:ext cx="1982790" cy="1982790"/>
              <a:chOff x="3131840" y="2780928"/>
              <a:chExt cx="1982790" cy="1982790"/>
            </a:xfrm>
          </p:grpSpPr>
          <p:sp>
            <p:nvSpPr>
              <p:cNvPr id="43" name="Chord 42"/>
              <p:cNvSpPr/>
              <p:nvPr/>
            </p:nvSpPr>
            <p:spPr>
              <a:xfrm rot="10800000" flipH="1">
                <a:off x="3188166" y="2828591"/>
                <a:ext cx="1900780" cy="1900780"/>
              </a:xfrm>
              <a:prstGeom prst="chord">
                <a:avLst>
                  <a:gd name="adj1" fmla="val 10767567"/>
                  <a:gd name="adj2" fmla="val 40006"/>
                </a:avLst>
              </a:prstGeom>
              <a:solidFill>
                <a:srgbClr val="E2E0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hord 37"/>
              <p:cNvSpPr/>
              <p:nvPr/>
            </p:nvSpPr>
            <p:spPr>
              <a:xfrm>
                <a:off x="3188165" y="2818378"/>
                <a:ext cx="1900780" cy="1900780"/>
              </a:xfrm>
              <a:prstGeom prst="chord">
                <a:avLst>
                  <a:gd name="adj1" fmla="val 10787013"/>
                  <a:gd name="adj2" fmla="val 21595699"/>
                </a:avLst>
              </a:prstGeom>
              <a:solidFill>
                <a:srgbClr val="81C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7" idx="0"/>
                <a:endCxn id="7" idx="4"/>
              </p:cNvCxnSpPr>
              <p:nvPr/>
            </p:nvCxnSpPr>
            <p:spPr>
              <a:xfrm>
                <a:off x="3131840" y="3772323"/>
                <a:ext cx="1982790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Donut 6"/>
              <p:cNvSpPr/>
              <p:nvPr/>
            </p:nvSpPr>
            <p:spPr>
              <a:xfrm rot="16200000">
                <a:off x="3131840" y="2780928"/>
                <a:ext cx="1982790" cy="1982790"/>
              </a:xfrm>
              <a:prstGeom prst="donut">
                <a:avLst>
                  <a:gd name="adj" fmla="val 4722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491880" y="3140968"/>
                <a:ext cx="1200202" cy="32273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log </a:t>
                </a:r>
                <a:r>
                  <a:rPr lang="de-AT" sz="1400" smtClean="0">
                    <a:latin typeface="+mn-lt"/>
                  </a:rPr>
                  <a:t>file</a:t>
                </a:r>
              </a:p>
              <a:p>
                <a:pPr algn="ctr"/>
                <a:r>
                  <a:rPr lang="de-AT" sz="1400" b="1" smtClean="0">
                    <a:latin typeface="+mn-lt"/>
                  </a:rPr>
                  <a:t>format</a:t>
                </a:r>
                <a:endParaRPr lang="en-US" sz="1400" b="1" dirty="0" smtClean="0">
                  <a:latin typeface="+mn-l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48474" y="3906978"/>
                <a:ext cx="1200202" cy="32273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file system</a:t>
                </a:r>
              </a:p>
              <a:p>
                <a:pPr algn="ctr"/>
                <a:r>
                  <a:rPr lang="de-AT" sz="1400" b="1" smtClean="0">
                    <a:latin typeface="+mn-lt"/>
                  </a:rPr>
                  <a:t>organization</a:t>
                </a:r>
                <a:endParaRPr lang="en-US" sz="1400" b="1" dirty="0" smtClean="0">
                  <a:latin typeface="+mn-l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004048" y="2270697"/>
              <a:ext cx="3096344" cy="798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266700" indent="-266700">
                <a:buAutoNum type="arabicParenR"/>
              </a:pPr>
              <a:r>
                <a:rPr lang="de-AT" sz="1600" smtClean="0"/>
                <a:t>Core Layer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log file format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file system organization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8306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168434"/>
            <a:ext cx="8280000" cy="5212894"/>
          </a:xfrm>
        </p:spPr>
        <p:txBody>
          <a:bodyPr/>
          <a:lstStyle/>
          <a:p>
            <a:r>
              <a:rPr lang="de-AT" sz="1600" smtClean="0">
                <a:solidFill>
                  <a:schemeClr val="tx2"/>
                </a:solidFill>
              </a:rPr>
              <a:t>Phase 1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a </a:t>
            </a:r>
            <a:r>
              <a:rPr lang="de-AT" sz="1400" smtClean="0">
                <a:solidFill>
                  <a:schemeClr val="tx2"/>
                </a:solidFill>
              </a:rPr>
              <a:t>core log file management system</a:t>
            </a:r>
            <a:r>
              <a:rPr lang="de-AT" sz="1400" smtClean="0"/>
              <a:t> comprising core format and core file organization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Setup a log file management </a:t>
            </a:r>
            <a:r>
              <a:rPr lang="de-AT" sz="1400" smtClean="0">
                <a:solidFill>
                  <a:schemeClr val="tx2"/>
                </a:solidFill>
              </a:rPr>
              <a:t>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>
                <a:solidFill>
                  <a:schemeClr val="tx2"/>
                </a:solidFill>
              </a:rPr>
              <a:t>Align</a:t>
            </a:r>
            <a:r>
              <a:rPr lang="de-AT" sz="1400" smtClean="0"/>
              <a:t> core definitions </a:t>
            </a:r>
            <a:r>
              <a:rPr lang="de-AT" sz="1400" smtClean="0">
                <a:solidFill>
                  <a:schemeClr val="tx2"/>
                </a:solidFill>
              </a:rPr>
              <a:t>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First alpha test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 smtClean="0">
              <a:solidFill>
                <a:schemeClr val="tx2"/>
              </a:solidFill>
            </a:endParaRPr>
          </a:p>
          <a:p>
            <a:r>
              <a:rPr lang="de-AT" sz="1600" smtClean="0">
                <a:solidFill>
                  <a:schemeClr val="tx2"/>
                </a:solidFill>
              </a:rPr>
              <a:t>Phase 2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log file </a:t>
            </a:r>
            <a:r>
              <a:rPr lang="de-AT" sz="1400" smtClean="0">
                <a:solidFill>
                  <a:schemeClr val="tx2"/>
                </a:solidFill>
              </a:rPr>
              <a:t>format specifics</a:t>
            </a:r>
            <a:r>
              <a:rPr lang="de-AT" sz="1400" smtClean="0"/>
              <a:t> 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to be implemented according to core format and format specifics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/>
          </a:p>
          <a:p>
            <a:r>
              <a:rPr lang="de-AT" sz="1600" smtClean="0">
                <a:solidFill>
                  <a:schemeClr val="tx2"/>
                </a:solidFill>
              </a:rPr>
              <a:t>Phase 3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file organization with key group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Implement log file management dialogs in machine SW (library)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integrated log file dialogs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AT" sz="1400" smtClean="0">
                <a:solidFill>
                  <a:schemeClr val="tx2"/>
                </a:solidFill>
              </a:rPr>
              <a:t>Phase 4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backward integration of log file management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implementation of data base functionality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 marL="285750" indent="-285750">
              <a:buFont typeface="Arial" pitchFamily="34" charset="0"/>
              <a:buChar char="•"/>
            </a:pPr>
            <a:endParaRPr lang="en-US" sz="1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Proposed Step-by-Step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0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132856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Format</a:t>
            </a:r>
          </a:p>
          <a:p>
            <a:pPr algn="ctr"/>
            <a:r>
              <a:rPr lang="de-AT" sz="4000" smtClean="0"/>
              <a:t>Definition</a:t>
            </a:r>
          </a:p>
          <a:p>
            <a:pPr algn="ctr"/>
            <a:endParaRPr lang="de-AT" sz="4000"/>
          </a:p>
          <a:p>
            <a:pPr marL="1077913" indent="-361950">
              <a:buAutoNum type="arabicParenR"/>
            </a:pPr>
            <a:r>
              <a:rPr lang="de-AT" sz="2000" smtClean="0"/>
              <a:t>Core Format</a:t>
            </a:r>
          </a:p>
          <a:p>
            <a:pPr marL="1077913" indent="-361950">
              <a:buAutoNum type="arabicParenR"/>
            </a:pPr>
            <a:r>
              <a:rPr lang="de-AT" sz="2000"/>
              <a:t>F</a:t>
            </a:r>
            <a:r>
              <a:rPr lang="de-AT" sz="2000" smtClean="0"/>
              <a:t>ormat specifics (proposal)</a:t>
            </a:r>
          </a:p>
          <a:p>
            <a:endParaRPr lang="de-AT" sz="80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8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Information Structure of a Log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22" y="3789040"/>
            <a:ext cx="6564538" cy="209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260000"/>
            <a:ext cx="8280000" cy="1664944"/>
          </a:xfrm>
        </p:spPr>
        <p:txBody>
          <a:bodyPr/>
          <a:lstStyle/>
          <a:p>
            <a:r>
              <a:rPr lang="en-US" sz="1800"/>
              <a:t>Log files contain a bulk of information which can typically be categorized </a:t>
            </a:r>
            <a:r>
              <a:rPr lang="en-US" sz="1800"/>
              <a:t>as </a:t>
            </a:r>
            <a:r>
              <a:rPr lang="en-US" sz="1800" smtClean="0"/>
              <a:t>follows</a:t>
            </a:r>
          </a:p>
          <a:p>
            <a:endParaRPr lang="en-US" sz="10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i="1" smtClean="0"/>
              <a:t>type: </a:t>
            </a:r>
            <a:r>
              <a:rPr lang="en-US" sz="1600"/>
              <a:t>tells us how </a:t>
            </a:r>
            <a:r>
              <a:rPr lang="en-US" sz="1600" i="1"/>
              <a:t>data</a:t>
            </a:r>
            <a:r>
              <a:rPr lang="en-US" sz="1600"/>
              <a:t> has to be interpreted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i="1" smtClean="0"/>
              <a:t>parameter:</a:t>
            </a:r>
            <a:r>
              <a:rPr lang="en-US" sz="1600" smtClean="0"/>
              <a:t> </a:t>
            </a:r>
            <a:r>
              <a:rPr lang="en-US" sz="1600"/>
              <a:t>information which has a type-independent interpretation  (like </a:t>
            </a:r>
            <a:r>
              <a:rPr lang="en-US" sz="1600" i="1"/>
              <a:t>title</a:t>
            </a:r>
            <a:r>
              <a:rPr lang="en-US" sz="1600"/>
              <a:t>, </a:t>
            </a:r>
            <a:r>
              <a:rPr lang="en-US" sz="1600" i="1"/>
              <a:t>comments</a:t>
            </a:r>
            <a:r>
              <a:rPr lang="en-US" sz="1600"/>
              <a:t>, </a:t>
            </a:r>
            <a:r>
              <a:rPr lang="en-US" sz="1600" i="1"/>
              <a:t>date</a:t>
            </a:r>
            <a:r>
              <a:rPr lang="en-US" sz="1600"/>
              <a:t>, </a:t>
            </a:r>
            <a:r>
              <a:rPr lang="en-US" sz="1600" i="1"/>
              <a:t>time</a:t>
            </a:r>
            <a:r>
              <a:rPr lang="en-US" sz="1600"/>
              <a:t>, </a:t>
            </a:r>
            <a:r>
              <a:rPr lang="en-US" sz="1600" i="1"/>
              <a:t>rows</a:t>
            </a:r>
            <a:r>
              <a:rPr lang="en-US" sz="1600"/>
              <a:t>, </a:t>
            </a:r>
            <a:r>
              <a:rPr lang="en-US" sz="1600" i="1"/>
              <a:t>columns, machine-ID</a:t>
            </a:r>
            <a:r>
              <a:rPr lang="en-US" sz="1600" i="1"/>
              <a:t>, </a:t>
            </a:r>
            <a:r>
              <a:rPr lang="en-US" sz="1600" i="1" smtClean="0"/>
              <a:t>…)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AT" sz="1600" i="1" smtClean="0"/>
              <a:t>data: all information which has type dependent interpretation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55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A </a:t>
            </a:r>
            <a:r>
              <a:rPr lang="en-US"/>
              <a:t>log file may be organized into log </a:t>
            </a:r>
            <a:r>
              <a:rPr lang="en-US"/>
              <a:t>file </a:t>
            </a:r>
            <a:r>
              <a:rPr lang="en-US" smtClean="0"/>
              <a:t>chunks, which are called </a:t>
            </a:r>
            <a:r>
              <a:rPr lang="en-US" smtClean="0">
                <a:solidFill>
                  <a:schemeClr val="tx2"/>
                </a:solidFill>
              </a:rPr>
              <a:t>log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Each </a:t>
            </a:r>
            <a:r>
              <a:rPr lang="en-US"/>
              <a:t>log object refers to </a:t>
            </a:r>
            <a:r>
              <a:rPr lang="en-US" i="1"/>
              <a:t>type</a:t>
            </a:r>
            <a:r>
              <a:rPr lang="en-US"/>
              <a:t>, </a:t>
            </a:r>
            <a:r>
              <a:rPr lang="en-US" i="1"/>
              <a:t>parameter</a:t>
            </a:r>
            <a:r>
              <a:rPr lang="en-US"/>
              <a:t> and </a:t>
            </a:r>
            <a:r>
              <a:rPr lang="en-US" i="1"/>
              <a:t>data</a:t>
            </a:r>
            <a:r>
              <a:rPr lang="en-US"/>
              <a:t> of a particular test (figure 3</a:t>
            </a:r>
            <a:r>
              <a:rPr lang="en-US"/>
              <a:t>). </a:t>
            </a: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  <a:p>
            <a:pPr marL="342900" indent="-342900">
              <a:buFont typeface="Arial" pitchFamily="34" charset="0"/>
              <a:buChar char="•"/>
            </a:pP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  <a:p>
            <a:pPr marL="342900" indent="-342900">
              <a:buFont typeface="Arial" pitchFamily="34" charset="0"/>
              <a:buChar char="•"/>
            </a:pP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  <a:p>
            <a:pPr marL="342900" indent="-342900">
              <a:buFont typeface="Arial" pitchFamily="34" charset="0"/>
              <a:buChar char="•"/>
            </a:pPr>
            <a:endParaRPr lang="de-AT" smtClean="0"/>
          </a:p>
          <a:p>
            <a:pPr marL="342900" indent="-342900">
              <a:buFont typeface="Arial" pitchFamily="34" charset="0"/>
              <a:buChar char="•"/>
            </a:pP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400" smtClean="0"/>
              <a:t>At </a:t>
            </a:r>
            <a:r>
              <a:rPr lang="en-US" sz="1400"/>
              <a:t>the core definition level there is some freedom whether a sequence of log file information chunks is logged into a single log file as </a:t>
            </a:r>
            <a:r>
              <a:rPr lang="en-US" sz="1400"/>
              <a:t>a </a:t>
            </a:r>
            <a:r>
              <a:rPr lang="en-US" sz="1400" smtClean="0"/>
              <a:t>sequence </a:t>
            </a:r>
            <a:r>
              <a:rPr lang="en-US" sz="1400"/>
              <a:t>of log file objects, or each part of the sequence is logged into a distinct log file representing only a single object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Object Structure of a Log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90440"/>
            <a:ext cx="6091616" cy="247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8/4/2016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83568" y="1827304"/>
            <a:ext cx="8280000" cy="51281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AT" sz="1800" smtClean="0"/>
              <a:t>A </a:t>
            </a:r>
            <a:r>
              <a:rPr lang="de-AT" sz="1800" i="1" smtClean="0"/>
              <a:t>log file body </a:t>
            </a:r>
            <a:r>
              <a:rPr lang="de-AT" sz="1800" smtClean="0"/>
              <a:t>contains one or more log objects</a:t>
            </a:r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Syntax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16" name="Group 15"/>
          <p:cNvGrpSpPr/>
          <p:nvPr/>
        </p:nvGrpSpPr>
        <p:grpSpPr>
          <a:xfrm>
            <a:off x="2628534" y="2412128"/>
            <a:ext cx="3599650" cy="761821"/>
            <a:chOff x="2628534" y="1844824"/>
            <a:chExt cx="3599650" cy="761821"/>
          </a:xfrm>
        </p:grpSpPr>
        <p:sp>
          <p:nvSpPr>
            <p:cNvPr id="7" name="Rounded Rectangle 6"/>
            <p:cNvSpPr/>
            <p:nvPr/>
          </p:nvSpPr>
          <p:spPr>
            <a:xfrm flipV="1">
              <a:off x="3238352" y="1844824"/>
              <a:ext cx="2540533" cy="580951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endCxn id="10" idx="1"/>
            </p:cNvCxnSpPr>
            <p:nvPr/>
          </p:nvCxnSpPr>
          <p:spPr>
            <a:xfrm>
              <a:off x="2628534" y="2426625"/>
              <a:ext cx="132127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949806" y="2246605"/>
              <a:ext cx="1080120" cy="360040"/>
              <a:chOff x="3779912" y="2060848"/>
              <a:chExt cx="1080120" cy="3600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log object</a:t>
                </a:r>
                <a:endParaRPr lang="en-US" sz="1300" dirty="0" smtClean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5029926" y="2426625"/>
              <a:ext cx="119825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28534" y="2258433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log file</a:t>
              </a:r>
              <a:endParaRPr lang="en-US" sz="1050" dirty="0" smtClean="0"/>
            </a:p>
          </p:txBody>
        </p:sp>
      </p:grpSp>
      <p:sp>
        <p:nvSpPr>
          <p:cNvPr id="14" name="Text Placeholder 2"/>
          <p:cNvSpPr txBox="1">
            <a:spLocks/>
          </p:cNvSpPr>
          <p:nvPr/>
        </p:nvSpPr>
        <p:spPr>
          <a:xfrm>
            <a:off x="683568" y="3501008"/>
            <a:ext cx="8280000" cy="51281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800" smtClean="0"/>
              <a:t>A log object contains optional parameters, an obligatory header and one or more data lines</a:t>
            </a:r>
            <a:endParaRPr lang="en-US" sz="180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83568" y="5508472"/>
            <a:ext cx="8280000" cy="51281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800" smtClean="0"/>
              <a:t>Comment lines can be placed at any line position of the log file. A comment line starts with a ‘</a:t>
            </a:r>
            <a:r>
              <a:rPr lang="de-AT" sz="18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de-AT" sz="1800" smtClean="0"/>
              <a:t>‘ character, proceeded by any characters (zero or more)</a:t>
            </a:r>
            <a:endParaRPr lang="en-US" sz="1800"/>
          </a:p>
        </p:txBody>
      </p:sp>
      <p:grpSp>
        <p:nvGrpSpPr>
          <p:cNvPr id="17" name="Group 16"/>
          <p:cNvGrpSpPr/>
          <p:nvPr/>
        </p:nvGrpSpPr>
        <p:grpSpPr>
          <a:xfrm>
            <a:off x="1456904" y="4221088"/>
            <a:ext cx="6715496" cy="764710"/>
            <a:chOff x="1456904" y="4104450"/>
            <a:chExt cx="6715496" cy="76471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456904" y="4689140"/>
              <a:ext cx="2827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72514" y="4282470"/>
              <a:ext cx="14401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207362" y="4273844"/>
              <a:ext cx="1707940" cy="413296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521272" y="4104450"/>
              <a:ext cx="1080120" cy="360040"/>
              <a:chOff x="3779912" y="2060848"/>
              <a:chExt cx="1080120" cy="36004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79912" y="2112854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parameter</a:t>
                </a:r>
                <a:endParaRPr lang="en-US" sz="1300" dirty="0" smtClean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475656" y="4511207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log object</a:t>
              </a:r>
              <a:endParaRPr lang="en-US" sz="1050" dirty="0" smtClean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571486" y="4104450"/>
              <a:ext cx="1707940" cy="582690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283968" y="4509120"/>
              <a:ext cx="1080120" cy="360040"/>
              <a:chOff x="3779912" y="2060848"/>
              <a:chExt cx="1080120" cy="36004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header</a:t>
                </a:r>
                <a:endParaRPr lang="en-US" sz="1300" dirty="0" smtClean="0"/>
              </a:p>
            </p:txBody>
          </p:sp>
        </p:grpSp>
        <p:cxnSp>
          <p:nvCxnSpPr>
            <p:cNvPr id="36" name="Straight Connector 35"/>
            <p:cNvCxnSpPr>
              <a:stCxn id="34" idx="3"/>
              <a:endCxn id="39" idx="1"/>
            </p:cNvCxnSpPr>
            <p:nvPr/>
          </p:nvCxnSpPr>
          <p:spPr>
            <a:xfrm>
              <a:off x="5364088" y="4689140"/>
              <a:ext cx="52993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974142" y="4689140"/>
              <a:ext cx="119825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5894022" y="4509120"/>
              <a:ext cx="1080120" cy="360040"/>
              <a:chOff x="3779912" y="2060848"/>
              <a:chExt cx="1080120" cy="36004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79912" y="2130106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data line</a:t>
                </a:r>
                <a:endParaRPr lang="en-US" sz="1300" dirty="0" smtClean="0"/>
              </a:p>
            </p:txBody>
          </p:sp>
        </p:grpSp>
      </p:grpSp>
      <p:sp>
        <p:nvSpPr>
          <p:cNvPr id="41" name="Text Placeholder 2"/>
          <p:cNvSpPr txBox="1">
            <a:spLocks/>
          </p:cNvSpPr>
          <p:nvPr/>
        </p:nvSpPr>
        <p:spPr>
          <a:xfrm>
            <a:off x="683568" y="1124744"/>
            <a:ext cx="8280000" cy="51281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smtClean="0"/>
              <a:t>Log files have to be represented by readable text files</a:t>
            </a:r>
            <a:endParaRPr lang="en-US" sz="1800"/>
          </a:p>
        </p:txBody>
      </p:sp>
      <p:sp>
        <p:nvSpPr>
          <p:cNvPr id="23" name="TextBox 22"/>
          <p:cNvSpPr txBox="1"/>
          <p:nvPr/>
        </p:nvSpPr>
        <p:spPr>
          <a:xfrm>
            <a:off x="0" y="138115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11951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si Template">
  <a:themeElements>
    <a:clrScheme name="Besi">
      <a:dk1>
        <a:srgbClr val="000000"/>
      </a:dk1>
      <a:lt1>
        <a:srgbClr val="FFFFFF"/>
      </a:lt1>
      <a:dk2>
        <a:srgbClr val="008837"/>
      </a:dk2>
      <a:lt2>
        <a:srgbClr val="D0E3D6"/>
      </a:lt2>
      <a:accent1>
        <a:srgbClr val="008837"/>
      </a:accent1>
      <a:accent2>
        <a:srgbClr val="419C72"/>
      </a:accent2>
      <a:accent3>
        <a:srgbClr val="80B797"/>
      </a:accent3>
      <a:accent4>
        <a:srgbClr val="B6D4C1"/>
      </a:accent4>
      <a:accent5>
        <a:srgbClr val="CECD00"/>
      </a:accent5>
      <a:accent6>
        <a:srgbClr val="E2E07E"/>
      </a:accent6>
      <a:hlink>
        <a:srgbClr val="000000"/>
      </a:hlink>
      <a:folHlink>
        <a:srgbClr val="0000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300" dirty="0" smtClean="0"/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23B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14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099E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si Document" ma:contentTypeID="0x010100C2D8F0707808D9489D7CFDA8FECA706101002D4F47BB819972439390B5D2344C2805" ma:contentTypeVersion="2" ma:contentTypeDescription="Create a new Besi Document" ma:contentTypeScope="" ma:versionID="027b704c3b44a67744ba2668c6920224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439E67-3127-4B6C-A9C5-ED1178C006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B0CD99-E141-4CA9-A3A2-567D47394D1B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schemas.microsoft.com/sharepoint/v4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794B088-30D4-4EB4-B23C-0CB84CE00A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Besi Template</Template>
  <TotalTime>5958</TotalTime>
  <Words>1285</Words>
  <Application>Microsoft Office PowerPoint</Application>
  <PresentationFormat>On-screen Show (4:3)</PresentationFormat>
  <Paragraphs>296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Besi Template</vt:lpstr>
      <vt:lpstr>PowerPoint Presentation</vt:lpstr>
      <vt:lpstr>Unification to Improve Efficiency</vt:lpstr>
      <vt:lpstr>A Huge Project? Tremendous Efforts?</vt:lpstr>
      <vt:lpstr>Definition &amp; Implementation in Layers</vt:lpstr>
      <vt:lpstr>Proposed Step-by-Step Approach</vt:lpstr>
      <vt:lpstr>PowerPoint Presentation</vt:lpstr>
      <vt:lpstr>Information Structure of a Log File</vt:lpstr>
      <vt:lpstr>Object Structure of a Log File</vt:lpstr>
      <vt:lpstr>Log File Syntax</vt:lpstr>
      <vt:lpstr>Log File Examples</vt:lpstr>
      <vt:lpstr>More Syntax Details</vt:lpstr>
      <vt:lpstr>PowerPoint Presentation</vt:lpstr>
      <vt:lpstr>Basic Organization Structure</vt:lpstr>
      <vt:lpstr>Log File Types</vt:lpstr>
      <vt:lpstr>Project Context Transition</vt:lpstr>
      <vt:lpstr>Project Context Control</vt:lpstr>
      <vt:lpstr>PowerPoint Presentation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Besi  Die Bonding &amp; Advanced Packaging Company</dc:title>
  <dc:creator>Karin Bucher</dc:creator>
  <cp:lastModifiedBy>Hugo Pristauz</cp:lastModifiedBy>
  <cp:revision>130</cp:revision>
  <cp:lastPrinted>2010-07-29T15:08:13Z</cp:lastPrinted>
  <dcterms:created xsi:type="dcterms:W3CDTF">2013-12-16T09:20:02Z</dcterms:created>
  <dcterms:modified xsi:type="dcterms:W3CDTF">2016-08-04T15:08:06Z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Besi Document</vt:lpwstr>
  </property>
  <property fmtid="{D5CDD505-2E9C-101B-9397-08002B2CF9AE}" pid="3" name="ContentTypeId">
    <vt:lpwstr>0x010100C2D8F0707808D9489D7CFDA8FECA706101002D4F47BB819972439390B5D2344C2805</vt:lpwstr>
  </property>
</Properties>
</file>