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17"/>
  </p:notesMasterIdLst>
  <p:sldIdLst>
    <p:sldId id="444" r:id="rId5"/>
    <p:sldId id="463" r:id="rId6"/>
    <p:sldId id="461" r:id="rId7"/>
    <p:sldId id="436" r:id="rId8"/>
    <p:sldId id="448" r:id="rId9"/>
    <p:sldId id="466" r:id="rId10"/>
    <p:sldId id="465" r:id="rId11"/>
    <p:sldId id="471" r:id="rId12"/>
    <p:sldId id="467" r:id="rId13"/>
    <p:sldId id="468" r:id="rId14"/>
    <p:sldId id="469" r:id="rId15"/>
    <p:sldId id="470" r:id="rId16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837"/>
    <a:srgbClr val="D4A97E"/>
    <a:srgbClr val="FFDDFF"/>
    <a:srgbClr val="E2E07A"/>
    <a:srgbClr val="81CFFF"/>
    <a:srgbClr val="CCECFF"/>
    <a:srgbClr val="FFFFCD"/>
    <a:srgbClr val="FF66CC"/>
    <a:srgbClr val="23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182" autoAdjust="0"/>
    <p:restoredTop sz="93143" autoAdjust="0"/>
  </p:normalViewPr>
  <p:slideViewPr>
    <p:cSldViewPr>
      <p:cViewPr>
        <p:scale>
          <a:sx n="120" d="100"/>
          <a:sy n="120" d="100"/>
        </p:scale>
        <p:origin x="-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11/10/2016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996952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Management</a:t>
            </a:r>
          </a:p>
          <a:p>
            <a:pPr algn="ctr"/>
            <a:endParaRPr lang="de-AT" sz="1200" smtClean="0"/>
          </a:p>
          <a:p>
            <a:pPr algn="ctr"/>
            <a:r>
              <a:rPr lang="de-AT" sz="2800" smtClean="0"/>
              <a:t>Log File System Organization</a:t>
            </a:r>
          </a:p>
          <a:p>
            <a:pPr algn="ctr"/>
            <a:r>
              <a:rPr lang="de-AT" sz="1400" smtClean="0"/>
              <a:t>(V1.0 </a:t>
            </a:r>
            <a:r>
              <a:rPr lang="de-AT" sz="1400" smtClean="0"/>
              <a:t>Final </a:t>
            </a:r>
            <a:r>
              <a:rPr lang="de-AT" sz="1400" smtClean="0"/>
              <a:t>– </a:t>
            </a:r>
            <a:r>
              <a:rPr lang="de-AT" sz="1400" smtClean="0"/>
              <a:t>Nov-2016</a:t>
            </a:r>
            <a:r>
              <a:rPr lang="de-AT" sz="1400" smtClean="0"/>
              <a:t>)</a:t>
            </a:r>
            <a:endParaRPr lang="en-US" sz="12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Transition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4" name="Group 23"/>
          <p:cNvGrpSpPr/>
          <p:nvPr/>
        </p:nvGrpSpPr>
        <p:grpSpPr>
          <a:xfrm>
            <a:off x="980226" y="1156904"/>
            <a:ext cx="6760126" cy="4797934"/>
            <a:chOff x="980226" y="235132"/>
            <a:chExt cx="6760126" cy="4797934"/>
          </a:xfrm>
        </p:grpSpPr>
        <p:sp>
          <p:nvSpPr>
            <p:cNvPr id="3" name="Arc 2"/>
            <p:cNvSpPr/>
            <p:nvPr/>
          </p:nvSpPr>
          <p:spPr>
            <a:xfrm rot="18994233">
              <a:off x="2771945" y="1971924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2605767" flipV="1">
              <a:off x="2777571" y="235132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0226" y="1371308"/>
              <a:ext cx="6760126" cy="2552237"/>
              <a:chOff x="980226" y="1371308"/>
              <a:chExt cx="6760126" cy="2552237"/>
            </a:xfrm>
          </p:grpSpPr>
          <p:grpSp>
            <p:nvGrpSpPr>
              <p:cNvPr id="74" name="Group 73"/>
              <p:cNvGrpSpPr/>
              <p:nvPr/>
            </p:nvGrpSpPr>
            <p:grpSpPr>
              <a:xfrm rot="7262849" flipH="1">
                <a:off x="5740868" y="1347703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 rot="3327010">
                <a:off x="5748319" y="2814111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1683916" y="2091213"/>
                <a:ext cx="1085829" cy="11330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2433855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609474" y="2441049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default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80226" y="25163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1168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rgbClr val="FFDD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56787" y="2458301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cxnSp>
            <p:nvCxnSpPr>
              <p:cNvPr id="8" name="Straight Arrow Connector 7"/>
              <p:cNvCxnSpPr>
                <a:stCxn id="140" idx="3"/>
              </p:cNvCxnSpPr>
              <p:nvPr/>
            </p:nvCxnSpPr>
            <p:spPr>
              <a:xfrm>
                <a:off x="3385089" y="2639899"/>
                <a:ext cx="20960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400143" y="2272733"/>
                <a:ext cx="152251" cy="125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24707" y="2883301"/>
                <a:ext cx="90715" cy="72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528840" y="2171847"/>
                <a:ext cx="82432" cy="8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1626" y="3140968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41310" y="234898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open project</a:t>
                </a:r>
                <a:endParaRPr lang="de-AT" sz="1100" b="1" smtClean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41310" y="1598323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  <a:endParaRPr lang="de-AT" sz="1100" b="1" smtClean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75642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</a:p>
              <a:p>
                <a:pPr algn="ctr"/>
                <a:r>
                  <a:rPr lang="de-AT" sz="1100" smtClean="0"/>
                  <a:t>open project</a:t>
                </a:r>
              </a:p>
              <a:p>
                <a:pPr algn="ctr"/>
                <a:r>
                  <a:rPr lang="de-AT" sz="1100" smtClean="0"/>
                  <a:t>new package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067188" y="32757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close project</a:t>
                </a:r>
                <a:endParaRPr lang="de-AT" sz="1100" b="1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16250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initial</a:t>
                </a:r>
              </a:p>
              <a:p>
                <a:pPr algn="ctr"/>
                <a:r>
                  <a:rPr lang="de-AT" sz="1100" smtClean="0"/>
                  <a:t>context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1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Control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9" name="Group 28"/>
          <p:cNvGrpSpPr/>
          <p:nvPr/>
        </p:nvGrpSpPr>
        <p:grpSpPr>
          <a:xfrm>
            <a:off x="2221238" y="1021672"/>
            <a:ext cx="4583010" cy="5428400"/>
            <a:chOff x="1578042" y="1052736"/>
            <a:chExt cx="4583010" cy="542840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861312" y="1277386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44651" y="1052736"/>
              <a:ext cx="1255341" cy="286954"/>
              <a:chOff x="3244651" y="1620174"/>
              <a:chExt cx="1255341" cy="28695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begin test</a:t>
                </a:r>
                <a:endParaRPr lang="en-US" sz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80426" y="1524436"/>
              <a:ext cx="2168850" cy="689054"/>
              <a:chOff x="2979214" y="2091874"/>
              <a:chExt cx="2168850" cy="689054"/>
            </a:xfrm>
          </p:grpSpPr>
          <p:sp>
            <p:nvSpPr>
              <p:cNvPr id="9" name="Flowchart: Decision 8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19311" y="2325458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 context</a:t>
                </a:r>
                <a:endParaRPr lang="en-US" sz="12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1378" y="1866783"/>
              <a:ext cx="432048" cy="346708"/>
              <a:chOff x="2411760" y="2451472"/>
              <a:chExt cx="576064" cy="11091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781825" y="3590301"/>
              <a:ext cx="2168850" cy="689054"/>
              <a:chOff x="2979214" y="2091874"/>
              <a:chExt cx="2168850" cy="689054"/>
            </a:xfrm>
          </p:grpSpPr>
          <p:sp>
            <p:nvSpPr>
              <p:cNvPr id="34" name="Flowchart: Decision 33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19311" y="2257883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test type</a:t>
                </a:r>
              </a:p>
              <a:p>
                <a:pPr algn="ctr"/>
                <a:r>
                  <a:rPr lang="de-AT" sz="1200" smtClean="0"/>
                  <a:t>changed?</a:t>
                </a:r>
                <a:endParaRPr lang="en-US" sz="1200" dirty="0" smtClean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78042" y="2213490"/>
              <a:ext cx="1546672" cy="802031"/>
              <a:chOff x="1530412" y="3825226"/>
              <a:chExt cx="1546672" cy="80203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30412" y="3825226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47664" y="3835169"/>
                <a:ext cx="1529420" cy="7920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parent folder</a:t>
                </a:r>
              </a:p>
              <a:p>
                <a:pPr algn="ctr"/>
                <a:r>
                  <a:rPr lang="de-AT" sz="1100" smtClean="0"/>
                  <a:t>for new package folder</a:t>
                </a:r>
              </a:p>
              <a:p>
                <a:pPr algn="ctr"/>
                <a:r>
                  <a:rPr lang="de-AT" sz="1100" smtClean="0"/>
                  <a:t> is type subfolder</a:t>
                </a:r>
              </a:p>
              <a:p>
                <a:pPr algn="ctr"/>
                <a:r>
                  <a:rPr lang="de-AT" sz="1100" b="1" smtClean="0"/>
                  <a:t>of log root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35893" y="3929589"/>
              <a:ext cx="1509917" cy="1443627"/>
              <a:chOff x="2411760" y="2451472"/>
              <a:chExt cx="2013222" cy="30235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411760" y="5475012"/>
                <a:ext cx="20132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760" y="2451472"/>
                <a:ext cx="0" cy="29975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3857624" y="3301007"/>
              <a:ext cx="0" cy="2905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14380" y="2243985"/>
              <a:ext cx="1529419" cy="77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1632" y="2243985"/>
              <a:ext cx="1529420" cy="7715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de-AT" sz="1100" smtClean="0"/>
                <a:t>parent folder</a:t>
              </a:r>
            </a:p>
            <a:p>
              <a:pPr algn="ctr"/>
              <a:r>
                <a:rPr lang="de-AT" sz="1100" smtClean="0"/>
                <a:t>for new package</a:t>
              </a:r>
            </a:p>
            <a:p>
              <a:pPr algn="ctr"/>
              <a:r>
                <a:rPr lang="de-AT" sz="1100" smtClean="0"/>
                <a:t>folder is current</a:t>
              </a:r>
            </a:p>
            <a:p>
              <a:pPr algn="ctr"/>
              <a:r>
                <a:rPr lang="de-AT" sz="1100" b="1" smtClean="0"/>
                <a:t>project folder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4949000" y="1866782"/>
              <a:ext cx="432048" cy="346709"/>
              <a:chOff x="2411760" y="2451472"/>
              <a:chExt cx="576064" cy="110913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379089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60004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351378" y="3301007"/>
              <a:ext cx="30277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100393" y="4513527"/>
              <a:ext cx="1546672" cy="629945"/>
              <a:chOff x="1530412" y="3835169"/>
              <a:chExt cx="1546672" cy="80934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create new package</a:t>
                </a:r>
              </a:p>
              <a:p>
                <a:pPr algn="ctr"/>
                <a:r>
                  <a:rPr lang="de-AT" sz="1100" smtClean="0"/>
                  <a:t>folder in proper</a:t>
                </a:r>
              </a:p>
              <a:p>
                <a:pPr algn="ctr"/>
                <a:r>
                  <a:rPr lang="de-AT" sz="1100" smtClean="0"/>
                  <a:t> parent folder</a:t>
                </a:r>
                <a:endParaRPr lang="de-AT" sz="1100" b="1" smtClean="0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861312" y="4279355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64851" y="5141342"/>
              <a:ext cx="1" cy="48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649402" y="5628183"/>
              <a:ext cx="2426654" cy="317816"/>
              <a:chOff x="1530412" y="3835170"/>
              <a:chExt cx="1546672" cy="80933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47664" y="3835170"/>
                <a:ext cx="1529420" cy="8093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perform test and log data</a:t>
                </a:r>
                <a:endParaRPr lang="de-AT" sz="1100" b="1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244651" y="6194182"/>
              <a:ext cx="1255341" cy="286954"/>
              <a:chOff x="3244651" y="1620174"/>
              <a:chExt cx="1255341" cy="28695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end test</a:t>
                </a:r>
                <a:endParaRPr lang="en-US" sz="12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>
              <a:off x="3861312" y="5945999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910940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no</a:t>
            </a:r>
            <a:endParaRPr lang="en-US" sz="11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65085" y="1514281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yes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085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3284984"/>
            <a:ext cx="5400000" cy="720080"/>
          </a:xfrm>
        </p:spPr>
        <p:txBody>
          <a:bodyPr/>
          <a:lstStyle/>
          <a:p>
            <a:pPr algn="ctr"/>
            <a:r>
              <a:rPr lang="de-AT" sz="4000" smtClean="0"/>
              <a:t>Thank You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043608" y="1700808"/>
            <a:ext cx="7200800" cy="3816424"/>
          </a:xfrm>
        </p:spPr>
        <p:txBody>
          <a:bodyPr/>
          <a:lstStyle/>
          <a:p>
            <a:r>
              <a:rPr lang="de-AT" sz="4400" smtClean="0">
                <a:solidFill>
                  <a:schemeClr val="tx2"/>
                </a:solidFill>
              </a:rPr>
              <a:t>Today‘s Target</a:t>
            </a:r>
          </a:p>
          <a:p>
            <a:endParaRPr lang="de-AT" sz="4000" smtClean="0"/>
          </a:p>
          <a:p>
            <a:pPr algn="ctr"/>
            <a:r>
              <a:rPr lang="de-AT" sz="4000" smtClean="0"/>
              <a:t>Define a log file organization!</a:t>
            </a:r>
          </a:p>
          <a:p>
            <a:pPr algn="ctr"/>
            <a:r>
              <a:rPr lang="de-AT" sz="4000" smtClean="0"/>
              <a:t>(file system related)</a:t>
            </a:r>
            <a:endParaRPr lang="en-US" sz="4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Target of Task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Sep-2016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168434"/>
            <a:ext cx="8280000" cy="5212894"/>
          </a:xfrm>
        </p:spPr>
        <p:txBody>
          <a:bodyPr/>
          <a:lstStyle/>
          <a:p>
            <a:r>
              <a:rPr lang="de-AT" sz="1600" smtClean="0">
                <a:solidFill>
                  <a:schemeClr val="tx2"/>
                </a:solidFill>
              </a:rPr>
              <a:t>Phase 1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a </a:t>
            </a:r>
            <a:r>
              <a:rPr lang="de-AT" sz="1400" smtClean="0">
                <a:solidFill>
                  <a:schemeClr val="tx2"/>
                </a:solidFill>
              </a:rPr>
              <a:t>core log file management system</a:t>
            </a:r>
            <a:r>
              <a:rPr lang="de-AT" sz="1400" smtClean="0"/>
              <a:t> comprising core format and core file organization </a:t>
            </a:r>
            <a:r>
              <a:rPr lang="de-AT" sz="1400" baseline="30000" smtClean="0"/>
              <a:t>*)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Setup a log file management </a:t>
            </a:r>
            <a:r>
              <a:rPr lang="de-AT" sz="1400" smtClean="0">
                <a:solidFill>
                  <a:schemeClr val="tx2"/>
                </a:solidFill>
              </a:rPr>
              <a:t>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Align core definitions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First alpha test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 smtClean="0">
              <a:solidFill>
                <a:schemeClr val="tx2"/>
              </a:solidFill>
            </a:endParaRPr>
          </a:p>
          <a:p>
            <a:r>
              <a:rPr lang="de-AT" sz="1600" smtClean="0">
                <a:solidFill>
                  <a:schemeClr val="tx2"/>
                </a:solidFill>
              </a:rPr>
              <a:t>Phase 2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log file </a:t>
            </a:r>
            <a:r>
              <a:rPr lang="de-AT" sz="1400" smtClean="0">
                <a:solidFill>
                  <a:schemeClr val="tx2"/>
                </a:solidFill>
              </a:rPr>
              <a:t>format specifics</a:t>
            </a:r>
            <a:r>
              <a:rPr lang="de-AT" sz="1400" smtClean="0"/>
              <a:t> with key group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to be implemented according to core format and format specifics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500"/>
          </a:p>
          <a:p>
            <a:r>
              <a:rPr lang="de-AT" sz="1600" smtClean="0">
                <a:solidFill>
                  <a:schemeClr val="tx2"/>
                </a:solidFill>
              </a:rPr>
              <a:t>Phase 3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Define file organization with key group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Implement log file management dialogs in machine SW (library)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Each new logging has integrated log file dialogs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AT" sz="1400" smtClean="0">
                <a:solidFill>
                  <a:schemeClr val="tx2"/>
                </a:solidFill>
              </a:rPr>
              <a:t>Phase 4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backward integration of log file management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de-AT" sz="1400" smtClean="0"/>
              <a:t>Case-by-case implementation of data base functionality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400" smtClean="0"/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de-AT" sz="1050" smtClean="0"/>
          </a:p>
          <a:p>
            <a:r>
              <a:rPr lang="de-AT" sz="800" smtClean="0"/>
              <a:t>*) already done (HUPR, FLSP, EMSO)</a:t>
            </a:r>
            <a:endParaRPr lang="en-US" sz="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Recap: Project Outline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Log File management - An Introduction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5004048" y="4682700"/>
            <a:ext cx="3096344" cy="13385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/>
              <a:t>3</a:t>
            </a:r>
            <a:r>
              <a:rPr lang="de-AT" sz="1600" smtClean="0"/>
              <a:t>) Application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R&amp;D tasks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field support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serial production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other applications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004048" y="3422825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600" smtClean="0"/>
              <a:t>2) Specifics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format specifics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organization specifics</a:t>
            </a:r>
            <a:endParaRPr 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Definition &amp; Implementation in Layers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2052" name="TextBox 2051"/>
          <p:cNvSpPr txBox="1"/>
          <p:nvPr/>
        </p:nvSpPr>
        <p:spPr>
          <a:xfrm>
            <a:off x="4788024" y="1628800"/>
            <a:ext cx="3842695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mtClean="0">
                <a:solidFill>
                  <a:schemeClr val="tx2"/>
                </a:solidFill>
              </a:rPr>
              <a:t>Log File Management Structure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04048" y="2270697"/>
            <a:ext cx="3096344" cy="7982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66700" indent="-266700">
              <a:buAutoNum type="arabicParenR"/>
            </a:pPr>
            <a:r>
              <a:rPr lang="de-AT" sz="1600" smtClean="0"/>
              <a:t>Core Layer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log file format</a:t>
            </a:r>
          </a:p>
          <a:p>
            <a:pPr marL="534988" indent="-268288">
              <a:buFont typeface="Arial" pitchFamily="34" charset="0"/>
              <a:buChar char="•"/>
            </a:pPr>
            <a:r>
              <a:rPr lang="de-AT" sz="1600" smtClean="0"/>
              <a:t>file system organization</a:t>
            </a:r>
            <a:endParaRPr lang="en-US" sz="1600" dirty="0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553200" y="1762519"/>
            <a:ext cx="3898764" cy="4487369"/>
            <a:chOff x="2425408" y="1189499"/>
            <a:chExt cx="3898764" cy="4487369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408" y="1189499"/>
              <a:ext cx="3898764" cy="382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4644008" y="3968343"/>
              <a:ext cx="922228" cy="1251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16060" y="5219668"/>
              <a:ext cx="1008112" cy="4572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2400" smtClean="0">
                  <a:solidFill>
                    <a:srgbClr val="FF0000"/>
                  </a:solidFill>
                </a:rPr>
                <a:t>LFM 1.0 </a:t>
              </a:r>
              <a:r>
                <a:rPr lang="de-AT" sz="2400" smtClean="0">
                  <a:solidFill>
                    <a:srgbClr val="FF0000"/>
                  </a:solidFill>
                </a:rPr>
                <a:t>focus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699182" y="2804781"/>
            <a:ext cx="1728192" cy="1728192"/>
          </a:xfrm>
          <a:prstGeom prst="ellipse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88024" y="2204864"/>
            <a:ext cx="3096344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203848" y="2492896"/>
            <a:ext cx="5400000" cy="1872208"/>
          </a:xfrm>
        </p:spPr>
        <p:txBody>
          <a:bodyPr/>
          <a:lstStyle/>
          <a:p>
            <a:pPr algn="ctr"/>
            <a:r>
              <a:rPr lang="de-AT" sz="4000" smtClean="0"/>
              <a:t>Log File System</a:t>
            </a:r>
          </a:p>
          <a:p>
            <a:pPr algn="ctr"/>
            <a:r>
              <a:rPr lang="de-AT" sz="4000" smtClean="0"/>
              <a:t>Organization</a:t>
            </a:r>
          </a:p>
          <a:p>
            <a:pPr algn="ctr"/>
            <a:endParaRPr lang="de-AT" sz="400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1"/>
          <a:stretch/>
        </p:blipFill>
        <p:spPr bwMode="auto">
          <a:xfrm>
            <a:off x="0" y="908720"/>
            <a:ext cx="269979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1061362"/>
            <a:ext cx="8280000" cy="54093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Log files are always contained in log packages (simply: packages)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Packages are (uniquely) identified by a package ID.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The package ID starts with a ‚@‘ character followed by a </a:t>
            </a:r>
            <a:r>
              <a:rPr lang="de-AT" sz="1600" smtClean="0"/>
              <a:t>max 6 </a:t>
            </a:r>
            <a:r>
              <a:rPr lang="de-AT" sz="1600" smtClean="0"/>
              <a:t>digit </a:t>
            </a:r>
            <a:r>
              <a:rPr lang="de-AT" sz="1600" smtClean="0"/>
              <a:t>number (without leading zeros) </a:t>
            </a:r>
            <a:r>
              <a:rPr lang="de-AT" sz="1600" smtClean="0"/>
              <a:t>characterizing the machine plus a continued number </a:t>
            </a:r>
            <a:r>
              <a:rPr lang="de-AT" sz="1600" smtClean="0"/>
              <a:t>(without </a:t>
            </a:r>
            <a:r>
              <a:rPr lang="de-AT" sz="1600" smtClean="0"/>
              <a:t>leading </a:t>
            </a:r>
            <a:r>
              <a:rPr lang="de-AT" sz="1600" smtClean="0"/>
              <a:t>zeros) </a:t>
            </a:r>
            <a:r>
              <a:rPr lang="de-AT" sz="1600" smtClean="0"/>
              <a:t>separated by a period (e.g. 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@4567.28 </a:t>
            </a:r>
            <a:r>
              <a:rPr lang="de-AT" sz="1400" smtClean="0">
                <a:latin typeface="Arial monospaced for SAP" pitchFamily="49" charset="0"/>
              </a:rPr>
              <a:t>or </a:t>
            </a:r>
            <a:r>
              <a:rPr lang="de-AT" sz="1400" smtClean="0">
                <a:solidFill>
                  <a:srgbClr val="0000FF"/>
                </a:solidFill>
                <a:latin typeface="Arial monospaced for SAP" pitchFamily="49" charset="0"/>
                <a:cs typeface="Courier New" pitchFamily="49" charset="0"/>
              </a:rPr>
              <a:t>@2377.2</a:t>
            </a:r>
            <a:r>
              <a:rPr lang="de-AT" sz="160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endParaRPr lang="de-AT" sz="1600"/>
          </a:p>
          <a:p>
            <a:pPr marL="342900" indent="-342900">
              <a:buFont typeface="Arial" pitchFamily="34" charset="0"/>
              <a:buChar char="•"/>
            </a:pPr>
            <a:endParaRPr lang="de-AT" sz="3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A package is represented  as a folder with a specific naming syntax that contains one or more log files of equal type, optionally supported with additional 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The naming syntax of a package name is 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endParaRPr lang="de-AT" sz="1600"/>
          </a:p>
          <a:p>
            <a:pPr marL="342900" indent="-342900">
              <a:buFont typeface="Arial" pitchFamily="34" charset="0"/>
              <a:buChar char="•"/>
            </a:pPr>
            <a:endParaRPr lang="de-AT" sz="16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600" smtClean="0"/>
              <a:t>The text must comply to allowed file name characters (is in no means allowed to contain non-ASCII characters)</a:t>
            </a:r>
          </a:p>
          <a:p>
            <a:r>
              <a:rPr lang="de-AT" sz="1200" smtClean="0"/>
              <a:t>       Examples: </a:t>
            </a:r>
            <a:r>
              <a:rPr lang="de-AT" sz="1200" smtClean="0">
                <a:solidFill>
                  <a:srgbClr val="0000FF"/>
                </a:solidFill>
                <a:latin typeface="Arial monospaced for SAP" pitchFamily="49" charset="0"/>
              </a:rPr>
              <a:t>@4567.28.VIB </a:t>
            </a:r>
            <a:r>
              <a:rPr lang="de-AT" sz="1200" smtClean="0">
                <a:solidFill>
                  <a:srgbClr val="0000FF"/>
                </a:solidFill>
                <a:latin typeface="Arial monospaced for SAP" pitchFamily="49" charset="0"/>
              </a:rPr>
              <a:t>Vibration tests left&amp;right</a:t>
            </a:r>
            <a:r>
              <a:rPr lang="de-AT" sz="1200" smtClean="0"/>
              <a:t>,      </a:t>
            </a:r>
            <a:r>
              <a:rPr lang="de-AT" sz="1200" smtClean="0">
                <a:solidFill>
                  <a:srgbClr val="0000FF"/>
                </a:solidFill>
                <a:latin typeface="Arial monospaced for SAP" pitchFamily="49" charset="0"/>
              </a:rPr>
              <a:t>@4567.28.MBC</a:t>
            </a:r>
            <a:endParaRPr lang="en-US" sz="1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Basic Organization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27058"/>
            <a:ext cx="5722867" cy="376808"/>
            <a:chOff x="667683" y="2220196"/>
            <a:chExt cx="6277044" cy="41329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67683" y="2427594"/>
              <a:ext cx="10654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627784" y="2247574"/>
              <a:ext cx="1080120" cy="360040"/>
              <a:chOff x="3779912" y="2060848"/>
              <a:chExt cx="1080120" cy="36004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779912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79912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digits</a:t>
                </a:r>
                <a:endParaRPr lang="en-US" sz="1300" dirty="0" smtClean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27584" y="2245199"/>
              <a:ext cx="540060" cy="126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050" smtClean="0"/>
                <a:t>package ID</a:t>
              </a:r>
              <a:endParaRPr lang="en-US" sz="1050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43340" y="2220196"/>
              <a:ext cx="420336" cy="413296"/>
              <a:chOff x="3287568" y="2428126"/>
              <a:chExt cx="420336" cy="41329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60215" y="2507510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600" smtClean="0"/>
                  <a:t>@</a:t>
                </a:r>
                <a:endParaRPr lang="en-US" sz="1600" dirty="0" smtClean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2163676" y="2427594"/>
              <a:ext cx="4641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079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283968" y="2220196"/>
              <a:ext cx="420336" cy="413296"/>
              <a:chOff x="3287568" y="2428126"/>
              <a:chExt cx="420336" cy="41329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68841" y="2481632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800" b="1" smtClean="0"/>
                  <a:t>.</a:t>
                </a:r>
                <a:endParaRPr lang="en-US" sz="1800" b="1" dirty="0" smtClean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88543" y="2238948"/>
              <a:ext cx="1080120" cy="360040"/>
              <a:chOff x="3851920" y="2060848"/>
              <a:chExt cx="1080120" cy="36004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851920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51920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300" smtClean="0"/>
                  <a:t>integer</a:t>
                </a:r>
                <a:endParaRPr lang="en-US" sz="1300" dirty="0" smtClean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704304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68663" y="242759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16330" y="4293096"/>
            <a:ext cx="5527490" cy="1132184"/>
            <a:chOff x="959532" y="4293096"/>
            <a:chExt cx="7140860" cy="1462646"/>
          </a:xfrm>
        </p:grpSpPr>
        <p:sp>
          <p:nvSpPr>
            <p:cNvPr id="28" name="Rectangle 27"/>
            <p:cNvSpPr/>
            <p:nvPr/>
          </p:nvSpPr>
          <p:spPr>
            <a:xfrm>
              <a:off x="4388986" y="4871030"/>
              <a:ext cx="786114" cy="308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2464" y="4922909"/>
              <a:ext cx="732636" cy="215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type</a:t>
              </a:r>
              <a:endParaRPr lang="en-US" sz="1050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09994" y="4871030"/>
              <a:ext cx="924182" cy="308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11699" y="4937670"/>
              <a:ext cx="924182" cy="215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050" smtClean="0"/>
                <a:t>package ID</a:t>
              </a:r>
              <a:endParaRPr lang="en-US" sz="105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6472" y="4824110"/>
              <a:ext cx="462092" cy="1078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900" smtClean="0"/>
                <a:t>package name</a:t>
              </a:r>
              <a:endParaRPr lang="en-US" sz="900" dirty="0" smtClean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798602" y="5402114"/>
              <a:ext cx="359652" cy="353628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75522" y="5436472"/>
              <a:ext cx="217133" cy="2156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100" smtClean="0"/>
                <a:t>_</a:t>
              </a:r>
              <a:endParaRPr lang="en-US" sz="1100" dirty="0" smtClean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91882" y="5025061"/>
              <a:ext cx="3971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3"/>
            </p:cNvCxnSpPr>
            <p:nvPr/>
          </p:nvCxnSpPr>
          <p:spPr>
            <a:xfrm>
              <a:off x="5175100" y="5025061"/>
              <a:ext cx="62350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5798602" y="4847605"/>
              <a:ext cx="359652" cy="353628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798602" y="4293096"/>
              <a:ext cx="359652" cy="353628"/>
              <a:chOff x="5798602" y="4293096"/>
              <a:chExt cx="359652" cy="353628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798602" y="4293096"/>
                <a:ext cx="359652" cy="353628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868141" y="4320164"/>
                <a:ext cx="217133" cy="215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b="1" smtClean="0"/>
                  <a:t>.</a:t>
                </a:r>
                <a:endParaRPr lang="en-US" sz="1200" b="1" dirty="0" smtClean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806538" y="4863650"/>
              <a:ext cx="924182" cy="308061"/>
              <a:chOff x="3851920" y="2060848"/>
              <a:chExt cx="1080120" cy="3600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851920" y="2060848"/>
                <a:ext cx="1080120" cy="3600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51920" y="2138732"/>
                <a:ext cx="108012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050" smtClean="0"/>
                  <a:t>text</a:t>
                </a:r>
                <a:endParaRPr lang="en-US" sz="1050" dirty="0" smtClean="0"/>
              </a:p>
            </p:txBody>
          </p:sp>
        </p:grpSp>
        <p:cxnSp>
          <p:nvCxnSpPr>
            <p:cNvPr id="38" name="Straight Connector 37"/>
            <p:cNvCxnSpPr>
              <a:endCxn id="49" idx="1"/>
            </p:cNvCxnSpPr>
            <p:nvPr/>
          </p:nvCxnSpPr>
          <p:spPr>
            <a:xfrm flipV="1">
              <a:off x="6158254" y="5017680"/>
              <a:ext cx="648284" cy="738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730719" y="5025061"/>
              <a:ext cx="3696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59532" y="5025061"/>
              <a:ext cx="13446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632231" y="4847605"/>
              <a:ext cx="359652" cy="353628"/>
              <a:chOff x="3287568" y="2428126"/>
              <a:chExt cx="420336" cy="413296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287568" y="2428126"/>
                <a:ext cx="420336" cy="41329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368841" y="2464021"/>
                <a:ext cx="25377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b="1" smtClean="0"/>
                  <a:t>.</a:t>
                </a:r>
                <a:endParaRPr lang="en-US" sz="1200" b="1" dirty="0" smtClean="0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241462" y="5025061"/>
              <a:ext cx="3971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5298324" y="5030727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98324" y="4489910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6150872" y="5029094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6158252" y="4487894"/>
              <a:ext cx="500278" cy="540820"/>
            </a:xfrm>
            <a:custGeom>
              <a:avLst/>
              <a:gdLst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01925 w 569344"/>
                <a:gd name="connsiteY2" fmla="*/ 69011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198407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67418 h 267418"/>
                <a:gd name="connsiteX1" fmla="*/ 181155 w 569344"/>
                <a:gd name="connsiteY1" fmla="*/ 232913 h 267418"/>
                <a:gd name="connsiteX2" fmla="*/ 370936 w 569344"/>
                <a:gd name="connsiteY2" fmla="*/ 60385 h 267418"/>
                <a:gd name="connsiteX3" fmla="*/ 569344 w 569344"/>
                <a:gd name="connsiteY3" fmla="*/ 0 h 267418"/>
                <a:gd name="connsiteX4" fmla="*/ 569344 w 569344"/>
                <a:gd name="connsiteY4" fmla="*/ 0 h 267418"/>
                <a:gd name="connsiteX0" fmla="*/ 0 w 569344"/>
                <a:gd name="connsiteY0" fmla="*/ 272395 h 272395"/>
                <a:gd name="connsiteX1" fmla="*/ 181155 w 569344"/>
                <a:gd name="connsiteY1" fmla="*/ 237890 h 272395"/>
                <a:gd name="connsiteX2" fmla="*/ 370936 w 569344"/>
                <a:gd name="connsiteY2" fmla="*/ 22230 h 272395"/>
                <a:gd name="connsiteX3" fmla="*/ 569344 w 569344"/>
                <a:gd name="connsiteY3" fmla="*/ 4977 h 272395"/>
                <a:gd name="connsiteX4" fmla="*/ 569344 w 569344"/>
                <a:gd name="connsiteY4" fmla="*/ 4977 h 272395"/>
                <a:gd name="connsiteX0" fmla="*/ 0 w 569344"/>
                <a:gd name="connsiteY0" fmla="*/ 267646 h 267646"/>
                <a:gd name="connsiteX1" fmla="*/ 181155 w 569344"/>
                <a:gd name="connsiteY1" fmla="*/ 233141 h 267646"/>
                <a:gd name="connsiteX2" fmla="*/ 327804 w 569344"/>
                <a:gd name="connsiteY2" fmla="*/ 26107 h 267646"/>
                <a:gd name="connsiteX3" fmla="*/ 569344 w 569344"/>
                <a:gd name="connsiteY3" fmla="*/ 228 h 267646"/>
                <a:gd name="connsiteX4" fmla="*/ 569344 w 569344"/>
                <a:gd name="connsiteY4" fmla="*/ 228 h 267646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569344"/>
                <a:gd name="connsiteY0" fmla="*/ 268104 h 268104"/>
                <a:gd name="connsiteX1" fmla="*/ 172528 w 569344"/>
                <a:gd name="connsiteY1" fmla="*/ 242226 h 268104"/>
                <a:gd name="connsiteX2" fmla="*/ 327804 w 569344"/>
                <a:gd name="connsiteY2" fmla="*/ 26565 h 268104"/>
                <a:gd name="connsiteX3" fmla="*/ 569344 w 569344"/>
                <a:gd name="connsiteY3" fmla="*/ 686 h 268104"/>
                <a:gd name="connsiteX4" fmla="*/ 569344 w 569344"/>
                <a:gd name="connsiteY4" fmla="*/ 686 h 268104"/>
                <a:gd name="connsiteX0" fmla="*/ 0 w 897148"/>
                <a:gd name="connsiteY0" fmla="*/ 269334 h 269334"/>
                <a:gd name="connsiteX1" fmla="*/ 172528 w 897148"/>
                <a:gd name="connsiteY1" fmla="*/ 243456 h 269334"/>
                <a:gd name="connsiteX2" fmla="*/ 327804 w 897148"/>
                <a:gd name="connsiteY2" fmla="*/ 27795 h 269334"/>
                <a:gd name="connsiteX3" fmla="*/ 569344 w 897148"/>
                <a:gd name="connsiteY3" fmla="*/ 1916 h 269334"/>
                <a:gd name="connsiteX4" fmla="*/ 897148 w 897148"/>
                <a:gd name="connsiteY4" fmla="*/ 1916 h 269334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2078966"/>
                <a:gd name="connsiteY0" fmla="*/ 293297 h 293297"/>
                <a:gd name="connsiteX1" fmla="*/ 172528 w 2078966"/>
                <a:gd name="connsiteY1" fmla="*/ 267419 h 293297"/>
                <a:gd name="connsiteX2" fmla="*/ 327804 w 2078966"/>
                <a:gd name="connsiteY2" fmla="*/ 51758 h 293297"/>
                <a:gd name="connsiteX3" fmla="*/ 569344 w 2078966"/>
                <a:gd name="connsiteY3" fmla="*/ 25879 h 293297"/>
                <a:gd name="connsiteX4" fmla="*/ 2078966 w 2078966"/>
                <a:gd name="connsiteY4" fmla="*/ 0 h 293297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949570"/>
                <a:gd name="connsiteY0" fmla="*/ 276045 h 276045"/>
                <a:gd name="connsiteX1" fmla="*/ 172528 w 1949570"/>
                <a:gd name="connsiteY1" fmla="*/ 250167 h 276045"/>
                <a:gd name="connsiteX2" fmla="*/ 327804 w 1949570"/>
                <a:gd name="connsiteY2" fmla="*/ 34506 h 276045"/>
                <a:gd name="connsiteX3" fmla="*/ 569344 w 1949570"/>
                <a:gd name="connsiteY3" fmla="*/ 8627 h 276045"/>
                <a:gd name="connsiteX4" fmla="*/ 1949570 w 1949570"/>
                <a:gd name="connsiteY4" fmla="*/ 0 h 276045"/>
                <a:gd name="connsiteX0" fmla="*/ 0 w 1794294"/>
                <a:gd name="connsiteY0" fmla="*/ 269335 h 269335"/>
                <a:gd name="connsiteX1" fmla="*/ 172528 w 1794294"/>
                <a:gd name="connsiteY1" fmla="*/ 243457 h 269335"/>
                <a:gd name="connsiteX2" fmla="*/ 327804 w 1794294"/>
                <a:gd name="connsiteY2" fmla="*/ 27796 h 269335"/>
                <a:gd name="connsiteX3" fmla="*/ 569344 w 1794294"/>
                <a:gd name="connsiteY3" fmla="*/ 1917 h 269335"/>
                <a:gd name="connsiteX4" fmla="*/ 1794294 w 1794294"/>
                <a:gd name="connsiteY4" fmla="*/ 1917 h 269335"/>
                <a:gd name="connsiteX0" fmla="*/ 0 w 1492370"/>
                <a:gd name="connsiteY0" fmla="*/ 269335 h 269335"/>
                <a:gd name="connsiteX1" fmla="*/ 172528 w 1492370"/>
                <a:gd name="connsiteY1" fmla="*/ 243457 h 269335"/>
                <a:gd name="connsiteX2" fmla="*/ 327804 w 1492370"/>
                <a:gd name="connsiteY2" fmla="*/ 27796 h 269335"/>
                <a:gd name="connsiteX3" fmla="*/ 569344 w 1492370"/>
                <a:gd name="connsiteY3" fmla="*/ 1917 h 269335"/>
                <a:gd name="connsiteX4" fmla="*/ 1492370 w 1492370"/>
                <a:gd name="connsiteY4" fmla="*/ 1917 h 269335"/>
                <a:gd name="connsiteX0" fmla="*/ 0 w 1552755"/>
                <a:gd name="connsiteY0" fmla="*/ 276044 h 276044"/>
                <a:gd name="connsiteX1" fmla="*/ 172528 w 1552755"/>
                <a:gd name="connsiteY1" fmla="*/ 250166 h 276044"/>
                <a:gd name="connsiteX2" fmla="*/ 327804 w 1552755"/>
                <a:gd name="connsiteY2" fmla="*/ 34505 h 276044"/>
                <a:gd name="connsiteX3" fmla="*/ 569344 w 1552755"/>
                <a:gd name="connsiteY3" fmla="*/ 8626 h 276044"/>
                <a:gd name="connsiteX4" fmla="*/ 1552755 w 1552755"/>
                <a:gd name="connsiteY4" fmla="*/ 0 h 276044"/>
                <a:gd name="connsiteX0" fmla="*/ 0 w 602566"/>
                <a:gd name="connsiteY0" fmla="*/ 268105 h 268105"/>
                <a:gd name="connsiteX1" fmla="*/ 172528 w 602566"/>
                <a:gd name="connsiteY1" fmla="*/ 242227 h 268105"/>
                <a:gd name="connsiteX2" fmla="*/ 327804 w 602566"/>
                <a:gd name="connsiteY2" fmla="*/ 26566 h 268105"/>
                <a:gd name="connsiteX3" fmla="*/ 569344 w 602566"/>
                <a:gd name="connsiteY3" fmla="*/ 687 h 268105"/>
                <a:gd name="connsiteX4" fmla="*/ 552091 w 602566"/>
                <a:gd name="connsiteY4" fmla="*/ 17940 h 268105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72528 w 602566"/>
                <a:gd name="connsiteY1" fmla="*/ 242111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81596"/>
                <a:gd name="connsiteX1" fmla="*/ 146649 w 602566"/>
                <a:gd name="connsiteY1" fmla="*/ 276537 h 281596"/>
                <a:gd name="connsiteX2" fmla="*/ 234005 w 602566"/>
                <a:gd name="connsiteY2" fmla="*/ 148653 h 281596"/>
                <a:gd name="connsiteX3" fmla="*/ 327804 w 602566"/>
                <a:gd name="connsiteY3" fmla="*/ 26450 h 281596"/>
                <a:gd name="connsiteX4" fmla="*/ 569344 w 602566"/>
                <a:gd name="connsiteY4" fmla="*/ 571 h 281596"/>
                <a:gd name="connsiteX5" fmla="*/ 552091 w 602566"/>
                <a:gd name="connsiteY5" fmla="*/ 17824 h 281596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602566"/>
                <a:gd name="connsiteY0" fmla="*/ 267989 h 267989"/>
                <a:gd name="connsiteX1" fmla="*/ 120769 w 602566"/>
                <a:gd name="connsiteY1" fmla="*/ 259324 h 267989"/>
                <a:gd name="connsiteX2" fmla="*/ 234005 w 602566"/>
                <a:gd name="connsiteY2" fmla="*/ 148653 h 267989"/>
                <a:gd name="connsiteX3" fmla="*/ 327804 w 602566"/>
                <a:gd name="connsiteY3" fmla="*/ 26450 h 267989"/>
                <a:gd name="connsiteX4" fmla="*/ 569344 w 602566"/>
                <a:gd name="connsiteY4" fmla="*/ 571 h 267989"/>
                <a:gd name="connsiteX5" fmla="*/ 552091 w 602566"/>
                <a:gd name="connsiteY5" fmla="*/ 17824 h 267989"/>
                <a:gd name="connsiteX0" fmla="*/ 0 w 1025260"/>
                <a:gd name="connsiteY0" fmla="*/ 276596 h 276596"/>
                <a:gd name="connsiteX1" fmla="*/ 543463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9384"/>
                <a:gd name="connsiteX1" fmla="*/ 319176 w 1025260"/>
                <a:gd name="connsiteY1" fmla="*/ 272234 h 279384"/>
                <a:gd name="connsiteX2" fmla="*/ 656699 w 1025260"/>
                <a:gd name="connsiteY2" fmla="*/ 148653 h 279384"/>
                <a:gd name="connsiteX3" fmla="*/ 750498 w 1025260"/>
                <a:gd name="connsiteY3" fmla="*/ 26450 h 279384"/>
                <a:gd name="connsiteX4" fmla="*/ 992038 w 1025260"/>
                <a:gd name="connsiteY4" fmla="*/ 571 h 279384"/>
                <a:gd name="connsiteX5" fmla="*/ 974785 w 1025260"/>
                <a:gd name="connsiteY5" fmla="*/ 17824 h 279384"/>
                <a:gd name="connsiteX0" fmla="*/ 0 w 1025260"/>
                <a:gd name="connsiteY0" fmla="*/ 276596 h 276596"/>
                <a:gd name="connsiteX1" fmla="*/ 319176 w 1025260"/>
                <a:gd name="connsiteY1" fmla="*/ 27223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1025260"/>
                <a:gd name="connsiteY0" fmla="*/ 276596 h 276596"/>
                <a:gd name="connsiteX1" fmla="*/ 319176 w 1025260"/>
                <a:gd name="connsiteY1" fmla="*/ 259324 h 276596"/>
                <a:gd name="connsiteX2" fmla="*/ 656699 w 1025260"/>
                <a:gd name="connsiteY2" fmla="*/ 148653 h 276596"/>
                <a:gd name="connsiteX3" fmla="*/ 750498 w 1025260"/>
                <a:gd name="connsiteY3" fmla="*/ 26450 h 276596"/>
                <a:gd name="connsiteX4" fmla="*/ 992038 w 1025260"/>
                <a:gd name="connsiteY4" fmla="*/ 571 h 276596"/>
                <a:gd name="connsiteX5" fmla="*/ 974785 w 1025260"/>
                <a:gd name="connsiteY5" fmla="*/ 17824 h 276596"/>
                <a:gd name="connsiteX0" fmla="*/ 0 w 878611"/>
                <a:gd name="connsiteY0" fmla="*/ 263686 h 265570"/>
                <a:gd name="connsiteX1" fmla="*/ 172527 w 878611"/>
                <a:gd name="connsiteY1" fmla="*/ 259324 h 265570"/>
                <a:gd name="connsiteX2" fmla="*/ 510050 w 878611"/>
                <a:gd name="connsiteY2" fmla="*/ 148653 h 265570"/>
                <a:gd name="connsiteX3" fmla="*/ 603849 w 878611"/>
                <a:gd name="connsiteY3" fmla="*/ 26450 h 265570"/>
                <a:gd name="connsiteX4" fmla="*/ 845389 w 878611"/>
                <a:gd name="connsiteY4" fmla="*/ 571 h 265570"/>
                <a:gd name="connsiteX5" fmla="*/ 828136 w 878611"/>
                <a:gd name="connsiteY5" fmla="*/ 17824 h 265570"/>
                <a:gd name="connsiteX0" fmla="*/ 0 w 878611"/>
                <a:gd name="connsiteY0" fmla="*/ 263686 h 263686"/>
                <a:gd name="connsiteX1" fmla="*/ 172527 w 878611"/>
                <a:gd name="connsiteY1" fmla="*/ 259324 h 263686"/>
                <a:gd name="connsiteX2" fmla="*/ 510050 w 878611"/>
                <a:gd name="connsiteY2" fmla="*/ 148653 h 263686"/>
                <a:gd name="connsiteX3" fmla="*/ 603849 w 878611"/>
                <a:gd name="connsiteY3" fmla="*/ 26450 h 263686"/>
                <a:gd name="connsiteX4" fmla="*/ 845389 w 878611"/>
                <a:gd name="connsiteY4" fmla="*/ 571 h 263686"/>
                <a:gd name="connsiteX5" fmla="*/ 828136 w 878611"/>
                <a:gd name="connsiteY5" fmla="*/ 17824 h 263686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1051140"/>
                <a:gd name="connsiteY0" fmla="*/ 272293 h 272293"/>
                <a:gd name="connsiteX1" fmla="*/ 345056 w 1051140"/>
                <a:gd name="connsiteY1" fmla="*/ 259324 h 272293"/>
                <a:gd name="connsiteX2" fmla="*/ 682579 w 1051140"/>
                <a:gd name="connsiteY2" fmla="*/ 148653 h 272293"/>
                <a:gd name="connsiteX3" fmla="*/ 776378 w 1051140"/>
                <a:gd name="connsiteY3" fmla="*/ 26450 h 272293"/>
                <a:gd name="connsiteX4" fmla="*/ 1017918 w 1051140"/>
                <a:gd name="connsiteY4" fmla="*/ 571 h 272293"/>
                <a:gd name="connsiteX5" fmla="*/ 1000665 w 1051140"/>
                <a:gd name="connsiteY5" fmla="*/ 17824 h 272293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776378 w 2081964"/>
                <a:gd name="connsiteY3" fmla="*/ 26351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72194 h 272194"/>
                <a:gd name="connsiteX1" fmla="*/ 345056 w 2081964"/>
                <a:gd name="connsiteY1" fmla="*/ 259225 h 272194"/>
                <a:gd name="connsiteX2" fmla="*/ 682579 w 2081964"/>
                <a:gd name="connsiteY2" fmla="*/ 148554 h 272194"/>
                <a:gd name="connsiteX3" fmla="*/ 946930 w 2081964"/>
                <a:gd name="connsiteY3" fmla="*/ 42979 h 272194"/>
                <a:gd name="connsiteX4" fmla="*/ 1017918 w 2081964"/>
                <a:gd name="connsiteY4" fmla="*/ 472 h 272194"/>
                <a:gd name="connsiteX5" fmla="*/ 2081964 w 2081964"/>
                <a:gd name="connsiteY5" fmla="*/ 22841 h 272194"/>
                <a:gd name="connsiteX0" fmla="*/ 0 w 2081964"/>
                <a:gd name="connsiteY0" fmla="*/ 249353 h 249353"/>
                <a:gd name="connsiteX1" fmla="*/ 345056 w 2081964"/>
                <a:gd name="connsiteY1" fmla="*/ 236384 h 249353"/>
                <a:gd name="connsiteX2" fmla="*/ 682579 w 2081964"/>
                <a:gd name="connsiteY2" fmla="*/ 125713 h 249353"/>
                <a:gd name="connsiteX3" fmla="*/ 946930 w 2081964"/>
                <a:gd name="connsiteY3" fmla="*/ 20138 h 249353"/>
                <a:gd name="connsiteX4" fmla="*/ 2081964 w 2081964"/>
                <a:gd name="connsiteY4" fmla="*/ 0 h 249353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881 h 243881"/>
                <a:gd name="connsiteX1" fmla="*/ 345056 w 1553253"/>
                <a:gd name="connsiteY1" fmla="*/ 230912 h 243881"/>
                <a:gd name="connsiteX2" fmla="*/ 682579 w 1553253"/>
                <a:gd name="connsiteY2" fmla="*/ 120241 h 243881"/>
                <a:gd name="connsiteX3" fmla="*/ 946930 w 1553253"/>
                <a:gd name="connsiteY3" fmla="*/ 14666 h 243881"/>
                <a:gd name="connsiteX4" fmla="*/ 1553253 w 1553253"/>
                <a:gd name="connsiteY4" fmla="*/ 284 h 243881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43597 h 243597"/>
                <a:gd name="connsiteX1" fmla="*/ 345056 w 1553253"/>
                <a:gd name="connsiteY1" fmla="*/ 230628 h 243597"/>
                <a:gd name="connsiteX2" fmla="*/ 682579 w 1553253"/>
                <a:gd name="connsiteY2" fmla="*/ 119957 h 243597"/>
                <a:gd name="connsiteX3" fmla="*/ 946930 w 1553253"/>
                <a:gd name="connsiteY3" fmla="*/ 14382 h 243597"/>
                <a:gd name="connsiteX4" fmla="*/ 1553253 w 1553253"/>
                <a:gd name="connsiteY4" fmla="*/ 0 h 243597"/>
                <a:gd name="connsiteX0" fmla="*/ 0 w 1553253"/>
                <a:gd name="connsiteY0" fmla="*/ 235283 h 236938"/>
                <a:gd name="connsiteX1" fmla="*/ 345056 w 1553253"/>
                <a:gd name="connsiteY1" fmla="*/ 230628 h 236938"/>
                <a:gd name="connsiteX2" fmla="*/ 682579 w 1553253"/>
                <a:gd name="connsiteY2" fmla="*/ 119957 h 236938"/>
                <a:gd name="connsiteX3" fmla="*/ 946930 w 1553253"/>
                <a:gd name="connsiteY3" fmla="*/ 14382 h 236938"/>
                <a:gd name="connsiteX4" fmla="*/ 1553253 w 1553253"/>
                <a:gd name="connsiteY4" fmla="*/ 0 h 236938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59951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80417 w 1768148"/>
                <a:gd name="connsiteY1" fmla="*/ 237663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768148"/>
                <a:gd name="connsiteY0" fmla="*/ 261505 h 261505"/>
                <a:gd name="connsiteX1" fmla="*/ 573595 w 1768148"/>
                <a:gd name="connsiteY1" fmla="*/ 230628 h 261505"/>
                <a:gd name="connsiteX2" fmla="*/ 897474 w 1768148"/>
                <a:gd name="connsiteY2" fmla="*/ 119957 h 261505"/>
                <a:gd name="connsiteX3" fmla="*/ 1161825 w 1768148"/>
                <a:gd name="connsiteY3" fmla="*/ 14382 h 261505"/>
                <a:gd name="connsiteX4" fmla="*/ 1768148 w 1768148"/>
                <a:gd name="connsiteY4" fmla="*/ 0 h 261505"/>
                <a:gd name="connsiteX0" fmla="*/ 0 w 1553252"/>
                <a:gd name="connsiteY0" fmla="*/ 237841 h 240902"/>
                <a:gd name="connsiteX1" fmla="*/ 358699 w 1553252"/>
                <a:gd name="connsiteY1" fmla="*/ 230628 h 240902"/>
                <a:gd name="connsiteX2" fmla="*/ 682578 w 1553252"/>
                <a:gd name="connsiteY2" fmla="*/ 119957 h 240902"/>
                <a:gd name="connsiteX3" fmla="*/ 946929 w 1553252"/>
                <a:gd name="connsiteY3" fmla="*/ 14382 h 240902"/>
                <a:gd name="connsiteX4" fmla="*/ 1553252 w 1553252"/>
                <a:gd name="connsiteY4" fmla="*/ 0 h 240902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3742 w 1553252"/>
                <a:gd name="connsiteY1" fmla="*/ 21911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4382 h 237841"/>
                <a:gd name="connsiteX4" fmla="*/ 1553252 w 1553252"/>
                <a:gd name="connsiteY4" fmla="*/ 0 h 237841"/>
                <a:gd name="connsiteX0" fmla="*/ 0 w 1553252"/>
                <a:gd name="connsiteY0" fmla="*/ 237841 h 237841"/>
                <a:gd name="connsiteX1" fmla="*/ 438452 w 1553252"/>
                <a:gd name="connsiteY1" fmla="*/ 223456 h 237841"/>
                <a:gd name="connsiteX2" fmla="*/ 682578 w 1553252"/>
                <a:gd name="connsiteY2" fmla="*/ 119957 h 237841"/>
                <a:gd name="connsiteX3" fmla="*/ 946929 w 1553252"/>
                <a:gd name="connsiteY3" fmla="*/ 11127 h 237841"/>
                <a:gd name="connsiteX4" fmla="*/ 1553252 w 1553252"/>
                <a:gd name="connsiteY4" fmla="*/ 0 h 237841"/>
                <a:gd name="connsiteX0" fmla="*/ 0 w 1397811"/>
                <a:gd name="connsiteY0" fmla="*/ 238793 h 238793"/>
                <a:gd name="connsiteX1" fmla="*/ 438452 w 1397811"/>
                <a:gd name="connsiteY1" fmla="*/ 224408 h 238793"/>
                <a:gd name="connsiteX2" fmla="*/ 682578 w 1397811"/>
                <a:gd name="connsiteY2" fmla="*/ 120909 h 238793"/>
                <a:gd name="connsiteX3" fmla="*/ 946929 w 1397811"/>
                <a:gd name="connsiteY3" fmla="*/ 12079 h 238793"/>
                <a:gd name="connsiteX4" fmla="*/ 1397811 w 1397811"/>
                <a:gd name="connsiteY4" fmla="*/ 2037 h 238793"/>
                <a:gd name="connsiteX0" fmla="*/ 0 w 1397811"/>
                <a:gd name="connsiteY0" fmla="*/ 239198 h 239198"/>
                <a:gd name="connsiteX1" fmla="*/ 438452 w 1397811"/>
                <a:gd name="connsiteY1" fmla="*/ 224813 h 239198"/>
                <a:gd name="connsiteX2" fmla="*/ 682578 w 1397811"/>
                <a:gd name="connsiteY2" fmla="*/ 121314 h 239198"/>
                <a:gd name="connsiteX3" fmla="*/ 946929 w 1397811"/>
                <a:gd name="connsiteY3" fmla="*/ 12484 h 239198"/>
                <a:gd name="connsiteX4" fmla="*/ 1397811 w 1397811"/>
                <a:gd name="connsiteY4" fmla="*/ 2442 h 239198"/>
                <a:gd name="connsiteX0" fmla="*/ 0 w 1397811"/>
                <a:gd name="connsiteY0" fmla="*/ 236944 h 236944"/>
                <a:gd name="connsiteX1" fmla="*/ 438452 w 1397811"/>
                <a:gd name="connsiteY1" fmla="*/ 222559 h 236944"/>
                <a:gd name="connsiteX2" fmla="*/ 682578 w 1397811"/>
                <a:gd name="connsiteY2" fmla="*/ 119060 h 236944"/>
                <a:gd name="connsiteX3" fmla="*/ 946929 w 1397811"/>
                <a:gd name="connsiteY3" fmla="*/ 10230 h 236944"/>
                <a:gd name="connsiteX4" fmla="*/ 1397811 w 1397811"/>
                <a:gd name="connsiteY4" fmla="*/ 188 h 236944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6760 h 236760"/>
                <a:gd name="connsiteX1" fmla="*/ 438452 w 1397811"/>
                <a:gd name="connsiteY1" fmla="*/ 222375 h 236760"/>
                <a:gd name="connsiteX2" fmla="*/ 682578 w 1397811"/>
                <a:gd name="connsiteY2" fmla="*/ 118876 h 236760"/>
                <a:gd name="connsiteX3" fmla="*/ 946929 w 1397811"/>
                <a:gd name="connsiteY3" fmla="*/ 10046 h 236760"/>
                <a:gd name="connsiteX4" fmla="*/ 1397811 w 1397811"/>
                <a:gd name="connsiteY4" fmla="*/ 4 h 236760"/>
                <a:gd name="connsiteX0" fmla="*/ 0 w 1397811"/>
                <a:gd name="connsiteY0" fmla="*/ 237037 h 237037"/>
                <a:gd name="connsiteX1" fmla="*/ 438452 w 1397811"/>
                <a:gd name="connsiteY1" fmla="*/ 222652 h 237037"/>
                <a:gd name="connsiteX2" fmla="*/ 682578 w 1397811"/>
                <a:gd name="connsiteY2" fmla="*/ 119153 h 237037"/>
                <a:gd name="connsiteX3" fmla="*/ 946929 w 1397811"/>
                <a:gd name="connsiteY3" fmla="*/ 10323 h 237037"/>
                <a:gd name="connsiteX4" fmla="*/ 1397811 w 1397811"/>
                <a:gd name="connsiteY4" fmla="*/ 281 h 237037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  <a:gd name="connsiteX0" fmla="*/ 0 w 1397811"/>
                <a:gd name="connsiteY0" fmla="*/ 236870 h 236870"/>
                <a:gd name="connsiteX1" fmla="*/ 438452 w 1397811"/>
                <a:gd name="connsiteY1" fmla="*/ 222485 h 236870"/>
                <a:gd name="connsiteX2" fmla="*/ 682578 w 1397811"/>
                <a:gd name="connsiteY2" fmla="*/ 118986 h 236870"/>
                <a:gd name="connsiteX3" fmla="*/ 946929 w 1397811"/>
                <a:gd name="connsiteY3" fmla="*/ 10156 h 236870"/>
                <a:gd name="connsiteX4" fmla="*/ 1397811 w 1397811"/>
                <a:gd name="connsiteY4" fmla="*/ 114 h 2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811" h="236870">
                  <a:moveTo>
                    <a:pt x="0" y="236870"/>
                  </a:moveTo>
                  <a:cubicBezTo>
                    <a:pt x="287135" y="234887"/>
                    <a:pt x="367734" y="229090"/>
                    <a:pt x="438452" y="222485"/>
                  </a:cubicBezTo>
                  <a:cubicBezTo>
                    <a:pt x="509170" y="215880"/>
                    <a:pt x="684870" y="197580"/>
                    <a:pt x="682578" y="118986"/>
                  </a:cubicBezTo>
                  <a:cubicBezTo>
                    <a:pt x="677689" y="46875"/>
                    <a:pt x="823013" y="21831"/>
                    <a:pt x="946929" y="10156"/>
                  </a:cubicBezTo>
                  <a:cubicBezTo>
                    <a:pt x="1070845" y="-1519"/>
                    <a:pt x="1170767" y="26"/>
                    <a:pt x="1397811" y="114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909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An empty unit is represented as ‘[]‘ in the header line (don‘t use ‘[  ]‘!)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Change of existing log file needs all members of the log file key group to be informed (so they can raise their hands in case of issues)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machine number representation as part of the package ID consists of </a:t>
            </a:r>
            <a:r>
              <a:rPr lang="de-AT" sz="1800" smtClean="0"/>
              <a:t>max 6 </a:t>
            </a:r>
            <a:r>
              <a:rPr lang="de-AT" sz="1800" smtClean="0"/>
              <a:t>digits (Datacon: </a:t>
            </a:r>
            <a:r>
              <a:rPr lang="de-AT" sz="1800" smtClean="0"/>
              <a:t>since current Datacon numbers are defined by two </a:t>
            </a:r>
            <a:r>
              <a:rPr lang="de-AT" sz="1800" smtClean="0"/>
              <a:t>leading zeros plus 4 least significant digits of the machine number, e.g. </a:t>
            </a:r>
            <a:r>
              <a:rPr lang="de-AT" sz="1800" smtClean="0"/>
              <a:t>004153 =&gt; @4153.xxx)</a:t>
            </a:r>
            <a:endParaRPr lang="de-AT" sz="1800" smtClean="0"/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For the running number part of a package ID no leading zeros are allowed (with the benefit of shorter package IDs)</a:t>
            </a:r>
          </a:p>
          <a:p>
            <a:pPr marL="342900" indent="-342900">
              <a:buFont typeface="Arial" pitchFamily="34" charset="0"/>
              <a:buChar char="•"/>
            </a:pPr>
            <a:endParaRPr lang="de-AT" sz="10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 type representation in both package name and the type clause inside of a log file comprises a redundandance with potential conflict. In case of a conflict the type clause inside the log file overwrites the type information of the package name. Additionally MATLAB toolboxes might report a consistency mismatch for such mismatches.</a:t>
            </a:r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Miscellaneous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All log files complying to the LFM 1.0 specifications have to be stored under one unique folder, which is called </a:t>
            </a:r>
            <a:r>
              <a:rPr lang="de-AT" i="1" smtClean="0"/>
              <a:t>log root</a:t>
            </a:r>
            <a:r>
              <a:rPr lang="de-AT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Suggested name for the log root is</a:t>
            </a:r>
          </a:p>
          <a:p>
            <a:r>
              <a:rPr lang="de-AT"/>
              <a:t>	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Root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1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There is a unique (extendable) list of type identifiers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If a log file contains information of multiple log objects, all log objects must be of the same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A package folder can only contain log files of the same type, which has to match the type information incorporated in the package folder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Import routines of analysis tools which detect a mismatch between type information of the log file contents and type information incorporated in the package name shall prioritize the type information of the log file contents!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z="1800" smtClean="0"/>
              <a:t>Example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11/10/2016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Log File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0" name="Group 9"/>
          <p:cNvGrpSpPr/>
          <p:nvPr/>
        </p:nvGrpSpPr>
        <p:grpSpPr>
          <a:xfrm>
            <a:off x="1619672" y="4013690"/>
            <a:ext cx="5270840" cy="2299469"/>
            <a:chOff x="1619672" y="4294356"/>
            <a:chExt cx="5270840" cy="229946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337" y="4767389"/>
              <a:ext cx="2664296" cy="14532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619672" y="4294356"/>
              <a:ext cx="5270840" cy="2299469"/>
              <a:chOff x="1547664" y="3501008"/>
              <a:chExt cx="5832648" cy="254456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933057"/>
                <a:ext cx="3619421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3789040"/>
                <a:ext cx="1752600" cy="361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1695" y="4616177"/>
                <a:ext cx="1724025" cy="361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1037" y="5512173"/>
                <a:ext cx="1819275" cy="5334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436096" y="3501008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300" smtClean="0"/>
                  <a:t>contains</a:t>
                </a:r>
                <a:endParaRPr lang="en-US" sz="1300" dirty="0" smtClean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36096" y="4332986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300" smtClean="0"/>
                  <a:t>contains</a:t>
                </a:r>
                <a:endParaRPr lang="en-US" sz="1300" dirty="0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36096" y="5242094"/>
                <a:ext cx="91440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de-AT" sz="1300" smtClean="0"/>
                  <a:t>contains</a:t>
                </a:r>
                <a:endParaRPr lang="en-US" sz="1300" dirty="0" smtClean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4788024" y="3645024"/>
                <a:ext cx="648072" cy="1152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32040" y="4477002"/>
                <a:ext cx="504056" cy="631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1"/>
              </p:cNvCxnSpPr>
              <p:nvPr/>
            </p:nvCxnSpPr>
            <p:spPr>
              <a:xfrm flipV="1">
                <a:off x="4644008" y="5386110"/>
                <a:ext cx="792088" cy="75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5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6643</TotalTime>
  <Words>757</Words>
  <Application>Microsoft Office PowerPoint</Application>
  <PresentationFormat>On-screen Show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Besi Template</vt:lpstr>
      <vt:lpstr>PowerPoint Presentation</vt:lpstr>
      <vt:lpstr>Target of Task</vt:lpstr>
      <vt:lpstr>Recap: Project Outline</vt:lpstr>
      <vt:lpstr>Definition &amp; Implementation in Layers</vt:lpstr>
      <vt:lpstr>PowerPoint Presentation</vt:lpstr>
      <vt:lpstr>Basic Organization Structure</vt:lpstr>
      <vt:lpstr>Miscellaneous</vt:lpstr>
      <vt:lpstr>Log Root</vt:lpstr>
      <vt:lpstr>Log File Types</vt:lpstr>
      <vt:lpstr>Project Context Transition</vt:lpstr>
      <vt:lpstr>Project Context Control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161</cp:revision>
  <cp:lastPrinted>2010-07-29T15:08:13Z</cp:lastPrinted>
  <dcterms:created xsi:type="dcterms:W3CDTF">2013-12-16T09:20:02Z</dcterms:created>
  <dcterms:modified xsi:type="dcterms:W3CDTF">2016-11-10T12:03:58Z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