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18"/>
  </p:notesMasterIdLst>
  <p:sldIdLst>
    <p:sldId id="444" r:id="rId5"/>
    <p:sldId id="463" r:id="rId6"/>
    <p:sldId id="461" r:id="rId7"/>
    <p:sldId id="436" r:id="rId8"/>
    <p:sldId id="448" r:id="rId9"/>
    <p:sldId id="449" r:id="rId10"/>
    <p:sldId id="451" r:id="rId11"/>
    <p:sldId id="457" r:id="rId12"/>
    <p:sldId id="456" r:id="rId13"/>
    <p:sldId id="437" r:id="rId14"/>
    <p:sldId id="464" r:id="rId15"/>
    <p:sldId id="465" r:id="rId16"/>
    <p:sldId id="453" r:id="rId17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837"/>
    <a:srgbClr val="D4A97E"/>
    <a:srgbClr val="FFDDFF"/>
    <a:srgbClr val="E2E07A"/>
    <a:srgbClr val="81CFFF"/>
    <a:srgbClr val="CCECFF"/>
    <a:srgbClr val="FFFFCD"/>
    <a:srgbClr val="FF66CC"/>
    <a:srgbClr val="239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182" autoAdjust="0"/>
    <p:restoredTop sz="93146" autoAdjust="0"/>
  </p:normalViewPr>
  <p:slideViewPr>
    <p:cSldViewPr>
      <p:cViewPr>
        <p:scale>
          <a:sx n="70" d="100"/>
          <a:sy n="70" d="100"/>
        </p:scale>
        <p:origin x="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881B2F2-F3B5-4960-8AFF-6B2E78B11E0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9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0" title="Title body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0" y="1260000"/>
            <a:ext cx="540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3" name="Picture Placeholder 2" title="Picture"/>
          <p:cNvSpPr>
            <a:spLocks noGrp="1"/>
          </p:cNvSpPr>
          <p:nvPr>
            <p:ph type="pic" sz="quarter" idx="16"/>
          </p:nvPr>
        </p:nvSpPr>
        <p:spPr>
          <a:xfrm>
            <a:off x="0" y="900113"/>
            <a:ext cx="2700000" cy="5688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0" title="Chapter 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8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12" name="Textplatzhalter 10" title="Body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/>
            </a:lvl1pPr>
            <a:lvl2pPr marL="265113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2pPr>
            <a:lvl3pPr marL="542925" indent="-180975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-"/>
              <a:defRPr sz="1800"/>
            </a:lvl3pPr>
            <a:lvl4pPr marL="808038" indent="-180975">
              <a:spcBef>
                <a:spcPts val="3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§"/>
              <a:defRPr sz="1800"/>
            </a:lvl4pPr>
            <a:lvl5pPr marL="1073150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~"/>
              <a:defRPr sz="18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3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7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03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12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088F1C8C-B308-4473-85C3-A2EE4DF1440C}" type="datetime1">
              <a:rPr lang="en-US" smtClean="0"/>
              <a:t>10/13/2016</a:t>
            </a:fld>
            <a:endParaRPr lang="de-CH" dirty="0"/>
          </a:p>
        </p:txBody>
      </p:sp>
      <p:pic>
        <p:nvPicPr>
          <p:cNvPr id="13" name="Line_Bottom" descr="D:\_DATA\General\Templates\streepje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4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79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rgbClr val="009800"/>
        </a:buClr>
        <a:buFont typeface="Arial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34938" indent="-134938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269875" indent="-14128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406400" indent="-13652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541338" indent="-13493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Management</a:t>
            </a:r>
          </a:p>
          <a:p>
            <a:pPr algn="ctr"/>
            <a:endParaRPr lang="de-AT" sz="1200" smtClean="0"/>
          </a:p>
          <a:p>
            <a:pPr algn="ctr"/>
            <a:r>
              <a:rPr lang="de-AT" sz="2800" smtClean="0"/>
              <a:t>Standard Log File Format</a:t>
            </a:r>
          </a:p>
          <a:p>
            <a:pPr algn="ctr"/>
            <a:r>
              <a:rPr lang="de-AT" sz="1400" smtClean="0"/>
              <a:t>(V1.0 – Oct-2016)</a:t>
            </a:r>
            <a:endParaRPr lang="en-US" sz="12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More Syntax Details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7" name="Group 6"/>
          <p:cNvGrpSpPr/>
          <p:nvPr/>
        </p:nvGrpSpPr>
        <p:grpSpPr>
          <a:xfrm>
            <a:off x="542552" y="2852936"/>
            <a:ext cx="8061098" cy="1695667"/>
            <a:chOff x="542552" y="2852936"/>
            <a:chExt cx="8061098" cy="1695667"/>
          </a:xfrm>
        </p:grpSpPr>
        <p:sp>
          <p:nvSpPr>
            <p:cNvPr id="128" name="Rounded Rectangle 127"/>
            <p:cNvSpPr/>
            <p:nvPr/>
          </p:nvSpPr>
          <p:spPr>
            <a:xfrm>
              <a:off x="1602420" y="3965913"/>
              <a:ext cx="5417852" cy="582690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7844525" y="3698068"/>
              <a:ext cx="759125" cy="268702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759125"/>
                <a:gd name="connsiteY0" fmla="*/ 268702 h 268702"/>
                <a:gd name="connsiteX1" fmla="*/ 172528 w 759125"/>
                <a:gd name="connsiteY1" fmla="*/ 242824 h 268702"/>
                <a:gd name="connsiteX2" fmla="*/ 327804 w 759125"/>
                <a:gd name="connsiteY2" fmla="*/ 27163 h 268702"/>
                <a:gd name="connsiteX3" fmla="*/ 569344 w 759125"/>
                <a:gd name="connsiteY3" fmla="*/ 1284 h 268702"/>
                <a:gd name="connsiteX4" fmla="*/ 759125 w 759125"/>
                <a:gd name="connsiteY4" fmla="*/ 9910 h 2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125" h="268702">
                  <a:moveTo>
                    <a:pt x="0" y="268702"/>
                  </a:moveTo>
                  <a:cubicBezTo>
                    <a:pt x="65417" y="250730"/>
                    <a:pt x="117894" y="265828"/>
                    <a:pt x="172528" y="242824"/>
                  </a:cubicBezTo>
                  <a:cubicBezTo>
                    <a:pt x="227162" y="219820"/>
                    <a:pt x="261668" y="67420"/>
                    <a:pt x="327804" y="27163"/>
                  </a:cubicBezTo>
                  <a:cubicBezTo>
                    <a:pt x="393940" y="-13094"/>
                    <a:pt x="497457" y="4159"/>
                    <a:pt x="569344" y="1284"/>
                  </a:cubicBezTo>
                  <a:cubicBezTo>
                    <a:pt x="641231" y="-1591"/>
                    <a:pt x="649857" y="9910"/>
                    <a:pt x="759125" y="991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555776" y="2852936"/>
              <a:ext cx="4680520" cy="582690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611560" y="3703090"/>
              <a:ext cx="65969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42552" y="3490670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header</a:t>
              </a:r>
              <a:endParaRPr lang="en-US" sz="1050" dirty="0" smtClean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276709" y="3436492"/>
              <a:ext cx="1794294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4294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24929" y="6230"/>
                    <a:pt x="569344" y="1917"/>
                  </a:cubicBezTo>
                  <a:cubicBezTo>
                    <a:pt x="813759" y="-2396"/>
                    <a:pt x="839638" y="1918"/>
                    <a:pt x="1794294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043094" y="3787328"/>
              <a:ext cx="800714" cy="360040"/>
              <a:chOff x="3779912" y="2060848"/>
              <a:chExt cx="1080120" cy="3600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separator</a:t>
                </a:r>
                <a:endParaRPr lang="en-US" sz="1300" dirty="0" smtClean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131840" y="3785893"/>
              <a:ext cx="1080120" cy="360040"/>
              <a:chOff x="3779912" y="2060848"/>
              <a:chExt cx="1080120" cy="3600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identifier</a:t>
                </a:r>
                <a:endParaRPr lang="en-US" sz="1300" dirty="0" smtClean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V="1">
              <a:off x="2843808" y="3963913"/>
              <a:ext cx="288032" cy="143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3068458" y="3259070"/>
              <a:ext cx="1080120" cy="360040"/>
              <a:chOff x="3779912" y="2060848"/>
              <a:chExt cx="1080120" cy="3600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identifier</a:t>
                </a:r>
                <a:endParaRPr lang="en-US" sz="1300" dirty="0" smtClean="0"/>
              </a:p>
            </p:txBody>
          </p:sp>
        </p:grpSp>
        <p:cxnSp>
          <p:nvCxnSpPr>
            <p:cNvPr id="97" name="Straight Connector 96"/>
            <p:cNvCxnSpPr>
              <a:stCxn id="95" idx="3"/>
            </p:cNvCxnSpPr>
            <p:nvPr/>
          </p:nvCxnSpPr>
          <p:spPr>
            <a:xfrm>
              <a:off x="4980710" y="3437724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5392507" y="3262315"/>
              <a:ext cx="455386" cy="360040"/>
              <a:chOff x="3779912" y="2060848"/>
              <a:chExt cx="1080120" cy="36004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unit</a:t>
                </a:r>
                <a:endParaRPr lang="en-US" sz="1300" dirty="0" smtClean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578" y="3231076"/>
              <a:ext cx="832132" cy="413296"/>
              <a:chOff x="2936068" y="4321534"/>
              <a:chExt cx="832132" cy="413296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347864" y="4321534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25909" y="4409359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[</a:t>
                </a:r>
                <a:endParaRPr lang="en-US" sz="1300" dirty="0" smtClean="0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6068" y="4528182"/>
                <a:ext cx="4117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5856426" y="3231076"/>
              <a:ext cx="832132" cy="413296"/>
              <a:chOff x="2936068" y="4321534"/>
              <a:chExt cx="832132" cy="413296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3347864" y="4321534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425909" y="4409359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]</a:t>
                </a:r>
                <a:endParaRPr lang="en-US" sz="1300" dirty="0" smtClean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2936068" y="4528182"/>
                <a:ext cx="4117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Freeform 106"/>
            <p:cNvSpPr/>
            <p:nvPr/>
          </p:nvSpPr>
          <p:spPr>
            <a:xfrm flipV="1">
              <a:off x="1276708" y="3695986"/>
              <a:ext cx="759125" cy="268702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759125"/>
                <a:gd name="connsiteY0" fmla="*/ 268702 h 268702"/>
                <a:gd name="connsiteX1" fmla="*/ 172528 w 759125"/>
                <a:gd name="connsiteY1" fmla="*/ 242824 h 268702"/>
                <a:gd name="connsiteX2" fmla="*/ 327804 w 759125"/>
                <a:gd name="connsiteY2" fmla="*/ 27163 h 268702"/>
                <a:gd name="connsiteX3" fmla="*/ 569344 w 759125"/>
                <a:gd name="connsiteY3" fmla="*/ 1284 h 268702"/>
                <a:gd name="connsiteX4" fmla="*/ 759125 w 759125"/>
                <a:gd name="connsiteY4" fmla="*/ 9910 h 2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125" h="268702">
                  <a:moveTo>
                    <a:pt x="0" y="268702"/>
                  </a:moveTo>
                  <a:cubicBezTo>
                    <a:pt x="65417" y="250730"/>
                    <a:pt x="117894" y="265828"/>
                    <a:pt x="172528" y="242824"/>
                  </a:cubicBezTo>
                  <a:cubicBezTo>
                    <a:pt x="227162" y="219820"/>
                    <a:pt x="261668" y="67420"/>
                    <a:pt x="327804" y="27163"/>
                  </a:cubicBezTo>
                  <a:cubicBezTo>
                    <a:pt x="393940" y="-13094"/>
                    <a:pt x="497457" y="4159"/>
                    <a:pt x="569344" y="1284"/>
                  </a:cubicBezTo>
                  <a:cubicBezTo>
                    <a:pt x="641231" y="-1591"/>
                    <a:pt x="649857" y="9910"/>
                    <a:pt x="759125" y="991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3" idx="3"/>
            </p:cNvCxnSpPr>
            <p:nvPr/>
          </p:nvCxnSpPr>
          <p:spPr>
            <a:xfrm>
              <a:off x="5032769" y="3967348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5444566" y="3791939"/>
              <a:ext cx="455386" cy="360040"/>
              <a:chOff x="3779912" y="2060848"/>
              <a:chExt cx="1080120" cy="36004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unit</a:t>
                </a:r>
                <a:endParaRPr lang="en-US" sz="1300" dirty="0" smtClean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200637" y="3760700"/>
              <a:ext cx="832132" cy="413296"/>
              <a:chOff x="2936068" y="4321534"/>
              <a:chExt cx="832132" cy="413296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347864" y="4321534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425909" y="4409359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[</a:t>
                </a:r>
                <a:endParaRPr lang="en-US" sz="1300" dirty="0" smtClean="0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2936068" y="4528182"/>
                <a:ext cx="4117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5908485" y="3760700"/>
              <a:ext cx="832132" cy="413296"/>
              <a:chOff x="2936068" y="4321534"/>
              <a:chExt cx="832132" cy="413296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347864" y="4321534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425909" y="4409359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]</a:t>
                </a:r>
                <a:endParaRPr lang="en-US" sz="1300" dirty="0" smtClean="0"/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2936068" y="4528182"/>
                <a:ext cx="4117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/>
            <p:cNvCxnSpPr>
              <a:endCxn id="122" idx="1"/>
            </p:cNvCxnSpPr>
            <p:nvPr/>
          </p:nvCxnSpPr>
          <p:spPr>
            <a:xfrm>
              <a:off x="6740617" y="3965349"/>
              <a:ext cx="365666" cy="199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106283" y="3787328"/>
              <a:ext cx="800714" cy="360040"/>
              <a:chOff x="3779912" y="2060848"/>
              <a:chExt cx="1080120" cy="36004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separator</a:t>
                </a:r>
                <a:endParaRPr lang="en-US" sz="1300" dirty="0" smtClean="0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 flipH="1">
              <a:off x="6680117" y="3436492"/>
              <a:ext cx="1656271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656271"/>
                <a:gd name="connsiteY0" fmla="*/ 269335 h 269335"/>
                <a:gd name="connsiteX1" fmla="*/ 172528 w 1656271"/>
                <a:gd name="connsiteY1" fmla="*/ 243457 h 269335"/>
                <a:gd name="connsiteX2" fmla="*/ 327804 w 1656271"/>
                <a:gd name="connsiteY2" fmla="*/ 27796 h 269335"/>
                <a:gd name="connsiteX3" fmla="*/ 569344 w 1656271"/>
                <a:gd name="connsiteY3" fmla="*/ 1917 h 269335"/>
                <a:gd name="connsiteX4" fmla="*/ 1656271 w 1656271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6271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47933" y="6230"/>
                    <a:pt x="569344" y="1917"/>
                  </a:cubicBezTo>
                  <a:cubicBezTo>
                    <a:pt x="790755" y="-2396"/>
                    <a:pt x="701615" y="1918"/>
                    <a:pt x="1656271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31640" y="1134120"/>
            <a:ext cx="6277462" cy="979984"/>
            <a:chOff x="1331640" y="1134120"/>
            <a:chExt cx="6277462" cy="979984"/>
          </a:xfrm>
        </p:grpSpPr>
        <p:sp>
          <p:nvSpPr>
            <p:cNvPr id="85" name="Rounded Rectangle 84"/>
            <p:cNvSpPr/>
            <p:nvPr/>
          </p:nvSpPr>
          <p:spPr>
            <a:xfrm>
              <a:off x="2879652" y="1332817"/>
              <a:ext cx="1753965" cy="580160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256839" y="1736812"/>
              <a:ext cx="1080120" cy="360040"/>
              <a:chOff x="3779912" y="2060848"/>
              <a:chExt cx="1080120" cy="36004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identifier</a:t>
                </a:r>
                <a:endParaRPr lang="en-US" sz="1300" dirty="0" smtClean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/>
            <p:cNvCxnSpPr>
              <a:endCxn id="62" idx="1"/>
            </p:cNvCxnSpPr>
            <p:nvPr/>
          </p:nvCxnSpPr>
          <p:spPr>
            <a:xfrm>
              <a:off x="2761409" y="1916832"/>
              <a:ext cx="49543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36959" y="1916832"/>
              <a:ext cx="5933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1" name="Group 2050"/>
            <p:cNvGrpSpPr/>
            <p:nvPr/>
          </p:nvGrpSpPr>
          <p:grpSpPr>
            <a:xfrm>
              <a:off x="4918134" y="1700808"/>
              <a:ext cx="420336" cy="413296"/>
              <a:chOff x="3287568" y="2428126"/>
              <a:chExt cx="420336" cy="413296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68841" y="2533388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=</a:t>
                </a:r>
                <a:endParaRPr lang="en-US" sz="1300" dirty="0" smtClean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927552" y="1736812"/>
              <a:ext cx="1080120" cy="360040"/>
              <a:chOff x="3779912" y="2060848"/>
              <a:chExt cx="1080120" cy="36004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value</a:t>
                </a:r>
                <a:endParaRPr lang="en-US" sz="1300" dirty="0" smtClean="0"/>
              </a:p>
            </p:txBody>
          </p:sp>
        </p:grpSp>
        <p:cxnSp>
          <p:nvCxnSpPr>
            <p:cNvPr id="75" name="Straight Connector 74"/>
            <p:cNvCxnSpPr/>
            <p:nvPr/>
          </p:nvCxnSpPr>
          <p:spPr>
            <a:xfrm>
              <a:off x="5339786" y="1904788"/>
              <a:ext cx="5933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015786" y="1916832"/>
              <a:ext cx="5933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331640" y="1710411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parameter</a:t>
              </a:r>
              <a:endParaRPr lang="en-US" sz="1050" dirty="0" smtClean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347542" y="1916832"/>
              <a:ext cx="9908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338402" y="1700808"/>
              <a:ext cx="420336" cy="413296"/>
              <a:chOff x="3287568" y="2428126"/>
              <a:chExt cx="420336" cy="413296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368841" y="2533388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$</a:t>
                </a:r>
                <a:endParaRPr lang="en-US" sz="1300" dirty="0" smtClean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546466" y="1134120"/>
              <a:ext cx="420336" cy="413296"/>
              <a:chOff x="3287568" y="2428126"/>
              <a:chExt cx="420336" cy="413296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368841" y="2533388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.</a:t>
                </a:r>
                <a:endParaRPr lang="en-US" sz="1300" dirty="0" smtClean="0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3224029" y="1814021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identifier</a:t>
              </a:r>
              <a:endParaRPr lang="en-US" sz="13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38078" y="4869160"/>
            <a:ext cx="5570226" cy="1282495"/>
            <a:chOff x="1738078" y="4869160"/>
            <a:chExt cx="5570226" cy="1282495"/>
          </a:xfrm>
        </p:grpSpPr>
        <p:sp>
          <p:nvSpPr>
            <p:cNvPr id="146" name="Freeform 145"/>
            <p:cNvSpPr/>
            <p:nvPr/>
          </p:nvSpPr>
          <p:spPr>
            <a:xfrm flipH="1" flipV="1">
              <a:off x="5315145" y="5492799"/>
              <a:ext cx="1656271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656271"/>
                <a:gd name="connsiteY0" fmla="*/ 269335 h 269335"/>
                <a:gd name="connsiteX1" fmla="*/ 172528 w 1656271"/>
                <a:gd name="connsiteY1" fmla="*/ 243457 h 269335"/>
                <a:gd name="connsiteX2" fmla="*/ 327804 w 1656271"/>
                <a:gd name="connsiteY2" fmla="*/ 27796 h 269335"/>
                <a:gd name="connsiteX3" fmla="*/ 569344 w 1656271"/>
                <a:gd name="connsiteY3" fmla="*/ 1917 h 269335"/>
                <a:gd name="connsiteX4" fmla="*/ 1656271 w 1656271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6271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47933" y="6230"/>
                    <a:pt x="569344" y="1917"/>
                  </a:cubicBezTo>
                  <a:cubicBezTo>
                    <a:pt x="790755" y="-2396"/>
                    <a:pt x="701615" y="1918"/>
                    <a:pt x="1656271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730805" y="4869160"/>
              <a:ext cx="2006098" cy="359960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216273" y="5049180"/>
              <a:ext cx="1080120" cy="360040"/>
              <a:chOff x="3779912" y="2060848"/>
              <a:chExt cx="1080120" cy="360040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datarow</a:t>
                </a:r>
                <a:endParaRPr lang="en-US" sz="1300" dirty="0" smtClean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1844570" y="5283206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data</a:t>
              </a:r>
              <a:endParaRPr lang="en-US" sz="1050" dirty="0" smtClean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1738078" y="5482150"/>
              <a:ext cx="65969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>
              <a:off x="2403227" y="5229200"/>
              <a:ext cx="1794294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4294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24929" y="6230"/>
                    <a:pt x="569344" y="1917"/>
                  </a:cubicBezTo>
                  <a:cubicBezTo>
                    <a:pt x="813759" y="-2396"/>
                    <a:pt x="839638" y="1918"/>
                    <a:pt x="1794294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V="1">
              <a:off x="2430523" y="5484888"/>
              <a:ext cx="1552755" cy="276044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755" h="276044">
                  <a:moveTo>
                    <a:pt x="0" y="276044"/>
                  </a:moveTo>
                  <a:cubicBezTo>
                    <a:pt x="65417" y="258072"/>
                    <a:pt x="117894" y="273170"/>
                    <a:pt x="172528" y="250166"/>
                  </a:cubicBezTo>
                  <a:cubicBezTo>
                    <a:pt x="227162" y="227162"/>
                    <a:pt x="261668" y="74762"/>
                    <a:pt x="327804" y="34505"/>
                  </a:cubicBezTo>
                  <a:cubicBezTo>
                    <a:pt x="393940" y="-5752"/>
                    <a:pt x="324929" y="12939"/>
                    <a:pt x="569344" y="8626"/>
                  </a:cubicBezTo>
                  <a:cubicBezTo>
                    <a:pt x="813759" y="4313"/>
                    <a:pt x="598099" y="1"/>
                    <a:pt x="1552755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flipH="1">
              <a:off x="5315145" y="5230067"/>
              <a:ext cx="1656271" cy="269335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656271"/>
                <a:gd name="connsiteY0" fmla="*/ 269335 h 269335"/>
                <a:gd name="connsiteX1" fmla="*/ 172528 w 1656271"/>
                <a:gd name="connsiteY1" fmla="*/ 243457 h 269335"/>
                <a:gd name="connsiteX2" fmla="*/ 327804 w 1656271"/>
                <a:gd name="connsiteY2" fmla="*/ 27796 h 269335"/>
                <a:gd name="connsiteX3" fmla="*/ 569344 w 1656271"/>
                <a:gd name="connsiteY3" fmla="*/ 1917 h 269335"/>
                <a:gd name="connsiteX4" fmla="*/ 1656271 w 1656271"/>
                <a:gd name="connsiteY4" fmla="*/ 1917 h 2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6271" h="269335">
                  <a:moveTo>
                    <a:pt x="0" y="269335"/>
                  </a:moveTo>
                  <a:cubicBezTo>
                    <a:pt x="65417" y="251363"/>
                    <a:pt x="117894" y="266461"/>
                    <a:pt x="172528" y="243457"/>
                  </a:cubicBezTo>
                  <a:cubicBezTo>
                    <a:pt x="227162" y="220453"/>
                    <a:pt x="261668" y="68053"/>
                    <a:pt x="327804" y="27796"/>
                  </a:cubicBezTo>
                  <a:cubicBezTo>
                    <a:pt x="393940" y="-12461"/>
                    <a:pt x="347933" y="6230"/>
                    <a:pt x="569344" y="1917"/>
                  </a:cubicBezTo>
                  <a:cubicBezTo>
                    <a:pt x="790755" y="-2396"/>
                    <a:pt x="701615" y="1918"/>
                    <a:pt x="1656271" y="19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942638" y="5493582"/>
              <a:ext cx="365666" cy="199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3671900" y="5756874"/>
              <a:ext cx="2175993" cy="394781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3981497" y="5589240"/>
              <a:ext cx="1558298" cy="360040"/>
              <a:chOff x="3733782" y="2060848"/>
              <a:chExt cx="1558298" cy="360040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3984612" y="2138732"/>
                <a:ext cx="875419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datarow</a:t>
                </a:r>
                <a:endParaRPr lang="en-US" sz="1300" dirty="0" smtClean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733782" y="2060848"/>
                <a:ext cx="1558298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4171643" y="5661248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separated datarow</a:t>
              </a:r>
              <a:endParaRPr lang="en-US" sz="1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80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076589"/>
            <a:ext cx="8280000" cy="5304739"/>
          </a:xfrm>
        </p:spPr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1800"/>
              <a:t>A value can be either </a:t>
            </a:r>
            <a:r>
              <a:rPr lang="en-US" sz="1800" smtClean="0"/>
              <a:t>string, numeric, or of type cell array</a:t>
            </a:r>
            <a:endParaRPr lang="en-US" sz="1800"/>
          </a:p>
          <a:p>
            <a:pPr marL="342900" lvl="0" indent="-342900">
              <a:buFont typeface="Arial" pitchFamily="34" charset="0"/>
              <a:buChar char="•"/>
            </a:pPr>
            <a:endParaRPr lang="en-US" sz="40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smtClean="0"/>
              <a:t>String </a:t>
            </a:r>
            <a:r>
              <a:rPr lang="en-US" sz="1800"/>
              <a:t>values follow either the MATLAB string literal syntax </a:t>
            </a:r>
            <a:r>
              <a:rPr lang="en-US" sz="1800" smtClean="0"/>
              <a:t>or </a:t>
            </a:r>
            <a:r>
              <a:rPr lang="en-US" sz="1800"/>
              <a:t>follow a simplified string literal syntax which is without enclosing quotes. </a:t>
            </a:r>
            <a:endParaRPr lang="en-US" sz="1800" smtClean="0"/>
          </a:p>
          <a:p>
            <a:pPr lvl="0"/>
            <a:r>
              <a:rPr lang="en-US" sz="1800" smtClean="0"/>
              <a:t>	</a:t>
            </a:r>
            <a:r>
              <a:rPr lang="en-US" sz="1800" smtClean="0">
                <a:solidFill>
                  <a:srgbClr val="0000FF"/>
                </a:solidFill>
              </a:rPr>
              <a:t>Examples: '5245.26</a:t>
            </a:r>
            <a:r>
              <a:rPr lang="en-US" sz="1800">
                <a:solidFill>
                  <a:srgbClr val="0000FF"/>
                </a:solidFill>
              </a:rPr>
              <a:t>', '28-Jul-2016</a:t>
            </a:r>
            <a:r>
              <a:rPr lang="en-US" sz="1800" smtClean="0">
                <a:solidFill>
                  <a:srgbClr val="0000FF"/>
                </a:solidFill>
              </a:rPr>
              <a:t>'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smtClean="0"/>
              <a:t>If </a:t>
            </a:r>
            <a:r>
              <a:rPr lang="en-US" sz="1800"/>
              <a:t>a string value is with simplified syntax, it must not begin with a </a:t>
            </a:r>
            <a:r>
              <a:rPr lang="en-US" sz="1800" smtClean="0"/>
              <a:t>parenthesis ‘(‘, bracket '[' </a:t>
            </a:r>
            <a:r>
              <a:rPr lang="en-US" sz="1800"/>
              <a:t>or brace </a:t>
            </a:r>
            <a:r>
              <a:rPr lang="en-US" sz="1800" smtClean="0"/>
              <a:t>'{'.</a:t>
            </a:r>
            <a:endParaRPr lang="en-US" sz="1800"/>
          </a:p>
          <a:p>
            <a:pPr marL="342900" lvl="0" indent="-342900">
              <a:buFont typeface="Arial" pitchFamily="34" charset="0"/>
              <a:buChar char="•"/>
            </a:pPr>
            <a:endParaRPr lang="en-US" sz="60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smtClean="0"/>
              <a:t>Numeric </a:t>
            </a:r>
            <a:r>
              <a:rPr lang="en-US" sz="1800"/>
              <a:t>literals are always enclosed in brackets and </a:t>
            </a:r>
            <a:r>
              <a:rPr lang="en-US" sz="1800" smtClean="0"/>
              <a:t>can to follow any MATLAB syntax </a:t>
            </a:r>
            <a:r>
              <a:rPr lang="en-US" sz="1800"/>
              <a:t>which defines a matrix value </a:t>
            </a:r>
            <a:endParaRPr lang="en-US" sz="1800" smtClean="0"/>
          </a:p>
          <a:p>
            <a:pPr lvl="0"/>
            <a:r>
              <a:rPr lang="en-US" sz="1800">
                <a:solidFill>
                  <a:srgbClr val="0000FF"/>
                </a:solidFill>
              </a:rPr>
              <a:t>	</a:t>
            </a:r>
            <a:r>
              <a:rPr lang="en-US" sz="1800" smtClean="0">
                <a:solidFill>
                  <a:srgbClr val="0000FF"/>
                </a:solidFill>
              </a:rPr>
              <a:t>Examples: </a:t>
            </a:r>
            <a:r>
              <a:rPr lang="en-US" sz="1800">
                <a:solidFill>
                  <a:srgbClr val="0000FF"/>
                </a:solidFill>
              </a:rPr>
              <a:t>[3.14159] or [6,10,8] or [3 4 5; 7 8 9</a:t>
            </a:r>
            <a:r>
              <a:rPr lang="en-US" sz="1800" smtClean="0">
                <a:solidFill>
                  <a:srgbClr val="0000FF"/>
                </a:solidFill>
              </a:rPr>
              <a:t>]</a:t>
            </a:r>
            <a:endParaRPr lang="en-US" sz="1800">
              <a:solidFill>
                <a:srgbClr val="0000FF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80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800" smtClean="0"/>
              <a:t>Cell arrays are terminated by braces (‘{‘,’}’) and must follow a valid MATLAB syntax</a:t>
            </a:r>
          </a:p>
          <a:p>
            <a:pPr lvl="0"/>
            <a:r>
              <a:rPr lang="en-US" sz="1800" smtClean="0"/>
              <a:t>	</a:t>
            </a:r>
            <a:r>
              <a:rPr lang="en-US" sz="1800" smtClean="0">
                <a:solidFill>
                  <a:srgbClr val="0000FF"/>
                </a:solidFill>
              </a:rPr>
              <a:t>Examples: {</a:t>
            </a:r>
            <a:r>
              <a:rPr lang="en-US" sz="1800">
                <a:solidFill>
                  <a:srgbClr val="0000FF"/>
                </a:solidFill>
              </a:rPr>
              <a:t>'abc', 5, NaN;  inf, pi, [5 6; 7 8</a:t>
            </a:r>
            <a:r>
              <a:rPr lang="en-US" sz="1800" smtClean="0">
                <a:solidFill>
                  <a:srgbClr val="0000FF"/>
                </a:solidFill>
              </a:rPr>
              <a:t>]}</a:t>
            </a:r>
            <a:endParaRPr lang="en-US" sz="1800">
              <a:solidFill>
                <a:srgbClr val="0000FF"/>
              </a:solidFill>
            </a:endParaRPr>
          </a:p>
          <a:p>
            <a:r>
              <a:rPr lang="en-US" sz="12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</a:t>
            </a:r>
            <a:r>
              <a:rPr lang="en-US" sz="1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{[</a:t>
            </a:r>
            <a:r>
              <a:rPr lang="en-US" sz="1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0,1.5],(struct('kind',[1],'color',(struct('line','b','fill','y'))))}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Value Syntax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6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Even a log file may contain multiple log objects it is prefered to have one log object per log file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Do not use any non ASCII characters (like ä,ö,ü,µ,€,</a:t>
            </a:r>
            <a:r>
              <a:rPr lang="de-AT" baseline="30000" smtClean="0"/>
              <a:t>2</a:t>
            </a:r>
            <a:r>
              <a:rPr lang="de-AT" smtClean="0"/>
              <a:t>,...), as they will generate compatibility if analysed on different operating systems. E.g. use ‘[u]‘ for ‘micron‘ unit instead of ‘[µ]‘</a:t>
            </a:r>
          </a:p>
          <a:p>
            <a:pPr marL="342900" indent="-342900">
              <a:buFont typeface="Arial" pitchFamily="34" charset="0"/>
              <a:buChar char="•"/>
            </a:pPr>
            <a:endParaRPr lang="de-AT"/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Use periods (‘.‘) for decimal ‚comma‘! Comma (‘,‘) for decimal ‚comma‘ is not allowed! 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Miscellaneous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284984"/>
            <a:ext cx="5400000" cy="720080"/>
          </a:xfrm>
        </p:spPr>
        <p:txBody>
          <a:bodyPr/>
          <a:lstStyle/>
          <a:p>
            <a:pPr algn="ctr"/>
            <a:r>
              <a:rPr lang="de-AT" sz="4000" smtClean="0"/>
              <a:t>Thank You</a:t>
            </a:r>
          </a:p>
          <a:p>
            <a:pPr algn="ctr"/>
            <a:endParaRPr lang="de-AT" sz="40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9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043608" y="1700808"/>
            <a:ext cx="7200800" cy="3816424"/>
          </a:xfrm>
        </p:spPr>
        <p:txBody>
          <a:bodyPr/>
          <a:lstStyle/>
          <a:p>
            <a:r>
              <a:rPr lang="de-AT" sz="4400" smtClean="0">
                <a:solidFill>
                  <a:schemeClr val="tx2"/>
                </a:solidFill>
              </a:rPr>
              <a:t>Today‘s Target</a:t>
            </a:r>
          </a:p>
          <a:p>
            <a:endParaRPr lang="de-AT" sz="4000" smtClean="0"/>
          </a:p>
          <a:p>
            <a:pPr algn="ctr"/>
            <a:r>
              <a:rPr lang="de-AT" sz="4000" smtClean="0"/>
              <a:t>Define a standard log file format!</a:t>
            </a:r>
          </a:p>
          <a:p>
            <a:pPr algn="ctr"/>
            <a:r>
              <a:rPr lang="de-AT" sz="4000" smtClean="0"/>
              <a:t>(syntax definition)</a:t>
            </a:r>
            <a:endParaRPr lang="en-US" sz="4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Target of Task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68434"/>
            <a:ext cx="8280000" cy="5212894"/>
          </a:xfrm>
        </p:spPr>
        <p:txBody>
          <a:bodyPr/>
          <a:lstStyle/>
          <a:p>
            <a:r>
              <a:rPr lang="de-AT" sz="1600" smtClean="0">
                <a:solidFill>
                  <a:schemeClr val="tx2"/>
                </a:solidFill>
              </a:rPr>
              <a:t>Phase 1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a </a:t>
            </a:r>
            <a:r>
              <a:rPr lang="de-AT" sz="1400" smtClean="0">
                <a:solidFill>
                  <a:schemeClr val="tx2"/>
                </a:solidFill>
              </a:rPr>
              <a:t>core log file management system</a:t>
            </a:r>
            <a:r>
              <a:rPr lang="de-AT" sz="1400" smtClean="0"/>
              <a:t> comprising core format and core file organization </a:t>
            </a:r>
            <a:r>
              <a:rPr lang="de-AT" sz="1400" baseline="30000" smtClean="0"/>
              <a:t>*)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Setup a log file management </a:t>
            </a:r>
            <a:r>
              <a:rPr lang="de-AT" sz="1400" smtClean="0">
                <a:solidFill>
                  <a:schemeClr val="tx2"/>
                </a:solidFill>
              </a:rPr>
              <a:t>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>
                <a:solidFill>
                  <a:srgbClr val="FF0000"/>
                </a:solidFill>
              </a:rPr>
              <a:t>Align core definitions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First alpha test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 smtClean="0">
              <a:solidFill>
                <a:schemeClr val="tx2"/>
              </a:solidFill>
            </a:endParaRPr>
          </a:p>
          <a:p>
            <a:r>
              <a:rPr lang="de-AT" sz="1600" smtClean="0">
                <a:solidFill>
                  <a:schemeClr val="tx2"/>
                </a:solidFill>
              </a:rPr>
              <a:t>Phase 2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log file </a:t>
            </a:r>
            <a:r>
              <a:rPr lang="de-AT" sz="1400" smtClean="0">
                <a:solidFill>
                  <a:schemeClr val="tx2"/>
                </a:solidFill>
              </a:rPr>
              <a:t>format specifics</a:t>
            </a:r>
            <a:r>
              <a:rPr lang="de-AT" sz="1400" smtClean="0"/>
              <a:t>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to be implemented according to core format and format specifics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/>
          </a:p>
          <a:p>
            <a:r>
              <a:rPr lang="de-AT" sz="1600" smtClean="0">
                <a:solidFill>
                  <a:schemeClr val="tx2"/>
                </a:solidFill>
              </a:rPr>
              <a:t>Phase 3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file organization with key group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Implement log file management dialogs in machine SW (library)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integrated log file dialogs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AT" sz="1400" smtClean="0">
                <a:solidFill>
                  <a:schemeClr val="tx2"/>
                </a:solidFill>
              </a:rPr>
              <a:t>Phase 4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backward integration of log file management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implementation of data base functionality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050" smtClean="0"/>
          </a:p>
          <a:p>
            <a:r>
              <a:rPr lang="de-AT" sz="800" smtClean="0"/>
              <a:t>*) already done (HUPR, FLSP, EMSO)</a:t>
            </a:r>
            <a:endParaRPr lang="en-US" sz="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Recap: Project Outline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5004048" y="4682700"/>
            <a:ext cx="3096344" cy="1338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/>
              <a:t>3</a:t>
            </a:r>
            <a:r>
              <a:rPr lang="de-AT" sz="1600" smtClean="0"/>
              <a:t>) Application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R&amp;D tasks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field support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serial production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other applications</a:t>
            </a:r>
            <a:endParaRPr lang="en-US" sz="16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5004048" y="3422825"/>
            <a:ext cx="3096344" cy="7982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 smtClean="0"/>
              <a:t>2) Specifics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format specifics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organization specifics</a:t>
            </a:r>
            <a:endParaRPr 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Definition &amp; Implementation in Layers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2052" name="TextBox 2051"/>
          <p:cNvSpPr txBox="1"/>
          <p:nvPr/>
        </p:nvSpPr>
        <p:spPr>
          <a:xfrm>
            <a:off x="4788024" y="1628800"/>
            <a:ext cx="3842695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mtClean="0">
                <a:solidFill>
                  <a:schemeClr val="tx2"/>
                </a:solidFill>
              </a:rPr>
              <a:t>Log File Management Structure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04048" y="2270697"/>
            <a:ext cx="3096344" cy="7982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66700" indent="-266700">
              <a:buAutoNum type="arabicParenR"/>
            </a:pPr>
            <a:r>
              <a:rPr lang="de-AT" sz="1600" smtClean="0"/>
              <a:t>Core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log file format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file system organization</a:t>
            </a:r>
            <a:endParaRPr lang="en-US" sz="1600" dirty="0" smtClean="0"/>
          </a:p>
        </p:txBody>
      </p:sp>
      <p:grpSp>
        <p:nvGrpSpPr>
          <p:cNvPr id="48" name="Group 47"/>
          <p:cNvGrpSpPr/>
          <p:nvPr/>
        </p:nvGrpSpPr>
        <p:grpSpPr>
          <a:xfrm>
            <a:off x="553200" y="1762519"/>
            <a:ext cx="3898764" cy="4487369"/>
            <a:chOff x="2425408" y="1189499"/>
            <a:chExt cx="3898764" cy="4487369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408" y="1189499"/>
              <a:ext cx="3898764" cy="382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Oval 50"/>
            <p:cNvSpPr/>
            <p:nvPr/>
          </p:nvSpPr>
          <p:spPr>
            <a:xfrm>
              <a:off x="3536136" y="2167687"/>
              <a:ext cx="1800656" cy="18006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644008" y="3968343"/>
              <a:ext cx="922228" cy="12513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16060" y="5219668"/>
              <a:ext cx="1008112" cy="4572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2400" smtClean="0">
                  <a:solidFill>
                    <a:srgbClr val="FF0000"/>
                  </a:solidFill>
                </a:rPr>
                <a:t>Today‘s focus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6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132856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Format</a:t>
            </a:r>
          </a:p>
          <a:p>
            <a:pPr algn="ctr"/>
            <a:r>
              <a:rPr lang="de-AT" sz="4000" smtClean="0"/>
              <a:t>Definition</a:t>
            </a:r>
          </a:p>
          <a:p>
            <a:pPr algn="ctr"/>
            <a:endParaRPr lang="de-AT" sz="4000"/>
          </a:p>
          <a:p>
            <a:pPr marL="1077913" indent="-361950">
              <a:buAutoNum type="arabicParenR"/>
            </a:pPr>
            <a:r>
              <a:rPr lang="de-AT" sz="2000" smtClean="0"/>
              <a:t>Format syntax</a:t>
            </a:r>
          </a:p>
          <a:p>
            <a:pPr marL="1077913" indent="-361950">
              <a:buAutoNum type="arabicParenR"/>
            </a:pPr>
            <a:r>
              <a:rPr lang="de-AT" sz="2000"/>
              <a:t>F</a:t>
            </a:r>
            <a:r>
              <a:rPr lang="de-AT" sz="2000" smtClean="0"/>
              <a:t>ormat semantics (later!)</a:t>
            </a:r>
          </a:p>
          <a:p>
            <a:endParaRPr lang="de-AT" sz="80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8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Information Structure of a Log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43941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260000"/>
            <a:ext cx="8280000" cy="1664944"/>
          </a:xfrm>
        </p:spPr>
        <p:txBody>
          <a:bodyPr/>
          <a:lstStyle/>
          <a:p>
            <a:r>
              <a:rPr lang="en-US" sz="1800"/>
              <a:t>Log files contain a bulk of information which can typically be categorized as </a:t>
            </a:r>
            <a:r>
              <a:rPr lang="en-US" sz="1800" smtClean="0"/>
              <a:t>follows</a:t>
            </a:r>
          </a:p>
          <a:p>
            <a:endParaRPr lang="en-US" sz="10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i="1" smtClean="0"/>
              <a:t>type: </a:t>
            </a:r>
            <a:r>
              <a:rPr lang="en-US" sz="1600"/>
              <a:t>tells us how </a:t>
            </a:r>
            <a:r>
              <a:rPr lang="en-US" sz="1600" i="1"/>
              <a:t>data</a:t>
            </a:r>
            <a:r>
              <a:rPr lang="en-US" sz="1600"/>
              <a:t> has to be interpreted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i="1" smtClean="0"/>
              <a:t>parameter:</a:t>
            </a:r>
            <a:r>
              <a:rPr lang="en-US" sz="1600" smtClean="0"/>
              <a:t> </a:t>
            </a:r>
            <a:r>
              <a:rPr lang="en-US" sz="1600"/>
              <a:t>information which has a type-independent interpretation  (like </a:t>
            </a:r>
            <a:r>
              <a:rPr lang="en-US" sz="1600" i="1"/>
              <a:t>title</a:t>
            </a:r>
            <a:r>
              <a:rPr lang="en-US" sz="1600"/>
              <a:t>, </a:t>
            </a:r>
            <a:r>
              <a:rPr lang="en-US" sz="1600" i="1"/>
              <a:t>comments</a:t>
            </a:r>
            <a:r>
              <a:rPr lang="en-US" sz="1600"/>
              <a:t>, </a:t>
            </a:r>
            <a:r>
              <a:rPr lang="en-US" sz="1600" i="1"/>
              <a:t>date</a:t>
            </a:r>
            <a:r>
              <a:rPr lang="en-US" sz="1600"/>
              <a:t>, </a:t>
            </a:r>
            <a:r>
              <a:rPr lang="en-US" sz="1600" i="1"/>
              <a:t>time</a:t>
            </a:r>
            <a:r>
              <a:rPr lang="en-US" sz="1600"/>
              <a:t>, </a:t>
            </a:r>
            <a:r>
              <a:rPr lang="en-US" sz="1600" i="1"/>
              <a:t>rows</a:t>
            </a:r>
            <a:r>
              <a:rPr lang="en-US" sz="1600"/>
              <a:t>, </a:t>
            </a:r>
            <a:r>
              <a:rPr lang="en-US" sz="1600" i="1"/>
              <a:t>columns, machine-ID, </a:t>
            </a:r>
            <a:r>
              <a:rPr lang="en-US" sz="1600" i="1" smtClean="0"/>
              <a:t>…)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AT" sz="1600" i="1" smtClean="0"/>
              <a:t>data: all information which has type dependent interpretation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55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A </a:t>
            </a:r>
            <a:r>
              <a:rPr lang="en-US"/>
              <a:t>log file may be organized into log file </a:t>
            </a:r>
            <a:r>
              <a:rPr lang="en-US" smtClean="0"/>
              <a:t>chunks, which are called </a:t>
            </a:r>
            <a:r>
              <a:rPr lang="en-US" smtClean="0">
                <a:solidFill>
                  <a:schemeClr val="tx2"/>
                </a:solidFill>
              </a:rPr>
              <a:t>log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Each </a:t>
            </a:r>
            <a:r>
              <a:rPr lang="en-US"/>
              <a:t>log object refers to </a:t>
            </a:r>
            <a:r>
              <a:rPr lang="en-US" i="1"/>
              <a:t>type</a:t>
            </a:r>
            <a:r>
              <a:rPr lang="en-US"/>
              <a:t>, </a:t>
            </a:r>
            <a:r>
              <a:rPr lang="en-US" i="1"/>
              <a:t>parameter</a:t>
            </a:r>
            <a:r>
              <a:rPr lang="en-US"/>
              <a:t> and </a:t>
            </a:r>
            <a:r>
              <a:rPr lang="en-US" i="1"/>
              <a:t>data</a:t>
            </a:r>
            <a:r>
              <a:rPr lang="en-US"/>
              <a:t> of a particular test (figure 3). </a:t>
            </a: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  <a:p>
            <a:pPr marL="342900" indent="-342900">
              <a:buFont typeface="Arial" pitchFamily="34" charset="0"/>
              <a:buChar char="•"/>
            </a:pPr>
            <a:endParaRPr lang="de-AT" smtClean="0"/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400" smtClean="0"/>
              <a:t>At </a:t>
            </a:r>
            <a:r>
              <a:rPr lang="en-US" sz="1400"/>
              <a:t>the core definition level there is some freedom whether a sequence of log file information chunks is logged into a single log file as a </a:t>
            </a:r>
            <a:r>
              <a:rPr lang="en-US" sz="1400" smtClean="0"/>
              <a:t>sequence </a:t>
            </a:r>
            <a:r>
              <a:rPr lang="en-US" sz="1400"/>
              <a:t>of log file objects, or each part of the sequence is logged into a distinct log file representing only a single object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Object Structure of a Log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90440"/>
            <a:ext cx="6091616" cy="24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Examples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2" name="Group 11"/>
          <p:cNvGrpSpPr/>
          <p:nvPr/>
        </p:nvGrpSpPr>
        <p:grpSpPr>
          <a:xfrm>
            <a:off x="4664483" y="972328"/>
            <a:ext cx="3888432" cy="2388200"/>
            <a:chOff x="467544" y="1052736"/>
            <a:chExt cx="3888432" cy="2388200"/>
          </a:xfrm>
        </p:grpSpPr>
        <p:sp>
          <p:nvSpPr>
            <p:cNvPr id="8" name="Rectangle 7"/>
            <p:cNvSpPr/>
            <p:nvPr/>
          </p:nvSpPr>
          <p:spPr>
            <a:xfrm>
              <a:off x="467544" y="1052736"/>
              <a:ext cx="3888432" cy="2147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136680"/>
              <a:ext cx="3600400" cy="2304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type=uni</a:t>
              </a:r>
            </a:p>
            <a:p>
              <a:r>
                <a:rPr lang="en-US" sz="700">
                  <a:latin typeface="Arial monospaced for SAP" pitchFamily="49" charset="0"/>
                </a:rPr>
                <a:t>$title=28-Jul-2016 @ 16:38:58 Plain Data</a:t>
              </a:r>
            </a:p>
            <a:p>
              <a:r>
                <a:rPr lang="en-US" sz="700">
                  <a:latin typeface="Arial monospaced for SAP" pitchFamily="49" charset="0"/>
                </a:rPr>
                <a:t>$sizes=[5,8,10]</a:t>
              </a:r>
            </a:p>
            <a:p>
              <a:r>
                <a:rPr lang="en-US" sz="700">
                  <a:latin typeface="Arial monospaced for SAP" pitchFamily="49" charset="0"/>
                </a:rPr>
                <a:t>$pitch=[25,25]</a:t>
              </a:r>
            </a:p>
            <a:p>
              <a:r>
                <a:rPr lang="en-US" sz="700">
                  <a:latin typeface="Arial monospaced for SAP" pitchFamily="49" charset="0"/>
                </a:rPr>
                <a:t>$method=blcs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$comment=sin/cos data (random frequency &amp; magnitude)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$comment=Type: UNI</a:t>
              </a:r>
            </a:p>
            <a:p>
              <a:r>
                <a:rPr lang="en-US" sz="700">
                  <a:latin typeface="Arial monospaced for SAP" pitchFamily="49" charset="0"/>
                </a:rPr>
                <a:t>$date=28-Jul-2016</a:t>
              </a:r>
            </a:p>
            <a:p>
              <a:r>
                <a:rPr lang="en-US" sz="700">
                  <a:latin typeface="Arial monospaced for SAP" pitchFamily="49" charset="0"/>
                </a:rPr>
                <a:t>$time=16:38:58</a:t>
              </a:r>
            </a:p>
            <a:p>
              <a:r>
                <a:rPr lang="en-US" sz="700">
                  <a:latin typeface="Arial monospaced for SAP" pitchFamily="49" charset="0"/>
                </a:rPr>
                <a:t>$system=L</a:t>
              </a:r>
            </a:p>
            <a:p>
              <a:r>
                <a:rPr lang="en-US" sz="700">
                  <a:latin typeface="Arial monospaced for SAP" pitchFamily="49" charset="0"/>
                </a:rPr>
                <a:t>$machine=9508842005245</a:t>
              </a:r>
            </a:p>
            <a:p>
              <a:r>
                <a:rPr lang="en-US" sz="700">
                  <a:latin typeface="Arial monospaced for SAP" pitchFamily="49" charset="0"/>
                </a:rPr>
                <a:t>$package=@5245.26</a:t>
              </a:r>
            </a:p>
            <a:p>
              <a:r>
                <a:rPr lang="en-US" sz="700">
                  <a:latin typeface="Arial monospaced for SAP" pitchFamily="49" charset="0"/>
                </a:rPr>
                <a:t>$project=Sample Project</a:t>
              </a:r>
            </a:p>
            <a:p>
              <a:r>
                <a:rPr lang="en-US" sz="700">
                  <a:latin typeface="Arial monospaced for SAP" pitchFamily="49" charset="0"/>
                </a:rPr>
                <a:t>           t [s]           x [µ]           y [µ]          p [m°]</a:t>
              </a:r>
            </a:p>
            <a:p>
              <a:r>
                <a:rPr lang="en-US" sz="700">
                  <a:latin typeface="Arial monospaced for SAP" pitchFamily="49" charset="0"/>
                </a:rPr>
                <a:t>        0.000000        0.253306        2.908677       16.902641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   5.012531        </a:t>
              </a:r>
              <a:r>
                <a:rPr lang="en-US" sz="700">
                  <a:latin typeface="Arial monospaced for SAP" pitchFamily="49" charset="0"/>
                </a:rPr>
                <a:t>1.098562        3.339841       22.022205</a:t>
              </a:r>
            </a:p>
            <a:p>
              <a:r>
                <a:rPr lang="en-US" sz="700">
                  <a:latin typeface="Arial monospaced for SAP" pitchFamily="49" charset="0"/>
                </a:rPr>
                <a:t>        7.518797        1.233810        2.826694       21.006957</a:t>
              </a:r>
            </a:p>
            <a:p>
              <a:r>
                <a:rPr lang="en-US" sz="700">
                  <a:latin typeface="Arial monospaced for SAP" pitchFamily="49" charset="0"/>
                </a:rPr>
                <a:t>            :               :               :               :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1000.000000        </a:t>
              </a:r>
              <a:r>
                <a:rPr lang="en-US" sz="700">
                  <a:latin typeface="Arial monospaced for SAP" pitchFamily="49" charset="0"/>
                </a:rPr>
                <a:t>0.095291        3.662474       19.950723</a:t>
              </a:r>
              <a:endParaRPr lang="en-US" sz="700" dirty="0" smtClean="0">
                <a:latin typeface="Arial monospaced for SAP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3200" y="972328"/>
            <a:ext cx="3888432" cy="2155928"/>
            <a:chOff x="4788024" y="1052736"/>
            <a:chExt cx="3888432" cy="2155928"/>
          </a:xfrm>
        </p:grpSpPr>
        <p:sp>
          <p:nvSpPr>
            <p:cNvPr id="9" name="Rectangle 8"/>
            <p:cNvSpPr/>
            <p:nvPr/>
          </p:nvSpPr>
          <p:spPr>
            <a:xfrm>
              <a:off x="4788024" y="1052736"/>
              <a:ext cx="3888432" cy="21559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032" y="1136680"/>
              <a:ext cx="3744416" cy="20719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type=uni</a:t>
              </a:r>
            </a:p>
            <a:p>
              <a:r>
                <a:rPr lang="en-US" sz="700">
                  <a:latin typeface="Arial monospaced for SAP" pitchFamily="49" charset="0"/>
                </a:rPr>
                <a:t>$title</a:t>
              </a:r>
              <a:r>
                <a:rPr lang="en-US" sz="700" smtClean="0">
                  <a:latin typeface="Arial monospaced for SAP" pitchFamily="49" charset="0"/>
                </a:rPr>
                <a:t>=‘28-Jul-2016 </a:t>
              </a:r>
              <a:r>
                <a:rPr lang="en-US" sz="700">
                  <a:latin typeface="Arial monospaced for SAP" pitchFamily="49" charset="0"/>
                </a:rPr>
                <a:t>@ 16:38:58 Plain </a:t>
              </a:r>
              <a:r>
                <a:rPr lang="en-US" sz="700" smtClean="0">
                  <a:latin typeface="Arial monospaced for SAP" pitchFamily="49" charset="0"/>
                </a:rPr>
                <a:t>Data’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$sizes=[5,8,10]</a:t>
              </a:r>
            </a:p>
            <a:p>
              <a:r>
                <a:rPr lang="en-US" sz="700">
                  <a:latin typeface="Arial monospaced for SAP" pitchFamily="49" charset="0"/>
                </a:rPr>
                <a:t>$pitch=[25,25]</a:t>
              </a:r>
            </a:p>
            <a:p>
              <a:r>
                <a:rPr lang="en-US" sz="700">
                  <a:latin typeface="Arial monospaced for SAP" pitchFamily="49" charset="0"/>
                </a:rPr>
                <a:t>$method</a:t>
              </a:r>
              <a:r>
                <a:rPr lang="en-US" sz="700" smtClean="0">
                  <a:latin typeface="Arial monospaced for SAP" pitchFamily="49" charset="0"/>
                </a:rPr>
                <a:t>=‘blcs’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$comment</a:t>
              </a:r>
              <a:r>
                <a:rPr lang="en-US" sz="700" smtClean="0">
                  <a:latin typeface="Arial monospaced for SAP" pitchFamily="49" charset="0"/>
                </a:rPr>
                <a:t>=‘sin/cos </a:t>
              </a:r>
              <a:r>
                <a:rPr lang="en-US" sz="700">
                  <a:latin typeface="Arial monospaced for SAP" pitchFamily="49" charset="0"/>
                </a:rPr>
                <a:t>data (random frequency &amp; magnitude</a:t>
              </a:r>
              <a:r>
                <a:rPr lang="en-US" sz="700" smtClean="0">
                  <a:latin typeface="Arial monospaced for SAP" pitchFamily="49" charset="0"/>
                </a:rPr>
                <a:t>)’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$comment</a:t>
              </a:r>
              <a:r>
                <a:rPr lang="en-US" sz="700" smtClean="0">
                  <a:latin typeface="Arial monospaced for SAP" pitchFamily="49" charset="0"/>
                </a:rPr>
                <a:t>=‘Type</a:t>
              </a:r>
              <a:r>
                <a:rPr lang="en-US" sz="700">
                  <a:latin typeface="Arial monospaced for SAP" pitchFamily="49" charset="0"/>
                </a:rPr>
                <a:t>: </a:t>
              </a:r>
              <a:r>
                <a:rPr lang="en-US" sz="700" smtClean="0">
                  <a:latin typeface="Arial monospaced for SAP" pitchFamily="49" charset="0"/>
                </a:rPr>
                <a:t>UNI’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$date</a:t>
              </a:r>
              <a:r>
                <a:rPr lang="en-US" sz="700" smtClean="0">
                  <a:latin typeface="Arial monospaced for SAP" pitchFamily="49" charset="0"/>
                </a:rPr>
                <a:t>=‘28-Jul-2016’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$time</a:t>
              </a:r>
              <a:r>
                <a:rPr lang="en-US" sz="700" smtClean="0">
                  <a:latin typeface="Arial monospaced for SAP" pitchFamily="49" charset="0"/>
                </a:rPr>
                <a:t>=‘16:38:58’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$system</a:t>
              </a:r>
              <a:r>
                <a:rPr lang="en-US" sz="700" smtClean="0">
                  <a:latin typeface="Arial monospaced for SAP" pitchFamily="49" charset="0"/>
                </a:rPr>
                <a:t>=‘L’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$machine</a:t>
              </a:r>
              <a:r>
                <a:rPr lang="en-US" sz="700" smtClean="0">
                  <a:latin typeface="Arial monospaced for SAP" pitchFamily="49" charset="0"/>
                </a:rPr>
                <a:t>=‘9508842005245’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$package</a:t>
              </a:r>
              <a:r>
                <a:rPr lang="en-US" sz="700" smtClean="0">
                  <a:latin typeface="Arial monospaced for SAP" pitchFamily="49" charset="0"/>
                </a:rPr>
                <a:t>=‘@5245.26’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$project</a:t>
              </a:r>
              <a:r>
                <a:rPr lang="en-US" sz="700" smtClean="0">
                  <a:latin typeface="Arial monospaced for SAP" pitchFamily="49" charset="0"/>
                </a:rPr>
                <a:t>=‘Sample Project’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;           t [s];           x [µ];           y [µ];          p [m°];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0.000000;        0.253306;        2.908677;       16.902641;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2.506266;        0.526349;        3.126859;       17.427985;</a:t>
              </a:r>
            </a:p>
            <a:p>
              <a:r>
                <a:rPr lang="en-US" sz="700">
                  <a:latin typeface="Arial monospaced for SAP" pitchFamily="49" charset="0"/>
                </a:rPr>
                <a:t>;        5.012531;        1.098562;        3.339841;       22.022205;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:                </a:t>
              </a:r>
              <a:r>
                <a:rPr lang="en-US" sz="700">
                  <a:latin typeface="Arial monospaced for SAP" pitchFamily="49" charset="0"/>
                </a:rPr>
                <a:t>:                :               :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;     </a:t>
              </a:r>
              <a:r>
                <a:rPr lang="en-US" sz="700">
                  <a:latin typeface="Arial monospaced for SAP" pitchFamily="49" charset="0"/>
                </a:rPr>
                <a:t>1000.000000;        0.095291;        3.662474;       19.950723;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67744" y="3429000"/>
            <a:ext cx="4639657" cy="2880320"/>
            <a:chOff x="467544" y="1052736"/>
            <a:chExt cx="3888432" cy="2880320"/>
          </a:xfrm>
        </p:grpSpPr>
        <p:sp>
          <p:nvSpPr>
            <p:cNvPr id="14" name="Rectangle 13"/>
            <p:cNvSpPr/>
            <p:nvPr/>
          </p:nvSpPr>
          <p:spPr>
            <a:xfrm>
              <a:off x="467544" y="1052736"/>
              <a:ext cx="3888432" cy="288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1136680"/>
              <a:ext cx="3600400" cy="23042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type=uni</a:t>
              </a:r>
            </a:p>
            <a:p>
              <a:r>
                <a:rPr lang="en-US" sz="700">
                  <a:latin typeface="Arial monospaced for SAP" pitchFamily="49" charset="0"/>
                </a:rPr>
                <a:t>$title=28-Jul-2016 @ 16:38:58 Plain Data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>
                  <a:latin typeface="Arial monospaced for SAP" pitchFamily="49" charset="0"/>
                </a:rPr>
                <a:t>% these are three comment lines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$</a:t>
              </a:r>
              <a:r>
                <a:rPr lang="en-US" sz="700">
                  <a:latin typeface="Arial monospaced for SAP" pitchFamily="49" charset="0"/>
                </a:rPr>
                <a:t>comment=sin/cos data (random frequency &amp; magnitude)</a:t>
              </a:r>
            </a:p>
            <a:p>
              <a:r>
                <a:rPr lang="en-US" sz="700">
                  <a:latin typeface="Arial monospaced for SAP" pitchFamily="49" charset="0"/>
                </a:rPr>
                <a:t>$comment=Type: UNI</a:t>
              </a:r>
            </a:p>
            <a:p>
              <a:r>
                <a:rPr lang="en-US" sz="700">
                  <a:latin typeface="Arial monospaced for SAP" pitchFamily="49" charset="0"/>
                </a:rPr>
                <a:t>$date=28-Jul-2016</a:t>
              </a:r>
            </a:p>
            <a:p>
              <a:r>
                <a:rPr lang="en-US" sz="700">
                  <a:latin typeface="Arial monospaced for SAP" pitchFamily="49" charset="0"/>
                </a:rPr>
                <a:t>$time=16:38:58</a:t>
              </a:r>
            </a:p>
            <a:p>
              <a:r>
                <a:rPr lang="en-US" sz="700">
                  <a:latin typeface="Arial monospaced for SAP" pitchFamily="49" charset="0"/>
                </a:rPr>
                <a:t>$system=L</a:t>
              </a:r>
            </a:p>
            <a:p>
              <a:r>
                <a:rPr lang="en-US" sz="700">
                  <a:latin typeface="Arial monospaced for SAP" pitchFamily="49" charset="0"/>
                </a:rPr>
                <a:t>$machine=9508842005245</a:t>
              </a:r>
            </a:p>
            <a:p>
              <a:r>
                <a:rPr lang="en-US" sz="700">
                  <a:latin typeface="Arial monospaced for SAP" pitchFamily="49" charset="0"/>
                </a:rPr>
                <a:t>$package=@5245.26</a:t>
              </a:r>
            </a:p>
            <a:p>
              <a:r>
                <a:rPr lang="en-US" sz="700">
                  <a:latin typeface="Arial monospaced for SAP" pitchFamily="49" charset="0"/>
                </a:rPr>
                <a:t>$project=Sample Project</a:t>
              </a:r>
            </a:p>
            <a:p>
              <a:r>
                <a:rPr lang="en-US" sz="700">
                  <a:latin typeface="Arial monospaced for SAP" pitchFamily="49" charset="0"/>
                </a:rPr>
                <a:t>$shape.kind='circle'</a:t>
              </a:r>
            </a:p>
            <a:p>
              <a:r>
                <a:rPr lang="en-US" sz="700">
                  <a:latin typeface="Arial monospaced for SAP" pitchFamily="49" charset="0"/>
                </a:rPr>
                <a:t>$shape.color.line='b'</a:t>
              </a:r>
            </a:p>
            <a:p>
              <a:r>
                <a:rPr lang="en-US" sz="700">
                  <a:latin typeface="Arial monospaced for SAP" pitchFamily="49" charset="0"/>
                </a:rPr>
                <a:t>$shape.color.fill='y'</a:t>
              </a:r>
            </a:p>
            <a:p>
              <a:r>
                <a:rPr lang="en-US" sz="700">
                  <a:latin typeface="Arial monospaced for SAP" pitchFamily="49" charset="0"/>
                </a:rPr>
                <a:t>$shape.width=[3]</a:t>
              </a:r>
            </a:p>
            <a:p>
              <a:r>
                <a:rPr lang="en-US" sz="700">
                  <a:latin typeface="Arial monospaced for SAP" pitchFamily="49" charset="0"/>
                </a:rPr>
                <a:t>$junk={[0,1.5],(struct('kind',[1],'color',(struct('line','b','fill','y'))))}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%</a:t>
              </a:r>
              <a:endParaRPr lang="en-US" sz="700">
                <a:latin typeface="Arial monospaced for SAP" pitchFamily="49" charset="0"/>
              </a:endParaRPr>
            </a:p>
            <a:p>
              <a:r>
                <a:rPr lang="en-US" sz="700">
                  <a:latin typeface="Arial monospaced for SAP" pitchFamily="49" charset="0"/>
                </a:rPr>
                <a:t>% the data header is a sequence of symbols followed by the unit in brackets</a:t>
              </a:r>
            </a:p>
            <a:p>
              <a:r>
                <a:rPr lang="en-US" sz="700">
                  <a:latin typeface="Arial monospaced for SAP" pitchFamily="49" charset="0"/>
                </a:rPr>
                <a:t>%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      </a:t>
              </a:r>
              <a:r>
                <a:rPr lang="en-US" sz="700">
                  <a:latin typeface="Arial monospaced for SAP" pitchFamily="49" charset="0"/>
                </a:rPr>
                <a:t>t [s]           x [µ]           y [µ]          p [m°]</a:t>
              </a:r>
            </a:p>
            <a:p>
              <a:r>
                <a:rPr lang="en-US" sz="700">
                  <a:latin typeface="Arial monospaced for SAP" pitchFamily="49" charset="0"/>
                </a:rPr>
                <a:t>        0.000000        0.253306        2.908677       16.902641</a:t>
              </a:r>
            </a:p>
            <a:p>
              <a:r>
                <a:rPr lang="en-US" sz="700">
                  <a:latin typeface="Arial monospaced for SAP" pitchFamily="49" charset="0"/>
                </a:rPr>
                <a:t> </a:t>
              </a:r>
              <a:r>
                <a:rPr lang="en-US" sz="700" smtClean="0">
                  <a:latin typeface="Arial monospaced for SAP" pitchFamily="49" charset="0"/>
                </a:rPr>
                <a:t>     997.493734       </a:t>
              </a:r>
              <a:r>
                <a:rPr lang="en-US" sz="700">
                  <a:latin typeface="Arial monospaced for SAP" pitchFamily="49" charset="0"/>
                </a:rPr>
                <a:t>-0.566062        3.124517       </a:t>
              </a:r>
              <a:r>
                <a:rPr lang="en-US" sz="700" smtClean="0">
                  <a:latin typeface="Arial monospaced for SAP" pitchFamily="49" charset="0"/>
                </a:rPr>
                <a:t>12.712573</a:t>
              </a:r>
            </a:p>
            <a:p>
              <a:r>
                <a:rPr lang="en-US" sz="700">
                  <a:latin typeface="Arial monospaced for SAP" pitchFamily="49" charset="0"/>
                </a:rPr>
                <a:t> </a:t>
              </a:r>
              <a:r>
                <a:rPr lang="en-US" sz="700" smtClean="0">
                  <a:latin typeface="Arial monospaced for SAP" pitchFamily="49" charset="0"/>
                </a:rPr>
                <a:t>           :               </a:t>
              </a:r>
              <a:r>
                <a:rPr lang="en-US" sz="700">
                  <a:latin typeface="Arial monospaced for SAP" pitchFamily="49" charset="0"/>
                </a:rPr>
                <a:t>:               :               :</a:t>
              </a:r>
            </a:p>
            <a:p>
              <a:r>
                <a:rPr lang="en-US" sz="700" smtClean="0">
                  <a:latin typeface="Arial monospaced for SAP" pitchFamily="49" charset="0"/>
                </a:rPr>
                <a:t>     1000.000000        </a:t>
              </a:r>
              <a:r>
                <a:rPr lang="en-US" sz="700">
                  <a:latin typeface="Arial monospaced for SAP" pitchFamily="49" charset="0"/>
                </a:rPr>
                <a:t>0.095291        3.662474       19.950723</a:t>
              </a:r>
              <a:endParaRPr lang="en-US" sz="700" dirty="0" smtClean="0">
                <a:latin typeface="Arial monospaced for SAP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83812" y="3157768"/>
            <a:ext cx="273796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smtClean="0"/>
              <a:t>a) log file format with standard syntax</a:t>
            </a:r>
            <a:endParaRPr lang="en-US" sz="13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538213" y="6317271"/>
            <a:ext cx="273796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smtClean="0"/>
              <a:t>c) log file format including comments, structures and lists</a:t>
            </a:r>
            <a:endParaRPr lang="en-US" sz="13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004048" y="3172772"/>
            <a:ext cx="273796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smtClean="0"/>
              <a:t>b) log file format with simplified syntax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4059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83568" y="1628800"/>
            <a:ext cx="8280000" cy="51281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AT" sz="1800" smtClean="0"/>
              <a:t>A </a:t>
            </a:r>
            <a:r>
              <a:rPr lang="de-AT" sz="1800" i="1" smtClean="0"/>
              <a:t>log file </a:t>
            </a:r>
            <a:r>
              <a:rPr lang="de-AT" sz="1800" smtClean="0"/>
              <a:t>contains one or more log objects</a:t>
            </a:r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Syntax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6" name="Group 15"/>
          <p:cNvGrpSpPr/>
          <p:nvPr/>
        </p:nvGrpSpPr>
        <p:grpSpPr>
          <a:xfrm>
            <a:off x="2628534" y="2060848"/>
            <a:ext cx="3599650" cy="761821"/>
            <a:chOff x="2628534" y="1844824"/>
            <a:chExt cx="3599650" cy="761821"/>
          </a:xfrm>
        </p:grpSpPr>
        <p:sp>
          <p:nvSpPr>
            <p:cNvPr id="7" name="Rounded Rectangle 6"/>
            <p:cNvSpPr/>
            <p:nvPr/>
          </p:nvSpPr>
          <p:spPr>
            <a:xfrm flipV="1">
              <a:off x="3238352" y="1844824"/>
              <a:ext cx="2540533" cy="580951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endCxn id="10" idx="1"/>
            </p:cNvCxnSpPr>
            <p:nvPr/>
          </p:nvCxnSpPr>
          <p:spPr>
            <a:xfrm>
              <a:off x="2628534" y="2426625"/>
              <a:ext cx="132127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949806" y="2246605"/>
              <a:ext cx="1080120" cy="360040"/>
              <a:chOff x="3779912" y="2060848"/>
              <a:chExt cx="1080120" cy="3600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log object</a:t>
                </a:r>
                <a:endParaRPr lang="en-US" sz="1300" dirty="0" smtClean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5029926" y="2426625"/>
              <a:ext cx="119825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28534" y="2258433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log file</a:t>
              </a:r>
              <a:endParaRPr lang="en-US" sz="1050" dirty="0" smtClean="0"/>
            </a:p>
          </p:txBody>
        </p:sp>
      </p:grpSp>
      <p:sp>
        <p:nvSpPr>
          <p:cNvPr id="14" name="Text Placeholder 2"/>
          <p:cNvSpPr txBox="1">
            <a:spLocks/>
          </p:cNvSpPr>
          <p:nvPr/>
        </p:nvSpPr>
        <p:spPr>
          <a:xfrm>
            <a:off x="683568" y="2996952"/>
            <a:ext cx="8280000" cy="51281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800" smtClean="0"/>
              <a:t>A log object contains optional parameter lines, an obligatory header line and one or more data lines</a:t>
            </a:r>
            <a:endParaRPr lang="en-US" sz="180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720032" y="5652488"/>
            <a:ext cx="8280000" cy="51281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800" smtClean="0"/>
              <a:t>Comment lines can be placed at any line position of the log file. A comment line starts with a ‘</a:t>
            </a:r>
            <a:r>
              <a:rPr lang="de-AT" sz="18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de-AT" sz="1800" smtClean="0"/>
              <a:t>‘ character, proceeded by any characters (zero or more)</a:t>
            </a:r>
            <a:endParaRPr lang="en-US" sz="1800"/>
          </a:p>
        </p:txBody>
      </p:sp>
      <p:sp>
        <p:nvSpPr>
          <p:cNvPr id="41" name="Text Placeholder 2"/>
          <p:cNvSpPr txBox="1">
            <a:spLocks/>
          </p:cNvSpPr>
          <p:nvPr/>
        </p:nvSpPr>
        <p:spPr>
          <a:xfrm>
            <a:off x="683568" y="1124744"/>
            <a:ext cx="8280000" cy="51281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smtClean="0"/>
              <a:t>Log files have to be represented by readable text files</a:t>
            </a:r>
            <a:endParaRPr lang="en-US" sz="1800"/>
          </a:p>
        </p:txBody>
      </p:sp>
      <p:grpSp>
        <p:nvGrpSpPr>
          <p:cNvPr id="61" name="Group 60"/>
          <p:cNvGrpSpPr/>
          <p:nvPr/>
        </p:nvGrpSpPr>
        <p:grpSpPr>
          <a:xfrm>
            <a:off x="1259632" y="3717032"/>
            <a:ext cx="6940606" cy="1656633"/>
            <a:chOff x="824734" y="3717032"/>
            <a:chExt cx="7710556" cy="1656633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3889101"/>
              <a:ext cx="3142474" cy="911857"/>
            </a:xfrm>
            <a:prstGeom prst="roundRect">
              <a:avLst>
                <a:gd name="adj" fmla="val 2710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233948" y="4285594"/>
              <a:ext cx="2631237" cy="1088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403648" y="3906602"/>
              <a:ext cx="1707940" cy="897175"/>
            </a:xfrm>
            <a:prstGeom prst="roundRect">
              <a:avLst>
                <a:gd name="adj" fmla="val 184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24734" y="4805778"/>
              <a:ext cx="266714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1403648" y="4390482"/>
              <a:ext cx="1707940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737728" y="3717032"/>
              <a:ext cx="1090328" cy="864096"/>
              <a:chOff x="3769704" y="1556792"/>
              <a:chExt cx="1090328" cy="86409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79912" y="2112854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parameter</a:t>
                </a:r>
                <a:endParaRPr lang="en-US" sz="1300" dirty="0" smtClean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779912" y="1556792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8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69704" y="1638094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>
                    <a:solidFill>
                      <a:srgbClr val="008837"/>
                    </a:solidFill>
                  </a:rPr>
                  <a:t>comment</a:t>
                </a:r>
                <a:endParaRPr lang="en-US" sz="1300" dirty="0" smtClean="0">
                  <a:solidFill>
                    <a:srgbClr val="008837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63588" y="4853109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log object</a:t>
              </a:r>
              <a:endParaRPr lang="en-US" sz="1050" dirty="0" smtClean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494730" y="4625758"/>
              <a:ext cx="1205384" cy="360040"/>
              <a:chOff x="4067944" y="2060848"/>
              <a:chExt cx="792088" cy="36004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067944" y="2060848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67944" y="2138732"/>
                <a:ext cx="792088" cy="126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header</a:t>
                </a:r>
                <a:endParaRPr lang="en-US" sz="1300" dirty="0" smtClean="0"/>
              </a:p>
            </p:txBody>
          </p:sp>
        </p:grpSp>
        <p:cxnSp>
          <p:nvCxnSpPr>
            <p:cNvPr id="36" name="Straight Connector 35"/>
            <p:cNvCxnSpPr>
              <a:stCxn id="34" idx="3"/>
            </p:cNvCxnSpPr>
            <p:nvPr/>
          </p:nvCxnSpPr>
          <p:spPr>
            <a:xfrm flipV="1">
              <a:off x="4700114" y="4802164"/>
              <a:ext cx="519958" cy="361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837332" y="4391157"/>
              <a:ext cx="14401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2829381" y="3897052"/>
              <a:ext cx="14401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5233949" y="4357153"/>
              <a:ext cx="2631237" cy="883726"/>
              <a:chOff x="5400093" y="4492015"/>
              <a:chExt cx="2631237" cy="88372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202144" y="4667603"/>
                <a:ext cx="829186" cy="537744"/>
                <a:chOff x="7305507" y="4667603"/>
                <a:chExt cx="829186" cy="537744"/>
              </a:xfrm>
            </p:grpSpPr>
            <p:sp>
              <p:nvSpPr>
                <p:cNvPr id="51" name="Freeform 50"/>
                <p:cNvSpPr/>
                <p:nvPr/>
              </p:nvSpPr>
              <p:spPr>
                <a:xfrm flipH="1">
                  <a:off x="7305507" y="4667603"/>
                  <a:ext cx="829186" cy="269527"/>
                </a:xfrm>
                <a:custGeom>
                  <a:avLst/>
                  <a:gdLst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01925 w 569344"/>
                    <a:gd name="connsiteY2" fmla="*/ 69011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232913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72395 h 272395"/>
                    <a:gd name="connsiteX1" fmla="*/ 181155 w 569344"/>
                    <a:gd name="connsiteY1" fmla="*/ 237890 h 272395"/>
                    <a:gd name="connsiteX2" fmla="*/ 370936 w 569344"/>
                    <a:gd name="connsiteY2" fmla="*/ 22230 h 272395"/>
                    <a:gd name="connsiteX3" fmla="*/ 569344 w 569344"/>
                    <a:gd name="connsiteY3" fmla="*/ 4977 h 272395"/>
                    <a:gd name="connsiteX4" fmla="*/ 569344 w 569344"/>
                    <a:gd name="connsiteY4" fmla="*/ 4977 h 272395"/>
                    <a:gd name="connsiteX0" fmla="*/ 0 w 569344"/>
                    <a:gd name="connsiteY0" fmla="*/ 267646 h 267646"/>
                    <a:gd name="connsiteX1" fmla="*/ 181155 w 569344"/>
                    <a:gd name="connsiteY1" fmla="*/ 233141 h 267646"/>
                    <a:gd name="connsiteX2" fmla="*/ 327804 w 569344"/>
                    <a:gd name="connsiteY2" fmla="*/ 26107 h 267646"/>
                    <a:gd name="connsiteX3" fmla="*/ 569344 w 569344"/>
                    <a:gd name="connsiteY3" fmla="*/ 228 h 267646"/>
                    <a:gd name="connsiteX4" fmla="*/ 569344 w 569344"/>
                    <a:gd name="connsiteY4" fmla="*/ 228 h 267646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897148"/>
                    <a:gd name="connsiteY0" fmla="*/ 269334 h 269334"/>
                    <a:gd name="connsiteX1" fmla="*/ 172528 w 897148"/>
                    <a:gd name="connsiteY1" fmla="*/ 243456 h 269334"/>
                    <a:gd name="connsiteX2" fmla="*/ 327804 w 897148"/>
                    <a:gd name="connsiteY2" fmla="*/ 27795 h 269334"/>
                    <a:gd name="connsiteX3" fmla="*/ 569344 w 897148"/>
                    <a:gd name="connsiteY3" fmla="*/ 1916 h 269334"/>
                    <a:gd name="connsiteX4" fmla="*/ 897148 w 897148"/>
                    <a:gd name="connsiteY4" fmla="*/ 1916 h 269334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794294"/>
                    <a:gd name="connsiteY0" fmla="*/ 269335 h 269335"/>
                    <a:gd name="connsiteX1" fmla="*/ 172528 w 1794294"/>
                    <a:gd name="connsiteY1" fmla="*/ 243457 h 269335"/>
                    <a:gd name="connsiteX2" fmla="*/ 327804 w 1794294"/>
                    <a:gd name="connsiteY2" fmla="*/ 27796 h 269335"/>
                    <a:gd name="connsiteX3" fmla="*/ 569344 w 1794294"/>
                    <a:gd name="connsiteY3" fmla="*/ 1917 h 269335"/>
                    <a:gd name="connsiteX4" fmla="*/ 1794294 w 1794294"/>
                    <a:gd name="connsiteY4" fmla="*/ 1917 h 269335"/>
                    <a:gd name="connsiteX0" fmla="*/ 0 w 1492370"/>
                    <a:gd name="connsiteY0" fmla="*/ 269335 h 269335"/>
                    <a:gd name="connsiteX1" fmla="*/ 172528 w 1492370"/>
                    <a:gd name="connsiteY1" fmla="*/ 243457 h 269335"/>
                    <a:gd name="connsiteX2" fmla="*/ 327804 w 1492370"/>
                    <a:gd name="connsiteY2" fmla="*/ 27796 h 269335"/>
                    <a:gd name="connsiteX3" fmla="*/ 569344 w 1492370"/>
                    <a:gd name="connsiteY3" fmla="*/ 1917 h 269335"/>
                    <a:gd name="connsiteX4" fmla="*/ 1492370 w 1492370"/>
                    <a:gd name="connsiteY4" fmla="*/ 1917 h 269335"/>
                    <a:gd name="connsiteX0" fmla="*/ 0 w 1552755"/>
                    <a:gd name="connsiteY0" fmla="*/ 276044 h 276044"/>
                    <a:gd name="connsiteX1" fmla="*/ 172528 w 1552755"/>
                    <a:gd name="connsiteY1" fmla="*/ 250166 h 276044"/>
                    <a:gd name="connsiteX2" fmla="*/ 327804 w 1552755"/>
                    <a:gd name="connsiteY2" fmla="*/ 34505 h 276044"/>
                    <a:gd name="connsiteX3" fmla="*/ 569344 w 1552755"/>
                    <a:gd name="connsiteY3" fmla="*/ 8626 h 276044"/>
                    <a:gd name="connsiteX4" fmla="*/ 1552755 w 1552755"/>
                    <a:gd name="connsiteY4" fmla="*/ 0 h 276044"/>
                    <a:gd name="connsiteX0" fmla="*/ 0 w 797381"/>
                    <a:gd name="connsiteY0" fmla="*/ 268380 h 268380"/>
                    <a:gd name="connsiteX1" fmla="*/ 172528 w 797381"/>
                    <a:gd name="connsiteY1" fmla="*/ 242502 h 268380"/>
                    <a:gd name="connsiteX2" fmla="*/ 327804 w 797381"/>
                    <a:gd name="connsiteY2" fmla="*/ 26841 h 268380"/>
                    <a:gd name="connsiteX3" fmla="*/ 569344 w 797381"/>
                    <a:gd name="connsiteY3" fmla="*/ 962 h 268380"/>
                    <a:gd name="connsiteX4" fmla="*/ 797381 w 797381"/>
                    <a:gd name="connsiteY4" fmla="*/ 8238 h 268380"/>
                    <a:gd name="connsiteX0" fmla="*/ 0 w 829186"/>
                    <a:gd name="connsiteY0" fmla="*/ 269527 h 269527"/>
                    <a:gd name="connsiteX1" fmla="*/ 172528 w 829186"/>
                    <a:gd name="connsiteY1" fmla="*/ 243649 h 269527"/>
                    <a:gd name="connsiteX2" fmla="*/ 327804 w 829186"/>
                    <a:gd name="connsiteY2" fmla="*/ 27988 h 269527"/>
                    <a:gd name="connsiteX3" fmla="*/ 569344 w 829186"/>
                    <a:gd name="connsiteY3" fmla="*/ 2109 h 269527"/>
                    <a:gd name="connsiteX4" fmla="*/ 829186 w 829186"/>
                    <a:gd name="connsiteY4" fmla="*/ 1433 h 26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186" h="269527">
                      <a:moveTo>
                        <a:pt x="0" y="269527"/>
                      </a:moveTo>
                      <a:cubicBezTo>
                        <a:pt x="65417" y="251555"/>
                        <a:pt x="117894" y="266653"/>
                        <a:pt x="172528" y="243649"/>
                      </a:cubicBezTo>
                      <a:cubicBezTo>
                        <a:pt x="227162" y="220645"/>
                        <a:pt x="261668" y="68245"/>
                        <a:pt x="327804" y="27988"/>
                      </a:cubicBezTo>
                      <a:cubicBezTo>
                        <a:pt x="393940" y="-12269"/>
                        <a:pt x="324929" y="6422"/>
                        <a:pt x="569344" y="2109"/>
                      </a:cubicBezTo>
                      <a:cubicBezTo>
                        <a:pt x="813759" y="-2204"/>
                        <a:pt x="-125470" y="1434"/>
                        <a:pt x="829186" y="143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 flipH="1" flipV="1">
                  <a:off x="7305507" y="4935820"/>
                  <a:ext cx="829186" cy="269527"/>
                </a:xfrm>
                <a:custGeom>
                  <a:avLst/>
                  <a:gdLst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01925 w 569344"/>
                    <a:gd name="connsiteY2" fmla="*/ 69011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232913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72395 h 272395"/>
                    <a:gd name="connsiteX1" fmla="*/ 181155 w 569344"/>
                    <a:gd name="connsiteY1" fmla="*/ 237890 h 272395"/>
                    <a:gd name="connsiteX2" fmla="*/ 370936 w 569344"/>
                    <a:gd name="connsiteY2" fmla="*/ 22230 h 272395"/>
                    <a:gd name="connsiteX3" fmla="*/ 569344 w 569344"/>
                    <a:gd name="connsiteY3" fmla="*/ 4977 h 272395"/>
                    <a:gd name="connsiteX4" fmla="*/ 569344 w 569344"/>
                    <a:gd name="connsiteY4" fmla="*/ 4977 h 272395"/>
                    <a:gd name="connsiteX0" fmla="*/ 0 w 569344"/>
                    <a:gd name="connsiteY0" fmla="*/ 267646 h 267646"/>
                    <a:gd name="connsiteX1" fmla="*/ 181155 w 569344"/>
                    <a:gd name="connsiteY1" fmla="*/ 233141 h 267646"/>
                    <a:gd name="connsiteX2" fmla="*/ 327804 w 569344"/>
                    <a:gd name="connsiteY2" fmla="*/ 26107 h 267646"/>
                    <a:gd name="connsiteX3" fmla="*/ 569344 w 569344"/>
                    <a:gd name="connsiteY3" fmla="*/ 228 h 267646"/>
                    <a:gd name="connsiteX4" fmla="*/ 569344 w 569344"/>
                    <a:gd name="connsiteY4" fmla="*/ 228 h 267646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897148"/>
                    <a:gd name="connsiteY0" fmla="*/ 269334 h 269334"/>
                    <a:gd name="connsiteX1" fmla="*/ 172528 w 897148"/>
                    <a:gd name="connsiteY1" fmla="*/ 243456 h 269334"/>
                    <a:gd name="connsiteX2" fmla="*/ 327804 w 897148"/>
                    <a:gd name="connsiteY2" fmla="*/ 27795 h 269334"/>
                    <a:gd name="connsiteX3" fmla="*/ 569344 w 897148"/>
                    <a:gd name="connsiteY3" fmla="*/ 1916 h 269334"/>
                    <a:gd name="connsiteX4" fmla="*/ 897148 w 897148"/>
                    <a:gd name="connsiteY4" fmla="*/ 1916 h 269334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794294"/>
                    <a:gd name="connsiteY0" fmla="*/ 269335 h 269335"/>
                    <a:gd name="connsiteX1" fmla="*/ 172528 w 1794294"/>
                    <a:gd name="connsiteY1" fmla="*/ 243457 h 269335"/>
                    <a:gd name="connsiteX2" fmla="*/ 327804 w 1794294"/>
                    <a:gd name="connsiteY2" fmla="*/ 27796 h 269335"/>
                    <a:gd name="connsiteX3" fmla="*/ 569344 w 1794294"/>
                    <a:gd name="connsiteY3" fmla="*/ 1917 h 269335"/>
                    <a:gd name="connsiteX4" fmla="*/ 1794294 w 1794294"/>
                    <a:gd name="connsiteY4" fmla="*/ 1917 h 269335"/>
                    <a:gd name="connsiteX0" fmla="*/ 0 w 1492370"/>
                    <a:gd name="connsiteY0" fmla="*/ 269335 h 269335"/>
                    <a:gd name="connsiteX1" fmla="*/ 172528 w 1492370"/>
                    <a:gd name="connsiteY1" fmla="*/ 243457 h 269335"/>
                    <a:gd name="connsiteX2" fmla="*/ 327804 w 1492370"/>
                    <a:gd name="connsiteY2" fmla="*/ 27796 h 269335"/>
                    <a:gd name="connsiteX3" fmla="*/ 569344 w 1492370"/>
                    <a:gd name="connsiteY3" fmla="*/ 1917 h 269335"/>
                    <a:gd name="connsiteX4" fmla="*/ 1492370 w 1492370"/>
                    <a:gd name="connsiteY4" fmla="*/ 1917 h 269335"/>
                    <a:gd name="connsiteX0" fmla="*/ 0 w 1552755"/>
                    <a:gd name="connsiteY0" fmla="*/ 276044 h 276044"/>
                    <a:gd name="connsiteX1" fmla="*/ 172528 w 1552755"/>
                    <a:gd name="connsiteY1" fmla="*/ 250166 h 276044"/>
                    <a:gd name="connsiteX2" fmla="*/ 327804 w 1552755"/>
                    <a:gd name="connsiteY2" fmla="*/ 34505 h 276044"/>
                    <a:gd name="connsiteX3" fmla="*/ 569344 w 1552755"/>
                    <a:gd name="connsiteY3" fmla="*/ 8626 h 276044"/>
                    <a:gd name="connsiteX4" fmla="*/ 1552755 w 1552755"/>
                    <a:gd name="connsiteY4" fmla="*/ 0 h 276044"/>
                    <a:gd name="connsiteX0" fmla="*/ 0 w 797381"/>
                    <a:gd name="connsiteY0" fmla="*/ 268380 h 268380"/>
                    <a:gd name="connsiteX1" fmla="*/ 172528 w 797381"/>
                    <a:gd name="connsiteY1" fmla="*/ 242502 h 268380"/>
                    <a:gd name="connsiteX2" fmla="*/ 327804 w 797381"/>
                    <a:gd name="connsiteY2" fmla="*/ 26841 h 268380"/>
                    <a:gd name="connsiteX3" fmla="*/ 569344 w 797381"/>
                    <a:gd name="connsiteY3" fmla="*/ 962 h 268380"/>
                    <a:gd name="connsiteX4" fmla="*/ 797381 w 797381"/>
                    <a:gd name="connsiteY4" fmla="*/ 8238 h 268380"/>
                    <a:gd name="connsiteX0" fmla="*/ 0 w 829186"/>
                    <a:gd name="connsiteY0" fmla="*/ 269527 h 269527"/>
                    <a:gd name="connsiteX1" fmla="*/ 172528 w 829186"/>
                    <a:gd name="connsiteY1" fmla="*/ 243649 h 269527"/>
                    <a:gd name="connsiteX2" fmla="*/ 327804 w 829186"/>
                    <a:gd name="connsiteY2" fmla="*/ 27988 h 269527"/>
                    <a:gd name="connsiteX3" fmla="*/ 569344 w 829186"/>
                    <a:gd name="connsiteY3" fmla="*/ 2109 h 269527"/>
                    <a:gd name="connsiteX4" fmla="*/ 829186 w 829186"/>
                    <a:gd name="connsiteY4" fmla="*/ 1433 h 26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186" h="269527">
                      <a:moveTo>
                        <a:pt x="0" y="269527"/>
                      </a:moveTo>
                      <a:cubicBezTo>
                        <a:pt x="65417" y="251555"/>
                        <a:pt x="117894" y="266653"/>
                        <a:pt x="172528" y="243649"/>
                      </a:cubicBezTo>
                      <a:cubicBezTo>
                        <a:pt x="227162" y="220645"/>
                        <a:pt x="261668" y="68245"/>
                        <a:pt x="327804" y="27988"/>
                      </a:cubicBezTo>
                      <a:cubicBezTo>
                        <a:pt x="393940" y="-12269"/>
                        <a:pt x="324929" y="6422"/>
                        <a:pt x="569344" y="2109"/>
                      </a:cubicBezTo>
                      <a:cubicBezTo>
                        <a:pt x="813759" y="-2204"/>
                        <a:pt x="-125470" y="1434"/>
                        <a:pt x="829186" y="143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228184" y="4492015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8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6237230" y="5015701"/>
                <a:ext cx="1080120" cy="360040"/>
                <a:chOff x="3779912" y="2060848"/>
                <a:chExt cx="1080120" cy="3600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779912" y="2060848"/>
                  <a:ext cx="1080120" cy="3600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779912" y="2130106"/>
                  <a:ext cx="1080120" cy="252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300" smtClean="0"/>
                    <a:t>data line</a:t>
                  </a:r>
                  <a:endParaRPr lang="en-US" sz="1300" dirty="0" smtClean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400093" y="4667603"/>
                <a:ext cx="829186" cy="537744"/>
                <a:chOff x="5400093" y="4667603"/>
                <a:chExt cx="829186" cy="537744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5400093" y="4667603"/>
                  <a:ext cx="829186" cy="269527"/>
                </a:xfrm>
                <a:custGeom>
                  <a:avLst/>
                  <a:gdLst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01925 w 569344"/>
                    <a:gd name="connsiteY2" fmla="*/ 69011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232913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72395 h 272395"/>
                    <a:gd name="connsiteX1" fmla="*/ 181155 w 569344"/>
                    <a:gd name="connsiteY1" fmla="*/ 237890 h 272395"/>
                    <a:gd name="connsiteX2" fmla="*/ 370936 w 569344"/>
                    <a:gd name="connsiteY2" fmla="*/ 22230 h 272395"/>
                    <a:gd name="connsiteX3" fmla="*/ 569344 w 569344"/>
                    <a:gd name="connsiteY3" fmla="*/ 4977 h 272395"/>
                    <a:gd name="connsiteX4" fmla="*/ 569344 w 569344"/>
                    <a:gd name="connsiteY4" fmla="*/ 4977 h 272395"/>
                    <a:gd name="connsiteX0" fmla="*/ 0 w 569344"/>
                    <a:gd name="connsiteY0" fmla="*/ 267646 h 267646"/>
                    <a:gd name="connsiteX1" fmla="*/ 181155 w 569344"/>
                    <a:gd name="connsiteY1" fmla="*/ 233141 h 267646"/>
                    <a:gd name="connsiteX2" fmla="*/ 327804 w 569344"/>
                    <a:gd name="connsiteY2" fmla="*/ 26107 h 267646"/>
                    <a:gd name="connsiteX3" fmla="*/ 569344 w 569344"/>
                    <a:gd name="connsiteY3" fmla="*/ 228 h 267646"/>
                    <a:gd name="connsiteX4" fmla="*/ 569344 w 569344"/>
                    <a:gd name="connsiteY4" fmla="*/ 228 h 267646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897148"/>
                    <a:gd name="connsiteY0" fmla="*/ 269334 h 269334"/>
                    <a:gd name="connsiteX1" fmla="*/ 172528 w 897148"/>
                    <a:gd name="connsiteY1" fmla="*/ 243456 h 269334"/>
                    <a:gd name="connsiteX2" fmla="*/ 327804 w 897148"/>
                    <a:gd name="connsiteY2" fmla="*/ 27795 h 269334"/>
                    <a:gd name="connsiteX3" fmla="*/ 569344 w 897148"/>
                    <a:gd name="connsiteY3" fmla="*/ 1916 h 269334"/>
                    <a:gd name="connsiteX4" fmla="*/ 897148 w 897148"/>
                    <a:gd name="connsiteY4" fmla="*/ 1916 h 269334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794294"/>
                    <a:gd name="connsiteY0" fmla="*/ 269335 h 269335"/>
                    <a:gd name="connsiteX1" fmla="*/ 172528 w 1794294"/>
                    <a:gd name="connsiteY1" fmla="*/ 243457 h 269335"/>
                    <a:gd name="connsiteX2" fmla="*/ 327804 w 1794294"/>
                    <a:gd name="connsiteY2" fmla="*/ 27796 h 269335"/>
                    <a:gd name="connsiteX3" fmla="*/ 569344 w 1794294"/>
                    <a:gd name="connsiteY3" fmla="*/ 1917 h 269335"/>
                    <a:gd name="connsiteX4" fmla="*/ 1794294 w 1794294"/>
                    <a:gd name="connsiteY4" fmla="*/ 1917 h 269335"/>
                    <a:gd name="connsiteX0" fmla="*/ 0 w 1492370"/>
                    <a:gd name="connsiteY0" fmla="*/ 269335 h 269335"/>
                    <a:gd name="connsiteX1" fmla="*/ 172528 w 1492370"/>
                    <a:gd name="connsiteY1" fmla="*/ 243457 h 269335"/>
                    <a:gd name="connsiteX2" fmla="*/ 327804 w 1492370"/>
                    <a:gd name="connsiteY2" fmla="*/ 27796 h 269335"/>
                    <a:gd name="connsiteX3" fmla="*/ 569344 w 1492370"/>
                    <a:gd name="connsiteY3" fmla="*/ 1917 h 269335"/>
                    <a:gd name="connsiteX4" fmla="*/ 1492370 w 1492370"/>
                    <a:gd name="connsiteY4" fmla="*/ 1917 h 269335"/>
                    <a:gd name="connsiteX0" fmla="*/ 0 w 1552755"/>
                    <a:gd name="connsiteY0" fmla="*/ 276044 h 276044"/>
                    <a:gd name="connsiteX1" fmla="*/ 172528 w 1552755"/>
                    <a:gd name="connsiteY1" fmla="*/ 250166 h 276044"/>
                    <a:gd name="connsiteX2" fmla="*/ 327804 w 1552755"/>
                    <a:gd name="connsiteY2" fmla="*/ 34505 h 276044"/>
                    <a:gd name="connsiteX3" fmla="*/ 569344 w 1552755"/>
                    <a:gd name="connsiteY3" fmla="*/ 8626 h 276044"/>
                    <a:gd name="connsiteX4" fmla="*/ 1552755 w 1552755"/>
                    <a:gd name="connsiteY4" fmla="*/ 0 h 276044"/>
                    <a:gd name="connsiteX0" fmla="*/ 0 w 797381"/>
                    <a:gd name="connsiteY0" fmla="*/ 268380 h 268380"/>
                    <a:gd name="connsiteX1" fmla="*/ 172528 w 797381"/>
                    <a:gd name="connsiteY1" fmla="*/ 242502 h 268380"/>
                    <a:gd name="connsiteX2" fmla="*/ 327804 w 797381"/>
                    <a:gd name="connsiteY2" fmla="*/ 26841 h 268380"/>
                    <a:gd name="connsiteX3" fmla="*/ 569344 w 797381"/>
                    <a:gd name="connsiteY3" fmla="*/ 962 h 268380"/>
                    <a:gd name="connsiteX4" fmla="*/ 797381 w 797381"/>
                    <a:gd name="connsiteY4" fmla="*/ 8238 h 268380"/>
                    <a:gd name="connsiteX0" fmla="*/ 0 w 829186"/>
                    <a:gd name="connsiteY0" fmla="*/ 269527 h 269527"/>
                    <a:gd name="connsiteX1" fmla="*/ 172528 w 829186"/>
                    <a:gd name="connsiteY1" fmla="*/ 243649 h 269527"/>
                    <a:gd name="connsiteX2" fmla="*/ 327804 w 829186"/>
                    <a:gd name="connsiteY2" fmla="*/ 27988 h 269527"/>
                    <a:gd name="connsiteX3" fmla="*/ 569344 w 829186"/>
                    <a:gd name="connsiteY3" fmla="*/ 2109 h 269527"/>
                    <a:gd name="connsiteX4" fmla="*/ 829186 w 829186"/>
                    <a:gd name="connsiteY4" fmla="*/ 1433 h 26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186" h="269527">
                      <a:moveTo>
                        <a:pt x="0" y="269527"/>
                      </a:moveTo>
                      <a:cubicBezTo>
                        <a:pt x="65417" y="251555"/>
                        <a:pt x="117894" y="266653"/>
                        <a:pt x="172528" y="243649"/>
                      </a:cubicBezTo>
                      <a:cubicBezTo>
                        <a:pt x="227162" y="220645"/>
                        <a:pt x="261668" y="68245"/>
                        <a:pt x="327804" y="27988"/>
                      </a:cubicBezTo>
                      <a:cubicBezTo>
                        <a:pt x="393940" y="-12269"/>
                        <a:pt x="324929" y="6422"/>
                        <a:pt x="569344" y="2109"/>
                      </a:cubicBezTo>
                      <a:cubicBezTo>
                        <a:pt x="813759" y="-2204"/>
                        <a:pt x="-125470" y="1434"/>
                        <a:pt x="829186" y="143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 flipV="1">
                  <a:off x="5400093" y="4935820"/>
                  <a:ext cx="829186" cy="269527"/>
                </a:xfrm>
                <a:custGeom>
                  <a:avLst/>
                  <a:gdLst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01925 w 569344"/>
                    <a:gd name="connsiteY2" fmla="*/ 69011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198407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67418 h 267418"/>
                    <a:gd name="connsiteX1" fmla="*/ 181155 w 569344"/>
                    <a:gd name="connsiteY1" fmla="*/ 232913 h 267418"/>
                    <a:gd name="connsiteX2" fmla="*/ 370936 w 569344"/>
                    <a:gd name="connsiteY2" fmla="*/ 60385 h 267418"/>
                    <a:gd name="connsiteX3" fmla="*/ 569344 w 569344"/>
                    <a:gd name="connsiteY3" fmla="*/ 0 h 267418"/>
                    <a:gd name="connsiteX4" fmla="*/ 569344 w 569344"/>
                    <a:gd name="connsiteY4" fmla="*/ 0 h 267418"/>
                    <a:gd name="connsiteX0" fmla="*/ 0 w 569344"/>
                    <a:gd name="connsiteY0" fmla="*/ 272395 h 272395"/>
                    <a:gd name="connsiteX1" fmla="*/ 181155 w 569344"/>
                    <a:gd name="connsiteY1" fmla="*/ 237890 h 272395"/>
                    <a:gd name="connsiteX2" fmla="*/ 370936 w 569344"/>
                    <a:gd name="connsiteY2" fmla="*/ 22230 h 272395"/>
                    <a:gd name="connsiteX3" fmla="*/ 569344 w 569344"/>
                    <a:gd name="connsiteY3" fmla="*/ 4977 h 272395"/>
                    <a:gd name="connsiteX4" fmla="*/ 569344 w 569344"/>
                    <a:gd name="connsiteY4" fmla="*/ 4977 h 272395"/>
                    <a:gd name="connsiteX0" fmla="*/ 0 w 569344"/>
                    <a:gd name="connsiteY0" fmla="*/ 267646 h 267646"/>
                    <a:gd name="connsiteX1" fmla="*/ 181155 w 569344"/>
                    <a:gd name="connsiteY1" fmla="*/ 233141 h 267646"/>
                    <a:gd name="connsiteX2" fmla="*/ 327804 w 569344"/>
                    <a:gd name="connsiteY2" fmla="*/ 26107 h 267646"/>
                    <a:gd name="connsiteX3" fmla="*/ 569344 w 569344"/>
                    <a:gd name="connsiteY3" fmla="*/ 228 h 267646"/>
                    <a:gd name="connsiteX4" fmla="*/ 569344 w 569344"/>
                    <a:gd name="connsiteY4" fmla="*/ 228 h 267646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569344"/>
                    <a:gd name="connsiteY0" fmla="*/ 268104 h 268104"/>
                    <a:gd name="connsiteX1" fmla="*/ 172528 w 569344"/>
                    <a:gd name="connsiteY1" fmla="*/ 242226 h 268104"/>
                    <a:gd name="connsiteX2" fmla="*/ 327804 w 569344"/>
                    <a:gd name="connsiteY2" fmla="*/ 26565 h 268104"/>
                    <a:gd name="connsiteX3" fmla="*/ 569344 w 569344"/>
                    <a:gd name="connsiteY3" fmla="*/ 686 h 268104"/>
                    <a:gd name="connsiteX4" fmla="*/ 569344 w 569344"/>
                    <a:gd name="connsiteY4" fmla="*/ 686 h 268104"/>
                    <a:gd name="connsiteX0" fmla="*/ 0 w 897148"/>
                    <a:gd name="connsiteY0" fmla="*/ 269334 h 269334"/>
                    <a:gd name="connsiteX1" fmla="*/ 172528 w 897148"/>
                    <a:gd name="connsiteY1" fmla="*/ 243456 h 269334"/>
                    <a:gd name="connsiteX2" fmla="*/ 327804 w 897148"/>
                    <a:gd name="connsiteY2" fmla="*/ 27795 h 269334"/>
                    <a:gd name="connsiteX3" fmla="*/ 569344 w 897148"/>
                    <a:gd name="connsiteY3" fmla="*/ 1916 h 269334"/>
                    <a:gd name="connsiteX4" fmla="*/ 897148 w 897148"/>
                    <a:gd name="connsiteY4" fmla="*/ 1916 h 269334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2078966"/>
                    <a:gd name="connsiteY0" fmla="*/ 293297 h 293297"/>
                    <a:gd name="connsiteX1" fmla="*/ 172528 w 2078966"/>
                    <a:gd name="connsiteY1" fmla="*/ 267419 h 293297"/>
                    <a:gd name="connsiteX2" fmla="*/ 327804 w 2078966"/>
                    <a:gd name="connsiteY2" fmla="*/ 51758 h 293297"/>
                    <a:gd name="connsiteX3" fmla="*/ 569344 w 2078966"/>
                    <a:gd name="connsiteY3" fmla="*/ 25879 h 293297"/>
                    <a:gd name="connsiteX4" fmla="*/ 2078966 w 2078966"/>
                    <a:gd name="connsiteY4" fmla="*/ 0 h 293297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949570"/>
                    <a:gd name="connsiteY0" fmla="*/ 276045 h 276045"/>
                    <a:gd name="connsiteX1" fmla="*/ 172528 w 1949570"/>
                    <a:gd name="connsiteY1" fmla="*/ 250167 h 276045"/>
                    <a:gd name="connsiteX2" fmla="*/ 327804 w 1949570"/>
                    <a:gd name="connsiteY2" fmla="*/ 34506 h 276045"/>
                    <a:gd name="connsiteX3" fmla="*/ 569344 w 1949570"/>
                    <a:gd name="connsiteY3" fmla="*/ 8627 h 276045"/>
                    <a:gd name="connsiteX4" fmla="*/ 1949570 w 1949570"/>
                    <a:gd name="connsiteY4" fmla="*/ 0 h 276045"/>
                    <a:gd name="connsiteX0" fmla="*/ 0 w 1794294"/>
                    <a:gd name="connsiteY0" fmla="*/ 269335 h 269335"/>
                    <a:gd name="connsiteX1" fmla="*/ 172528 w 1794294"/>
                    <a:gd name="connsiteY1" fmla="*/ 243457 h 269335"/>
                    <a:gd name="connsiteX2" fmla="*/ 327804 w 1794294"/>
                    <a:gd name="connsiteY2" fmla="*/ 27796 h 269335"/>
                    <a:gd name="connsiteX3" fmla="*/ 569344 w 1794294"/>
                    <a:gd name="connsiteY3" fmla="*/ 1917 h 269335"/>
                    <a:gd name="connsiteX4" fmla="*/ 1794294 w 1794294"/>
                    <a:gd name="connsiteY4" fmla="*/ 1917 h 269335"/>
                    <a:gd name="connsiteX0" fmla="*/ 0 w 1492370"/>
                    <a:gd name="connsiteY0" fmla="*/ 269335 h 269335"/>
                    <a:gd name="connsiteX1" fmla="*/ 172528 w 1492370"/>
                    <a:gd name="connsiteY1" fmla="*/ 243457 h 269335"/>
                    <a:gd name="connsiteX2" fmla="*/ 327804 w 1492370"/>
                    <a:gd name="connsiteY2" fmla="*/ 27796 h 269335"/>
                    <a:gd name="connsiteX3" fmla="*/ 569344 w 1492370"/>
                    <a:gd name="connsiteY3" fmla="*/ 1917 h 269335"/>
                    <a:gd name="connsiteX4" fmla="*/ 1492370 w 1492370"/>
                    <a:gd name="connsiteY4" fmla="*/ 1917 h 269335"/>
                    <a:gd name="connsiteX0" fmla="*/ 0 w 1552755"/>
                    <a:gd name="connsiteY0" fmla="*/ 276044 h 276044"/>
                    <a:gd name="connsiteX1" fmla="*/ 172528 w 1552755"/>
                    <a:gd name="connsiteY1" fmla="*/ 250166 h 276044"/>
                    <a:gd name="connsiteX2" fmla="*/ 327804 w 1552755"/>
                    <a:gd name="connsiteY2" fmla="*/ 34505 h 276044"/>
                    <a:gd name="connsiteX3" fmla="*/ 569344 w 1552755"/>
                    <a:gd name="connsiteY3" fmla="*/ 8626 h 276044"/>
                    <a:gd name="connsiteX4" fmla="*/ 1552755 w 1552755"/>
                    <a:gd name="connsiteY4" fmla="*/ 0 h 276044"/>
                    <a:gd name="connsiteX0" fmla="*/ 0 w 797381"/>
                    <a:gd name="connsiteY0" fmla="*/ 268380 h 268380"/>
                    <a:gd name="connsiteX1" fmla="*/ 172528 w 797381"/>
                    <a:gd name="connsiteY1" fmla="*/ 242502 h 268380"/>
                    <a:gd name="connsiteX2" fmla="*/ 327804 w 797381"/>
                    <a:gd name="connsiteY2" fmla="*/ 26841 h 268380"/>
                    <a:gd name="connsiteX3" fmla="*/ 569344 w 797381"/>
                    <a:gd name="connsiteY3" fmla="*/ 962 h 268380"/>
                    <a:gd name="connsiteX4" fmla="*/ 797381 w 797381"/>
                    <a:gd name="connsiteY4" fmla="*/ 8238 h 268380"/>
                    <a:gd name="connsiteX0" fmla="*/ 0 w 829186"/>
                    <a:gd name="connsiteY0" fmla="*/ 269527 h 269527"/>
                    <a:gd name="connsiteX1" fmla="*/ 172528 w 829186"/>
                    <a:gd name="connsiteY1" fmla="*/ 243649 h 269527"/>
                    <a:gd name="connsiteX2" fmla="*/ 327804 w 829186"/>
                    <a:gd name="connsiteY2" fmla="*/ 27988 h 269527"/>
                    <a:gd name="connsiteX3" fmla="*/ 569344 w 829186"/>
                    <a:gd name="connsiteY3" fmla="*/ 2109 h 269527"/>
                    <a:gd name="connsiteX4" fmla="*/ 829186 w 829186"/>
                    <a:gd name="connsiteY4" fmla="*/ 1433 h 26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186" h="269527">
                      <a:moveTo>
                        <a:pt x="0" y="269527"/>
                      </a:moveTo>
                      <a:cubicBezTo>
                        <a:pt x="65417" y="251555"/>
                        <a:pt x="117894" y="266653"/>
                        <a:pt x="172528" y="243649"/>
                      </a:cubicBezTo>
                      <a:cubicBezTo>
                        <a:pt x="227162" y="220645"/>
                        <a:pt x="261668" y="68245"/>
                        <a:pt x="327804" y="27988"/>
                      </a:cubicBezTo>
                      <a:cubicBezTo>
                        <a:pt x="393940" y="-12269"/>
                        <a:pt x="324929" y="6422"/>
                        <a:pt x="569344" y="2109"/>
                      </a:cubicBezTo>
                      <a:cubicBezTo>
                        <a:pt x="813759" y="-2204"/>
                        <a:pt x="-125470" y="1434"/>
                        <a:pt x="829186" y="143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6237230" y="4561629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>
                    <a:solidFill>
                      <a:srgbClr val="008837"/>
                    </a:solidFill>
                  </a:rPr>
                  <a:t>comment</a:t>
                </a:r>
                <a:endParaRPr lang="en-US" sz="1300" dirty="0" smtClean="0">
                  <a:solidFill>
                    <a:srgbClr val="008837"/>
                  </a:solidFill>
                </a:endParaRPr>
              </a:p>
            </p:txBody>
          </p:sp>
        </p:grpSp>
        <p:cxnSp>
          <p:nvCxnSpPr>
            <p:cNvPr id="58" name="Straight Connector 57"/>
            <p:cNvCxnSpPr>
              <a:stCxn id="52" idx="0"/>
            </p:cNvCxnSpPr>
            <p:nvPr/>
          </p:nvCxnSpPr>
          <p:spPr>
            <a:xfrm>
              <a:off x="7865186" y="4800958"/>
              <a:ext cx="670104" cy="482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1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si Template">
  <a:themeElements>
    <a:clrScheme name="Besi">
      <a:dk1>
        <a:srgbClr val="000000"/>
      </a:dk1>
      <a:lt1>
        <a:srgbClr val="FFFFFF"/>
      </a:lt1>
      <a:dk2>
        <a:srgbClr val="008837"/>
      </a:dk2>
      <a:lt2>
        <a:srgbClr val="D0E3D6"/>
      </a:lt2>
      <a:accent1>
        <a:srgbClr val="008837"/>
      </a:accent1>
      <a:accent2>
        <a:srgbClr val="419C72"/>
      </a:accent2>
      <a:accent3>
        <a:srgbClr val="80B797"/>
      </a:accent3>
      <a:accent4>
        <a:srgbClr val="B6D4C1"/>
      </a:accent4>
      <a:accent5>
        <a:srgbClr val="CECD00"/>
      </a:accent5>
      <a:accent6>
        <a:srgbClr val="E2E07E"/>
      </a:accent6>
      <a:hlink>
        <a:srgbClr val="000000"/>
      </a:hlink>
      <a:folHlink>
        <a:srgbClr val="0000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300" dirty="0" smtClean="0"/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23B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14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099E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si Document" ma:contentTypeID="0x010100C2D8F0707808D9489D7CFDA8FECA706101002D4F47BB819972439390B5D2344C2805" ma:contentTypeVersion="2" ma:contentTypeDescription="Create a new Besi Document" ma:contentTypeScope="" ma:versionID="027b704c3b44a67744ba2668c6920224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439E67-3127-4B6C-A9C5-ED1178C006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0CD99-E141-4CA9-A3A2-567D47394D1B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94B088-30D4-4EB4-B23C-0CB84CE00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Besi Template</Template>
  <TotalTime>6437</TotalTime>
  <Words>1007</Words>
  <Application>Microsoft Office PowerPoint</Application>
  <PresentationFormat>On-screen Show (4:3)</PresentationFormat>
  <Paragraphs>221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Besi Template</vt:lpstr>
      <vt:lpstr>PowerPoint Presentation</vt:lpstr>
      <vt:lpstr>Target of Task</vt:lpstr>
      <vt:lpstr>Recap: Project Outline</vt:lpstr>
      <vt:lpstr>Definition &amp; Implementation in Layers</vt:lpstr>
      <vt:lpstr>PowerPoint Presentation</vt:lpstr>
      <vt:lpstr>Information Structure of a Log File</vt:lpstr>
      <vt:lpstr>Object Structure of a Log File</vt:lpstr>
      <vt:lpstr>Log File Examples</vt:lpstr>
      <vt:lpstr>Log File Syntax</vt:lpstr>
      <vt:lpstr>More Syntax Details</vt:lpstr>
      <vt:lpstr>Value Syntax</vt:lpstr>
      <vt:lpstr>Miscellaneous</vt:lpstr>
      <vt:lpstr>PowerPoint Presentation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Besi  Die Bonding &amp; Advanced Packaging Company</dc:title>
  <dc:creator>Karin Bucher</dc:creator>
  <cp:lastModifiedBy>Hugo Pristauz</cp:lastModifiedBy>
  <cp:revision>147</cp:revision>
  <cp:lastPrinted>2010-07-29T15:08:13Z</cp:lastPrinted>
  <dcterms:created xsi:type="dcterms:W3CDTF">2013-12-16T09:20:02Z</dcterms:created>
  <dcterms:modified xsi:type="dcterms:W3CDTF">2016-10-13T07:49:43Z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Besi Document</vt:lpwstr>
  </property>
  <property fmtid="{D5CDD505-2E9C-101B-9397-08002B2CF9AE}" pid="3" name="ContentTypeId">
    <vt:lpwstr>0x010100C2D8F0707808D9489D7CFDA8FECA706101002D4F47BB819972439390B5D2344C2805</vt:lpwstr>
  </property>
</Properties>
</file>