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0" r:id="rId2"/>
    <p:sldId id="258" r:id="rId3"/>
    <p:sldId id="259" r:id="rId4"/>
    <p:sldId id="260" r:id="rId5"/>
    <p:sldId id="261" r:id="rId6"/>
    <p:sldId id="268" r:id="rId7"/>
    <p:sldId id="263" r:id="rId8"/>
    <p:sldId id="264" r:id="rId9"/>
    <p:sldId id="265" r:id="rId10"/>
    <p:sldId id="266" r:id="rId11"/>
    <p:sldId id="267" r:id="rId12"/>
    <p:sldId id="262" r:id="rId13"/>
    <p:sldId id="269" r:id="rId14"/>
    <p:sldId id="271" r:id="rId15"/>
    <p:sldId id="270" r:id="rId16"/>
    <p:sldId id="272" r:id="rId17"/>
    <p:sldId id="273" r:id="rId18"/>
    <p:sldId id="276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7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737" autoAdjust="0"/>
  </p:normalViewPr>
  <p:slideViewPr>
    <p:cSldViewPr>
      <p:cViewPr>
        <p:scale>
          <a:sx n="60" d="100"/>
          <a:sy n="60" d="100"/>
        </p:scale>
        <p:origin x="-74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4C2A7-40CD-46B8-9BC9-BE56C43BAF0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380F-8CDE-495D-A7BF-6504A9B4B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29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10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4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044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20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135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94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80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056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48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675" y="281387"/>
            <a:ext cx="424128" cy="41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8" y="217289"/>
            <a:ext cx="340719" cy="32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 flipV="1">
            <a:off x="0" y="6597351"/>
            <a:ext cx="9157447" cy="3163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H="1" flipV="1">
            <a:off x="0" y="0"/>
            <a:ext cx="9157447" cy="8367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380"/>
            <a:ext cx="762660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1253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1253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1253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2DDC70C-31B8-4A21-892A-C7055BEAE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3448" y="836712"/>
            <a:ext cx="9157447" cy="72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Bildergebnis für carabao icon"/>
          <p:cNvSpPr>
            <a:spLocks noChangeAspect="1" noChangeArrowheads="1"/>
          </p:cNvSpPr>
          <p:nvPr userDrawn="1"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56" y="84865"/>
            <a:ext cx="743948" cy="67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1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509120"/>
            <a:ext cx="7772400" cy="1470025"/>
          </a:xfrm>
        </p:spPr>
        <p:txBody>
          <a:bodyPr/>
          <a:lstStyle/>
          <a:p>
            <a:r>
              <a:rPr lang="de-AT" sz="3600" smtClean="0">
                <a:solidFill>
                  <a:schemeClr val="bg1">
                    <a:lumMod val="65000"/>
                  </a:schemeClr>
                </a:solidFill>
              </a:rPr>
              <a:t>Day 1</a:t>
            </a:r>
            <a:r>
              <a:rPr lang="de-AT" smtClean="0"/>
              <a:t/>
            </a:r>
            <a:br>
              <a:rPr lang="de-AT" smtClean="0"/>
            </a:br>
            <a:r>
              <a:rPr lang="de-AT" sz="5400" smtClean="0"/>
              <a:t>Mission Possible</a:t>
            </a:r>
            <a:endParaRPr lang="en-US" sz="5400"/>
          </a:p>
        </p:txBody>
      </p:sp>
      <p:cxnSp>
        <p:nvCxnSpPr>
          <p:cNvPr id="7" name="Straight Connector 6"/>
          <p:cNvCxnSpPr/>
          <p:nvPr/>
        </p:nvCxnSpPr>
        <p:spPr>
          <a:xfrm>
            <a:off x="3203848" y="1340768"/>
            <a:ext cx="0" cy="32125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7584" y="4437112"/>
            <a:ext cx="25089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7584" y="6021288"/>
            <a:ext cx="756084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9364" y="4265332"/>
            <a:ext cx="0" cy="18886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5776" y="1552908"/>
            <a:ext cx="7808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226133" y="5517232"/>
            <a:ext cx="0" cy="6367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552908"/>
            <a:ext cx="4695175" cy="331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88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Plot X-Stream with Labels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84784"/>
            <a:ext cx="349118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8232" y="4797152"/>
            <a:ext cx="5292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i="1" smtClean="0">
                <a:solidFill>
                  <a:srgbClr val="0070C0"/>
                </a:solidFill>
              </a:rPr>
              <a:t>Mission #1 completed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data creation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comand line plotting / labeling</a:t>
            </a:r>
          </a:p>
        </p:txBody>
      </p:sp>
    </p:spTree>
    <p:extLst>
      <p:ext uri="{BB962C8B-B14F-4D97-AF65-F5344CB8AC3E}">
        <p14:creationId xmlns:p14="http://schemas.microsoft.com/office/powerpoint/2010/main" val="2234458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5"/>
          <a:stretch/>
        </p:blipFill>
        <p:spPr bwMode="auto">
          <a:xfrm>
            <a:off x="539552" y="1583676"/>
            <a:ext cx="2882074" cy="4139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Mission Impossible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93851" y="476672"/>
            <a:ext cx="5779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07904" y="2420888"/>
            <a:ext cx="496855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i="1" smtClean="0">
                <a:solidFill>
                  <a:srgbClr val="0070C0"/>
                </a:solidFill>
              </a:rPr>
              <a:t>Mission #2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Provide an easy-to-use MATLAB tool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Allows any user to analyse a given data log file </a:t>
            </a:r>
            <a:r>
              <a:rPr lang="en-US" sz="2400" baseline="30000" smtClean="0"/>
              <a:t>*)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2400" smtClean="0"/>
              <a:t>provide 3 plots with proper labeling (same as we did in mission #1)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779912" y="602128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smtClean="0"/>
              <a:t>*) any user who received short instructions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38941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Write a MATLAB Function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Write an M-File Function (which could look as follows) </a:t>
            </a:r>
            <a:endParaRPr lang="en-US" sz="2400" smtClean="0">
              <a:solidFill>
                <a:srgbClr val="0070C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124075"/>
            <a:ext cx="8496944" cy="2716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5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Organizing Files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We have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smtClean="0">
                <a:latin typeface="+mj-lt"/>
                <a:cs typeface="Courier New" pitchFamily="49" charset="0"/>
              </a:rPr>
              <a:t>log data files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smtClean="0">
                <a:latin typeface="+mj-lt"/>
                <a:cs typeface="Courier New" pitchFamily="49" charset="0"/>
              </a:rPr>
              <a:t>function files (M-file functions)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smtClean="0">
                <a:latin typeface="+mj-lt"/>
                <a:cs typeface="Courier New" pitchFamily="49" charset="0"/>
              </a:rPr>
              <a:t>class methods     </a:t>
            </a:r>
            <a:endParaRPr lang="en-US" sz="2000" smtClean="0">
              <a:latin typeface="+mj-lt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3802107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Put in a project directory with version folders</a:t>
            </a:r>
          </a:p>
          <a:p>
            <a:endParaRPr lang="de-AT" sz="2400" smtClean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indent="354013"/>
            <a:r>
              <a:rPr lang="de-AT" sz="2000" smtClean="0">
                <a:latin typeface="Courier New" pitchFamily="49" charset="0"/>
                <a:cs typeface="Courier New" pitchFamily="49" charset="0"/>
              </a:rPr>
              <a:t>imec</a:t>
            </a:r>
          </a:p>
          <a:p>
            <a:pPr indent="354013"/>
            <a:r>
              <a:rPr lang="de-AT" sz="2000" smtClean="0">
                <a:latin typeface="Courier New" pitchFamily="49" charset="0"/>
                <a:cs typeface="Courier New" pitchFamily="49" charset="0"/>
              </a:rPr>
              <a:t>imec/log	</a:t>
            </a:r>
          </a:p>
          <a:p>
            <a:pPr indent="354013"/>
            <a:r>
              <a:rPr lang="de-AT" sz="2000" smtClean="0">
                <a:latin typeface="Courier New" pitchFamily="49" charset="0"/>
                <a:cs typeface="Courier New" pitchFamily="49" charset="0"/>
              </a:rPr>
              <a:t>imec/v1a</a:t>
            </a:r>
          </a:p>
        </p:txBody>
      </p:sp>
    </p:spTree>
    <p:extLst>
      <p:ext uri="{BB962C8B-B14F-4D97-AF65-F5344CB8AC3E}">
        <p14:creationId xmlns:p14="http://schemas.microsoft.com/office/powerpoint/2010/main" val="577713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Creating Log Data Files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518370"/>
            <a:ext cx="8210550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000" smtClean="0">
                <a:latin typeface="+mj-lt"/>
                <a:cs typeface="Courier New" pitchFamily="49" charset="0"/>
              </a:rPr>
              <a:t>log data file shall begin with a parameter definition (title of our log data)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000" smtClean="0">
                <a:latin typeface="+mj-lt"/>
                <a:cs typeface="Courier New" pitchFamily="49" charset="0"/>
              </a:rPr>
              <a:t>syntax:    </a:t>
            </a:r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‘$</a:t>
            </a:r>
            <a:r>
              <a:rPr lang="de-AT" sz="2000" smtClean="0">
                <a:solidFill>
                  <a:srgbClr val="0070C0"/>
                </a:solidFill>
                <a:cs typeface="Courier New" pitchFamily="49" charset="0"/>
              </a:rPr>
              <a:t>‘ </a:t>
            </a:r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&lt;parameter&gt; </a:t>
            </a:r>
            <a:r>
              <a:rPr lang="de-AT" sz="2000" smtClean="0">
                <a:solidFill>
                  <a:srgbClr val="0070C0"/>
                </a:solidFill>
                <a:cs typeface="Courier New" pitchFamily="49" charset="0"/>
              </a:rPr>
              <a:t>‘</a:t>
            </a:r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=</a:t>
            </a:r>
            <a:r>
              <a:rPr lang="de-AT" sz="2000" smtClean="0">
                <a:solidFill>
                  <a:srgbClr val="0070C0"/>
                </a:solidFill>
                <a:cs typeface="Courier New" pitchFamily="49" charset="0"/>
              </a:rPr>
              <a:t>‘ </a:t>
            </a:r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&lt;value&gt;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44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Actual Log Data Creation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15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64886" cy="212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1560" y="134076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Type in command line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smtClean="0">
              <a:latin typeface="+mj-lt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04380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We get a log data file like: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smtClean="0">
              <a:latin typeface="+mj-lt"/>
              <a:cs typeface="Courier New" pitchFamily="49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36" y="4522136"/>
            <a:ext cx="360276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40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Reading Log Data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Function to read log data into variables x, y &amp; par</a:t>
            </a:r>
            <a:endParaRPr lang="en-US" sz="2000" smtClean="0">
              <a:latin typeface="+mj-lt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04380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We get a log data file like: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smtClean="0">
              <a:latin typeface="+mj-lt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628800"/>
            <a:ext cx="8067675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89755"/>
            <a:ext cx="4895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6" y="5096222"/>
            <a:ext cx="2438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92" y="4578243"/>
            <a:ext cx="25241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198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Scatter Plot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404380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We get a log data file like: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smtClean="0">
              <a:latin typeface="+mj-lt"/>
              <a:cs typeface="Courier New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844824"/>
            <a:ext cx="80676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1560" y="119675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Function to draw scatter plot with labeling</a:t>
            </a:r>
            <a:endParaRPr lang="en-US" sz="240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Testing Scatter Plot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18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4523780" cy="400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8" y="595025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89836" y="544620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How to test</a:t>
            </a:r>
            <a:endParaRPr lang="en-US" sz="240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72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Stream Plot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404380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We get a log data file like: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smtClean="0">
              <a:latin typeface="+mj-lt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119675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Function to draw x/y-stream with labeling</a:t>
            </a:r>
            <a:endParaRPr lang="en-US" sz="2400" smtClean="0">
              <a:latin typeface="+mj-lt"/>
              <a:cs typeface="Courier New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90700"/>
            <a:ext cx="7896225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384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Mission Impossible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7904" y="1268759"/>
            <a:ext cx="52920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i="1" smtClean="0">
                <a:solidFill>
                  <a:srgbClr val="0070C0"/>
                </a:solidFill>
              </a:rPr>
              <a:t>Assume we got some log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two data streams: x, 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each containing a stream of 1000 numbers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8863"/>
            <a:ext cx="2876550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93851" y="461924"/>
            <a:ext cx="5779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07904" y="3436544"/>
            <a:ext cx="49685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i="1" smtClean="0">
                <a:solidFill>
                  <a:srgbClr val="0070C0"/>
                </a:solidFill>
              </a:rPr>
              <a:t>Mission #1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/>
              <a:t>Analyze this </a:t>
            </a:r>
            <a:r>
              <a:rPr lang="en-US" sz="2400" smtClean="0"/>
              <a:t>data: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plot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calculating </a:t>
            </a:r>
            <a:r>
              <a:rPr lang="en-US" sz="2400"/>
              <a:t>statistical numbers </a:t>
            </a:r>
            <a:r>
              <a:rPr lang="en-US" sz="2400" smtClean="0"/>
              <a:t>like</a:t>
            </a:r>
          </a:p>
          <a:p>
            <a:pPr marL="800100" lvl="1" indent="-342900">
              <a:buFont typeface="Calibri" pitchFamily="34" charset="0"/>
              <a:buChar char="⁻"/>
            </a:pPr>
            <a:r>
              <a:rPr lang="en-US" sz="2400" smtClean="0"/>
              <a:t>mean value</a:t>
            </a:r>
          </a:p>
          <a:p>
            <a:pPr marL="800100" lvl="1" indent="-342900">
              <a:buFont typeface="Calibri" pitchFamily="34" charset="0"/>
              <a:buChar char="⁻"/>
            </a:pPr>
            <a:r>
              <a:rPr lang="en-US" sz="2400" smtClean="0"/>
              <a:t>standard deviations</a:t>
            </a:r>
          </a:p>
          <a:p>
            <a:pPr marL="800100" lvl="1" indent="-342900">
              <a:buFont typeface="Calibri" pitchFamily="34" charset="0"/>
              <a:buChar char="⁻"/>
            </a:pPr>
            <a:r>
              <a:rPr lang="en-US" sz="2400" smtClean="0"/>
              <a:t>correlation </a:t>
            </a:r>
            <a:r>
              <a:rPr lang="en-US" sz="2400"/>
              <a:t>coefficient. </a:t>
            </a:r>
          </a:p>
        </p:txBody>
      </p:sp>
    </p:spTree>
    <p:extLst>
      <p:ext uri="{BB962C8B-B14F-4D97-AF65-F5344CB8AC3E}">
        <p14:creationId xmlns:p14="http://schemas.microsoft.com/office/powerpoint/2010/main" val="1590410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Testing Stream Plot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96208" y="6589861"/>
            <a:ext cx="2895600" cy="268139"/>
          </a:xfrm>
        </p:spPr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9836" y="5199583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How to test</a:t>
            </a:r>
            <a:endParaRPr lang="en-US" sz="2400" smtClean="0">
              <a:latin typeface="+mj-lt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2" y="5670476"/>
            <a:ext cx="4495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1" y="1496395"/>
            <a:ext cx="3864867" cy="344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08318"/>
            <a:ext cx="3874765" cy="343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81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File Dialog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19675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Function to open a file dialog</a:t>
            </a:r>
            <a:endParaRPr lang="en-US" sz="2400" smtClean="0">
              <a:latin typeface="+mj-lt"/>
              <a:cs typeface="Courier New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700808"/>
            <a:ext cx="7724775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9836" y="4551511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How to test</a:t>
            </a:r>
            <a:endParaRPr lang="en-US" sz="2400" smtClean="0">
              <a:latin typeface="+mj-lt"/>
              <a:cs typeface="Courier New" pitchFamily="49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85184"/>
            <a:ext cx="3152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250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Our Analysis Function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196752"/>
            <a:ext cx="82089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Everything is ready now</a:t>
            </a:r>
          </a:p>
          <a:p>
            <a:pPr marL="530225" indent="-265113">
              <a:buFont typeface="Arial" pitchFamily="34" charset="0"/>
              <a:buChar char="•"/>
            </a:pPr>
            <a:r>
              <a:rPr lang="de-AT" sz="2000" smtClean="0">
                <a:latin typeface="+mj-lt"/>
                <a:cs typeface="Courier New" pitchFamily="49" charset="0"/>
              </a:rPr>
              <a:t>all building blocks are available now</a:t>
            </a:r>
          </a:p>
          <a:p>
            <a:pPr marL="530225" indent="-265113">
              <a:buFont typeface="Arial" pitchFamily="34" charset="0"/>
              <a:buChar char="•"/>
            </a:pPr>
            <a:r>
              <a:rPr lang="de-AT" sz="2000" smtClean="0">
                <a:latin typeface="+mj-lt"/>
                <a:cs typeface="Courier New" pitchFamily="49" charset="0"/>
              </a:rPr>
              <a:t>we can call our building blocks in our ANALYSIS function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smtClean="0">
              <a:latin typeface="+mj-lt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42309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How to test</a:t>
            </a:r>
            <a:endParaRPr lang="en-US" sz="2400" smtClean="0">
              <a:latin typeface="+mj-lt"/>
              <a:cs typeface="Courier New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11432"/>
            <a:ext cx="7930927" cy="267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7" y="5847896"/>
            <a:ext cx="180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590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Awesome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67744" y="4221088"/>
            <a:ext cx="5292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i="1" smtClean="0">
                <a:solidFill>
                  <a:srgbClr val="0070C0"/>
                </a:solidFill>
              </a:rPr>
              <a:t>Mission #2 completed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MATLAB function (tool)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Can select any log data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Draws scatter and stream plot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Provides labels with statistical results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42" y="1268760"/>
            <a:ext cx="4144690" cy="275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647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Review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5242" y="1556792"/>
            <a:ext cx="6840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800" i="1" smtClean="0">
                <a:solidFill>
                  <a:srgbClr val="0070C0"/>
                </a:solidFill>
              </a:rPr>
              <a:t>What More?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9582" y="3356992"/>
            <a:ext cx="5292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i="1" smtClean="0">
                <a:solidFill>
                  <a:srgbClr val="0070C0"/>
                </a:solidFill>
              </a:rPr>
              <a:t>Question #1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What about data encapsulation?</a:t>
            </a:r>
          </a:p>
          <a:p>
            <a:endParaRPr lang="de-AT" sz="2400"/>
          </a:p>
        </p:txBody>
      </p:sp>
      <p:sp>
        <p:nvSpPr>
          <p:cNvPr id="9" name="TextBox 8"/>
          <p:cNvSpPr txBox="1"/>
          <p:nvPr/>
        </p:nvSpPr>
        <p:spPr>
          <a:xfrm>
            <a:off x="1859582" y="4704288"/>
            <a:ext cx="5292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i="1" smtClean="0">
                <a:solidFill>
                  <a:srgbClr val="0070C0"/>
                </a:solidFill>
              </a:rPr>
              <a:t>Question #2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What about user interaction?</a:t>
            </a:r>
          </a:p>
          <a:p>
            <a:endParaRPr lang="de-AT" sz="2400"/>
          </a:p>
        </p:txBody>
      </p:sp>
    </p:spTree>
    <p:extLst>
      <p:ext uri="{BB962C8B-B14F-4D97-AF65-F5344CB8AC3E}">
        <p14:creationId xmlns:p14="http://schemas.microsoft.com/office/powerpoint/2010/main" val="1623743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Data Encapsulation?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141277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smtClean="0">
                <a:solidFill>
                  <a:srgbClr val="0070C0"/>
                </a:solidFill>
              </a:rPr>
              <a:t>Log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data was initially encapsulated (parameters, data)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708920"/>
            <a:ext cx="8136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smtClean="0">
                <a:solidFill>
                  <a:srgbClr val="0070C0"/>
                </a:solidFill>
              </a:rPr>
              <a:t>After reading from log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data &amp; parameters are stored in different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OK for a few variables/parameters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loosing overview for many log data &amp; variables/parameters</a:t>
            </a:r>
          </a:p>
        </p:txBody>
      </p:sp>
    </p:spTree>
    <p:extLst>
      <p:ext uri="{BB962C8B-B14F-4D97-AF65-F5344CB8AC3E}">
        <p14:creationId xmlns:p14="http://schemas.microsoft.com/office/powerpoint/2010/main" val="2537353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User Interaction?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1412776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smtClean="0">
                <a:solidFill>
                  <a:srgbClr val="0070C0"/>
                </a:solidFill>
              </a:rPr>
              <a:t>Limited User  Interaction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the only user interaction is a file dialog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there is no other interactiv control by user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/>
          </a:p>
          <a:p>
            <a:r>
              <a:rPr lang="de-AT" sz="3200" smtClean="0">
                <a:solidFill>
                  <a:srgbClr val="0070C0"/>
                </a:solidFill>
              </a:rPr>
              <a:t>Imagine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imagine that instead of 3 graphs we have 20 different graphs and our tool pops-up all of these graphs ...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/>
          </a:p>
          <a:p>
            <a:r>
              <a:rPr lang="de-AT" sz="3200" smtClean="0">
                <a:solidFill>
                  <a:srgbClr val="0070C0"/>
                </a:solidFill>
              </a:rPr>
              <a:t>Wish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menu driven analysis tool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user interaction (GUI) </a:t>
            </a:r>
          </a:p>
        </p:txBody>
      </p:sp>
    </p:spTree>
    <p:extLst>
      <p:ext uri="{BB962C8B-B14F-4D97-AF65-F5344CB8AC3E}">
        <p14:creationId xmlns:p14="http://schemas.microsoft.com/office/powerpoint/2010/main" val="2747220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Procedural Programming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1124744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smtClean="0">
                <a:solidFill>
                  <a:srgbClr val="0070C0"/>
                </a:solidFill>
              </a:rPr>
              <a:t>Our programming Style (so far)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... was procedural programming 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/>
          </a:p>
          <a:p>
            <a:r>
              <a:rPr lang="de-AT" sz="3200" smtClean="0">
                <a:solidFill>
                  <a:srgbClr val="0070C0"/>
                </a:solidFill>
              </a:rPr>
              <a:t>Data Representation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data is usually represented by variables or fields of a structure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 smtClean="0"/>
          </a:p>
          <a:p>
            <a:r>
              <a:rPr lang="de-AT" sz="3200" smtClean="0">
                <a:solidFill>
                  <a:srgbClr val="0070C0"/>
                </a:solidFill>
              </a:rPr>
              <a:t>Operations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are typically represented as functions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they take variables/structures as input args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and return modified variables/structures as output args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programs are sequences of function calls (controlled by some control structures)</a:t>
            </a:r>
          </a:p>
        </p:txBody>
      </p:sp>
    </p:spTree>
    <p:extLst>
      <p:ext uri="{BB962C8B-B14F-4D97-AF65-F5344CB8AC3E}">
        <p14:creationId xmlns:p14="http://schemas.microsoft.com/office/powerpoint/2010/main" val="1873225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Object Oriented Programming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1124744"/>
            <a:ext cx="813690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smtClean="0">
                <a:solidFill>
                  <a:srgbClr val="0070C0"/>
                </a:solidFill>
              </a:rPr>
              <a:t>Object Oriented Programming Style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typically study a family of applications (say data analysis tools)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Identify patterns (e.g. of data analysis tools)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Determine what components &amp; functionality is used repeatedly and in common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200"/>
          </a:p>
          <a:p>
            <a:r>
              <a:rPr lang="de-AT" sz="3200" smtClean="0">
                <a:solidFill>
                  <a:srgbClr val="0070C0"/>
                </a:solidFill>
              </a:rPr>
              <a:t>Base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define a base class (super class) that the defines the common </a:t>
            </a:r>
            <a:r>
              <a:rPr lang="de-AT" sz="2400" smtClean="0">
                <a:solidFill>
                  <a:srgbClr val="0070C0"/>
                </a:solidFill>
              </a:rPr>
              <a:t>properties</a:t>
            </a:r>
            <a:r>
              <a:rPr lang="de-AT" sz="2400" smtClean="0"/>
              <a:t> (data elements) and </a:t>
            </a:r>
            <a:r>
              <a:rPr lang="de-AT" sz="2400" smtClean="0">
                <a:solidFill>
                  <a:srgbClr val="0070C0"/>
                </a:solidFill>
              </a:rPr>
              <a:t>methods</a:t>
            </a:r>
            <a:r>
              <a:rPr lang="de-AT" sz="2400" smtClean="0"/>
              <a:t> (function elements)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400" smtClean="0"/>
          </a:p>
          <a:p>
            <a:r>
              <a:rPr lang="de-AT" sz="3200" smtClean="0">
                <a:solidFill>
                  <a:srgbClr val="0070C0"/>
                </a:solidFill>
              </a:rPr>
              <a:t>Derived Class</a:t>
            </a:r>
          </a:p>
          <a:p>
            <a:pPr marL="354013" indent="-354013">
              <a:buFont typeface="Arial" pitchFamily="34" charset="0"/>
              <a:buChar char="•"/>
            </a:pPr>
            <a:r>
              <a:rPr lang="de-AT" sz="2400" smtClean="0"/>
              <a:t>used to implement a specific application</a:t>
            </a:r>
          </a:p>
          <a:p>
            <a:pPr marL="354013" indent="-354013">
              <a:buFont typeface="Arial" pitchFamily="34" charset="0"/>
              <a:buChar char="•"/>
            </a:pPr>
            <a:r>
              <a:rPr lang="de-AT" sz="2400" smtClean="0"/>
              <a:t>uses specific (overloaded) properties &amp; methods</a:t>
            </a:r>
          </a:p>
          <a:p>
            <a:endParaRPr lang="de-AT" sz="32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72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Outlook: Carabao Base Class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29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31999" y="1116472"/>
            <a:ext cx="1944216" cy="871381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initialization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21401"/>
          <a:stretch/>
        </p:blipFill>
        <p:spPr bwMode="auto">
          <a:xfrm>
            <a:off x="3131840" y="2203877"/>
            <a:ext cx="3097690" cy="30973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475656" y="1340768"/>
            <a:ext cx="1944216" cy="862124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construction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96136" y="1340768"/>
            <a:ext cx="1944216" cy="866754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check &amp; choice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menus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43608" y="2348880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utilize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menu building block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00192" y="2348880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provide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menu building block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7584" y="3356992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shell settings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object options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60232" y="3356992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mass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storage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87624" y="4365104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arguments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00192" y="4365104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callback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handling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7745" y="5517232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local function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dispatching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99513" y="5373216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shell‘s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screen refreshing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40152" y="5373216"/>
            <a:ext cx="1944216" cy="86409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>
                <a:solidFill>
                  <a:schemeClr val="tx1"/>
                </a:solidFill>
              </a:rPr>
              <a:t>shell‘s </a:t>
            </a:r>
          </a:p>
          <a:p>
            <a:pPr algn="ctr"/>
            <a:r>
              <a:rPr lang="de-AT" smtClean="0">
                <a:solidFill>
                  <a:schemeClr val="tx1"/>
                </a:solidFill>
              </a:rPr>
              <a:t>menu rebuilding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12" y="3054212"/>
            <a:ext cx="737908" cy="7183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5081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Create Test Data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20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Some Test Data</a:t>
            </a:r>
            <a:endParaRPr lang="en-US" sz="3200" smtClean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marL="0" lvl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    &gt;&gt;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log = randn(1000,2);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boring test data </a:t>
            </a:r>
          </a:p>
          <a:p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2780928"/>
            <a:ext cx="82089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smtClean="0">
                <a:solidFill>
                  <a:srgbClr val="0070C0"/>
                </a:solidFill>
                <a:cs typeface="Courier New" pitchFamily="49" charset="0"/>
              </a:rPr>
              <a:t>Non Boring </a:t>
            </a:r>
            <a:r>
              <a:rPr lang="de-AT" sz="3200">
                <a:solidFill>
                  <a:srgbClr val="0070C0"/>
                </a:solidFill>
                <a:cs typeface="Courier New" pitchFamily="49" charset="0"/>
              </a:rPr>
              <a:t>Test Data</a:t>
            </a:r>
            <a:endParaRPr lang="en-US" sz="3200">
              <a:solidFill>
                <a:srgbClr val="0070C0"/>
              </a:solidFill>
              <a:cs typeface="Courier New" pitchFamily="49" charset="0"/>
            </a:endParaRPr>
          </a:p>
          <a:p>
            <a:pPr lvl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rng('default');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random generator </a:t>
            </a:r>
          </a:p>
          <a:p>
            <a:pPr lvl="1"/>
            <a:r>
              <a:rPr lang="fr-FR" sz="1600">
                <a:latin typeface="Courier New" pitchFamily="49" charset="0"/>
                <a:cs typeface="Courier New" pitchFamily="49" charset="0"/>
              </a:rPr>
              <a:t>&gt;&gt; log = ones(1000,1)*randn(1,2) + randn(1000,2)*randn(2,2) </a:t>
            </a:r>
          </a:p>
          <a:p>
            <a:pPr lvl="1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log = 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1.7813 1.8336 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1.7186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1.2289 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0.6787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2.2148 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0.6088 1.4329 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0.4465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1.1098 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0.7128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2.1951 </a:t>
            </a:r>
          </a:p>
          <a:p>
            <a:pPr lvl="1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:      : </a:t>
            </a:r>
            <a:endParaRPr lang="de-AT" i="1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56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Conclusions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30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1345992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We used a procedural approach to implement a simple data analysis tool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the tool reads data and parameters from a log file, performs calculations on the data (statistical quantities) and plots graphics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the tool does not support user interaction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/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We see the need for a menu driven tool which supports user interaction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we got an idea how object oriented programming can support basic functionality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24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2400" smtClean="0"/>
              <a:t>we are looking forward to learn more about </a:t>
            </a:r>
            <a:r>
              <a:rPr lang="de-AT" sz="2400" i="1" smtClean="0"/>
              <a:t>Carabao</a:t>
            </a:r>
            <a:r>
              <a:rPr lang="de-AT" sz="240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011813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Draw Scatter Plot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latin typeface="Courier New" pitchFamily="49" charset="0"/>
                <a:cs typeface="Courier New" pitchFamily="49" charset="0"/>
              </a:rPr>
              <a:t>&gt;&gt; x = log(:,1); y = log(:,2); 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>
                <a:latin typeface="Courier New" pitchFamily="49" charset="0"/>
                <a:cs typeface="Courier New" pitchFamily="49" charset="0"/>
              </a:rPr>
              <a:t>scatter(x,y,'k')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black scatter plot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76" y="2080359"/>
            <a:ext cx="4806479" cy="431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598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Calculate Statistical Quantities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Mean Value</a:t>
            </a:r>
            <a:endParaRPr lang="en-US" sz="2400" smtClean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indent="354013"/>
            <a:r>
              <a:rPr lang="en-US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>
                <a:latin typeface="Courier New" pitchFamily="49" charset="0"/>
                <a:cs typeface="Courier New" pitchFamily="49" charset="0"/>
              </a:rPr>
              <a:t>m = mean([x y]) % mean value </a:t>
            </a:r>
          </a:p>
          <a:p>
            <a:pPr marL="354013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</a:p>
          <a:p>
            <a:pPr marL="354013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0.4857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1.8666 </a:t>
            </a:r>
          </a:p>
          <a:p>
            <a:endParaRPr lang="de-AT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2400" smtClean="0">
                <a:solidFill>
                  <a:srgbClr val="0070C0"/>
                </a:solidFill>
                <a:cs typeface="Courier New" pitchFamily="49" charset="0"/>
              </a:rPr>
              <a:t>Standard Deviation</a:t>
            </a:r>
            <a:endParaRPr lang="en-US" sz="2400">
              <a:solidFill>
                <a:srgbClr val="0070C0"/>
              </a:solidFill>
              <a:cs typeface="Courier New" pitchFamily="49" charset="0"/>
            </a:endParaRPr>
          </a:p>
          <a:p>
            <a:pPr marL="354013" lvl="1"/>
            <a:r>
              <a:rPr lang="en-US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>
                <a:latin typeface="Courier New" pitchFamily="49" charset="0"/>
                <a:cs typeface="Courier New" pitchFamily="49" charset="0"/>
              </a:rPr>
              <a:t>s = std([x y]) % standard deviation (sigma) </a:t>
            </a:r>
          </a:p>
          <a:p>
            <a:pPr marL="354013" lvl="1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 = </a:t>
            </a:r>
          </a:p>
          <a:p>
            <a:pPr marL="354013" lvl="1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1.1480 0.7454 </a:t>
            </a:r>
          </a:p>
          <a:p>
            <a:endParaRPr lang="de-AT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2400" smtClean="0">
                <a:solidFill>
                  <a:srgbClr val="0070C0"/>
                </a:solidFill>
                <a:cs typeface="Courier New" pitchFamily="49" charset="0"/>
              </a:rPr>
              <a:t>Correlation Coefficient</a:t>
            </a:r>
            <a:endParaRPr lang="en-US" sz="2400" smtClean="0">
              <a:solidFill>
                <a:srgbClr val="0070C0"/>
              </a:solidFill>
              <a:cs typeface="Courier New" pitchFamily="49" charset="0"/>
            </a:endParaRPr>
          </a:p>
          <a:p>
            <a:pPr marL="354013"/>
            <a:r>
              <a:rPr lang="en-US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>
                <a:latin typeface="Courier New" pitchFamily="49" charset="0"/>
                <a:cs typeface="Courier New" pitchFamily="49" charset="0"/>
              </a:rPr>
              <a:t>c = corrcoef(x,y) </a:t>
            </a:r>
          </a:p>
          <a:p>
            <a:pPr marL="354013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 = </a:t>
            </a:r>
          </a:p>
          <a:p>
            <a:pPr marL="354013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1.0000 -0.4803 </a:t>
            </a:r>
          </a:p>
          <a:p>
            <a:pPr marL="354013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-0.4803 1.0000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54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Calculate Statistical Quantities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Mean Value</a:t>
            </a:r>
            <a:endParaRPr lang="en-US" sz="2400" smtClean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indent="354013"/>
            <a:r>
              <a:rPr lang="en-US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>
                <a:latin typeface="Courier New" pitchFamily="49" charset="0"/>
                <a:cs typeface="Courier New" pitchFamily="49" charset="0"/>
              </a:rPr>
              <a:t>m = mean([x y]) % mean value </a:t>
            </a:r>
          </a:p>
          <a:p>
            <a:pPr marL="354013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</a:p>
          <a:p>
            <a:pPr marL="354013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0.4857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1.8666 </a:t>
            </a:r>
          </a:p>
          <a:p>
            <a:endParaRPr lang="de-AT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2400" smtClean="0">
                <a:solidFill>
                  <a:srgbClr val="0070C0"/>
                </a:solidFill>
                <a:cs typeface="Courier New" pitchFamily="49" charset="0"/>
              </a:rPr>
              <a:t>Standard Deviation</a:t>
            </a:r>
            <a:endParaRPr lang="en-US" sz="2400">
              <a:solidFill>
                <a:srgbClr val="0070C0"/>
              </a:solidFill>
              <a:cs typeface="Courier New" pitchFamily="49" charset="0"/>
            </a:endParaRPr>
          </a:p>
          <a:p>
            <a:pPr marL="354013" lvl="1"/>
            <a:r>
              <a:rPr lang="en-US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>
                <a:latin typeface="Courier New" pitchFamily="49" charset="0"/>
                <a:cs typeface="Courier New" pitchFamily="49" charset="0"/>
              </a:rPr>
              <a:t>s = std([x y]) % standard deviation (sigma) </a:t>
            </a:r>
          </a:p>
          <a:p>
            <a:pPr marL="354013" lvl="1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 = </a:t>
            </a:r>
          </a:p>
          <a:p>
            <a:pPr marL="354013" lvl="1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1.1480 0.7454 </a:t>
            </a:r>
          </a:p>
          <a:p>
            <a:endParaRPr lang="de-AT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2400" smtClean="0">
                <a:solidFill>
                  <a:srgbClr val="0070C0"/>
                </a:solidFill>
                <a:cs typeface="Courier New" pitchFamily="49" charset="0"/>
              </a:rPr>
              <a:t>Correlation Coefficient</a:t>
            </a:r>
            <a:endParaRPr lang="en-US" sz="2400" smtClean="0">
              <a:solidFill>
                <a:srgbClr val="0070C0"/>
              </a:solidFill>
              <a:cs typeface="Courier New" pitchFamily="49" charset="0"/>
            </a:endParaRPr>
          </a:p>
          <a:p>
            <a:pPr marL="354013"/>
            <a:r>
              <a:rPr lang="en-US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>
                <a:latin typeface="Courier New" pitchFamily="49" charset="0"/>
                <a:cs typeface="Courier New" pitchFamily="49" charset="0"/>
              </a:rPr>
              <a:t>c = corrcoef(x,y) </a:t>
            </a:r>
          </a:p>
          <a:p>
            <a:pPr marL="354013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 = </a:t>
            </a:r>
          </a:p>
          <a:p>
            <a:pPr marL="354013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1.0000 -0.4803 </a:t>
            </a:r>
          </a:p>
          <a:p>
            <a:pPr marL="354013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-0.4803 1.0000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49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Scatter Plot with Labels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lvl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&gt;&gt; figure % open new figure </a:t>
            </a:r>
          </a:p>
          <a:p>
            <a:pPr marL="354013"/>
            <a:r>
              <a:rPr lang="en-US" sz="1600" smtClean="0">
                <a:latin typeface="Courier New" pitchFamily="49" charset="0"/>
                <a:cs typeface="Courier New" pitchFamily="49" charset="0"/>
              </a:rPr>
              <a:t>&gt;&gt; scatter(x,y,'k')</a:t>
            </a:r>
          </a:p>
          <a:p>
            <a:pPr marL="354013"/>
            <a:r>
              <a:rPr lang="en-US" sz="160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xlabel('x data'); </a:t>
            </a:r>
          </a:p>
          <a:p>
            <a:pPr marL="354013"/>
            <a:r>
              <a:rPr lang="en-US" sz="1600">
                <a:latin typeface="Courier New" pitchFamily="49" charset="0"/>
                <a:cs typeface="Courier New" pitchFamily="49" charset="0"/>
              </a:rPr>
              <a:t>&gt;&gt; ylabel('y data'); </a:t>
            </a:r>
          </a:p>
          <a:p>
            <a:pPr marL="354013"/>
            <a:r>
              <a:rPr lang="en-US" sz="1600">
                <a:latin typeface="Courier New" pitchFamily="49" charset="0"/>
                <a:cs typeface="Courier New" pitchFamily="49" charset="0"/>
              </a:rPr>
              <a:t>&gt;&gt; title(sprintf('correlation coefficient %g',c(1,2)));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21" y="2738416"/>
            <a:ext cx="3946638" cy="349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365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Plot X-Stream with Labels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figure % open new figure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&gt;&gt; plot(x,'r');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&gt;&gt; xlabel('data index');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&gt;&gt; ylabel('x data');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&gt;&gt; title(sprintf('x-stream: mean %g, sigma %g',m(1),s(1)));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3990883" cy="357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72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mtClean="0"/>
              <a:t>Plot X-Stream with Labels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figure % open new figure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plot(y,‘b'); 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&gt;&gt; xlabel('data index');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&gt;&gt; ylabel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(‘y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data');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&gt;&gt; title(sprintf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(‘y-stream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: mean %g, sigma %g',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m(2),s(2))); 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Carabao Workshop @ IMEC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C70C-31B8-4A21-892A-C7055BEAE2C9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88" y="2806960"/>
            <a:ext cx="3887284" cy="348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589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1198</Words>
  <Application>Microsoft Office PowerPoint</Application>
  <PresentationFormat>On-screen Show (4:3)</PresentationFormat>
  <Paragraphs>308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Day 1 Mission Possible</vt:lpstr>
      <vt:lpstr>Mission Impossible</vt:lpstr>
      <vt:lpstr>Create Test Data</vt:lpstr>
      <vt:lpstr>Draw Scatter Plot</vt:lpstr>
      <vt:lpstr>Calculate Statistical Quantities</vt:lpstr>
      <vt:lpstr>Calculate Statistical Quantities</vt:lpstr>
      <vt:lpstr>Scatter Plot with Labels</vt:lpstr>
      <vt:lpstr>Plot X-Stream with Labels</vt:lpstr>
      <vt:lpstr>Plot X-Stream with Labels</vt:lpstr>
      <vt:lpstr>Plot X-Stream with Labels</vt:lpstr>
      <vt:lpstr>Mission Impossible</vt:lpstr>
      <vt:lpstr>Write a MATLAB Function</vt:lpstr>
      <vt:lpstr>Organizing Files</vt:lpstr>
      <vt:lpstr>Creating Log Data Files</vt:lpstr>
      <vt:lpstr>Actual Log Data Creation</vt:lpstr>
      <vt:lpstr>Reading Log Data</vt:lpstr>
      <vt:lpstr>Scatter Plot</vt:lpstr>
      <vt:lpstr>Testing Scatter Plot</vt:lpstr>
      <vt:lpstr>Stream Plot</vt:lpstr>
      <vt:lpstr>Testing Stream Plot</vt:lpstr>
      <vt:lpstr>File Dialog</vt:lpstr>
      <vt:lpstr>Our Analysis Function</vt:lpstr>
      <vt:lpstr>Awesome</vt:lpstr>
      <vt:lpstr>Review</vt:lpstr>
      <vt:lpstr>Data Encapsulation?</vt:lpstr>
      <vt:lpstr>User Interaction?</vt:lpstr>
      <vt:lpstr>Procedural Programming</vt:lpstr>
      <vt:lpstr>Object Oriented Programming</vt:lpstr>
      <vt:lpstr>Outlook: Carabao Base Class</vt:lpstr>
      <vt:lpstr>Conclusions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Carabao Workshop</dc:title>
  <dc:creator>Hugo Pristauz</dc:creator>
  <cp:lastModifiedBy>Hugo Pristauz</cp:lastModifiedBy>
  <cp:revision>46</cp:revision>
  <dcterms:created xsi:type="dcterms:W3CDTF">2016-04-03T17:35:27Z</dcterms:created>
  <dcterms:modified xsi:type="dcterms:W3CDTF">2016-04-06T07:05:56Z</dcterms:modified>
</cp:coreProperties>
</file>